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330" r:id="rId5"/>
    <p:sldId id="331" r:id="rId6"/>
    <p:sldId id="332" r:id="rId7"/>
    <p:sldId id="336" r:id="rId8"/>
    <p:sldId id="287" r:id="rId9"/>
    <p:sldId id="333" r:id="rId10"/>
    <p:sldId id="334" r:id="rId11"/>
    <p:sldId id="335" r:id="rId12"/>
    <p:sldId id="299" r:id="rId13"/>
    <p:sldId id="268" r:id="rId14"/>
    <p:sldId id="337" r:id="rId15"/>
    <p:sldId id="269" r:id="rId16"/>
    <p:sldId id="272" r:id="rId17"/>
    <p:sldId id="270" r:id="rId18"/>
    <p:sldId id="271" r:id="rId19"/>
    <p:sldId id="273" r:id="rId20"/>
    <p:sldId id="338" r:id="rId21"/>
    <p:sldId id="339" r:id="rId22"/>
    <p:sldId id="340" r:id="rId23"/>
    <p:sldId id="341" r:id="rId24"/>
    <p:sldId id="342" r:id="rId25"/>
    <p:sldId id="343" r:id="rId26"/>
    <p:sldId id="344" r:id="rId27"/>
    <p:sldId id="345" r:id="rId28"/>
    <p:sldId id="346" r:id="rId29"/>
    <p:sldId id="347" r:id="rId30"/>
    <p:sldId id="348" r:id="rId31"/>
    <p:sldId id="349" r:id="rId32"/>
    <p:sldId id="350" r:id="rId33"/>
    <p:sldId id="351" r:id="rId34"/>
    <p:sldId id="353" r:id="rId35"/>
    <p:sldId id="352" r:id="rId36"/>
    <p:sldId id="354" r:id="rId37"/>
    <p:sldId id="355" r:id="rId38"/>
    <p:sldId id="356" r:id="rId39"/>
    <p:sldId id="357" r:id="rId40"/>
    <p:sldId id="358" r:id="rId41"/>
    <p:sldId id="362" r:id="rId42"/>
    <p:sldId id="359" r:id="rId43"/>
    <p:sldId id="363" r:id="rId44"/>
    <p:sldId id="361" r:id="rId45"/>
    <p:sldId id="364" r:id="rId46"/>
    <p:sldId id="365" r:id="rId47"/>
    <p:sldId id="366" r:id="rId48"/>
    <p:sldId id="367" r:id="rId49"/>
    <p:sldId id="368" r:id="rId50"/>
    <p:sldId id="369" r:id="rId51"/>
    <p:sldId id="374" r:id="rId52"/>
    <p:sldId id="373" r:id="rId53"/>
    <p:sldId id="375" r:id="rId54"/>
    <p:sldId id="376" r:id="rId55"/>
    <p:sldId id="377" r:id="rId56"/>
    <p:sldId id="382" r:id="rId57"/>
    <p:sldId id="378" r:id="rId58"/>
    <p:sldId id="381" r:id="rId59"/>
    <p:sldId id="383" r:id="rId60"/>
    <p:sldId id="384" r:id="rId61"/>
    <p:sldId id="385" r:id="rId62"/>
    <p:sldId id="387" r:id="rId63"/>
    <p:sldId id="388" r:id="rId64"/>
    <p:sldId id="389" r:id="rId65"/>
    <p:sldId id="386" r:id="rId66"/>
    <p:sldId id="390" r:id="rId67"/>
    <p:sldId id="391" r:id="rId68"/>
    <p:sldId id="396" r:id="rId69"/>
    <p:sldId id="397" r:id="rId70"/>
    <p:sldId id="398" r:id="rId71"/>
    <p:sldId id="399" r:id="rId72"/>
    <p:sldId id="400" r:id="rId73"/>
    <p:sldId id="401" r:id="rId74"/>
    <p:sldId id="403" r:id="rId75"/>
    <p:sldId id="402" r:id="rId76"/>
    <p:sldId id="404" r:id="rId77"/>
    <p:sldId id="408" r:id="rId78"/>
    <p:sldId id="409" r:id="rId79"/>
    <p:sldId id="410" r:id="rId80"/>
    <p:sldId id="405" r:id="rId81"/>
    <p:sldId id="411" r:id="rId82"/>
    <p:sldId id="407" r:id="rId83"/>
    <p:sldId id="412" r:id="rId84"/>
    <p:sldId id="416" r:id="rId85"/>
    <p:sldId id="413" r:id="rId86"/>
    <p:sldId id="417" r:id="rId87"/>
    <p:sldId id="418" r:id="rId88"/>
    <p:sldId id="419" r:id="rId89"/>
    <p:sldId id="415" r:id="rId90"/>
    <p:sldId id="420" r:id="rId91"/>
    <p:sldId id="427" r:id="rId92"/>
    <p:sldId id="421" r:id="rId93"/>
    <p:sldId id="422" r:id="rId94"/>
    <p:sldId id="428" r:id="rId95"/>
    <p:sldId id="429" r:id="rId96"/>
    <p:sldId id="430" r:id="rId97"/>
    <p:sldId id="431" r:id="rId98"/>
    <p:sldId id="432" r:id="rId99"/>
    <p:sldId id="426" r:id="rId100"/>
    <p:sldId id="433" r:id="rId101"/>
    <p:sldId id="436" r:id="rId102"/>
    <p:sldId id="437" r:id="rId103"/>
    <p:sldId id="442" r:id="rId104"/>
    <p:sldId id="286" r:id="rId105"/>
    <p:sldId id="329" r:id="rId106"/>
    <p:sldId id="288" r:id="rId107"/>
    <p:sldId id="289" r:id="rId108"/>
    <p:sldId id="290" r:id="rId109"/>
    <p:sldId id="291" r:id="rId11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45" autoAdjust="0"/>
    <p:restoredTop sz="94729" autoAdjust="0"/>
  </p:normalViewPr>
  <p:slideViewPr>
    <p:cSldViewPr>
      <p:cViewPr varScale="1">
        <p:scale>
          <a:sx n="102" d="100"/>
          <a:sy n="102" d="100"/>
        </p:scale>
        <p:origin x="-24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p:nvSpPr>
        <p:spPr>
          <a:xfrm>
            <a:off x="685800" y="3196686"/>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ctrTitle"/>
          </p:nvPr>
        </p:nvSpPr>
        <p:spPr>
          <a:xfrm>
            <a:off x="685800" y="1676401"/>
            <a:ext cx="7772400" cy="1538286"/>
          </a:xfrm>
        </p:spPr>
        <p:txBody>
          <a:bodyPr anchor="b"/>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1371600" y="3214686"/>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8CB48944-C9BC-4284-B20F-5BDEF1FD9D03}" type="datetimeFigureOut">
              <a:rPr lang="zh-CN" altLang="en-US" smtClean="0"/>
              <a:pPr/>
              <a:t>2016-6-1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9CE645E-6502-4B91-B0E9-4472096A56D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8CB48944-C9BC-4284-B20F-5BDEF1FD9D03}" type="datetimeFigureOut">
              <a:rPr lang="zh-CN" altLang="en-US" smtClean="0"/>
              <a:pPr/>
              <a:t>2016-6-1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9CE645E-6502-4B91-B0E9-4472096A56DB}" type="slidenum">
              <a:rPr lang="zh-CN" altLang="en-US" smtClean="0"/>
              <a:pPr/>
              <a:t>‹#›</a:t>
            </a:fld>
            <a:endParaRPr lang="zh-CN" altLang="en-US"/>
          </a:p>
        </p:txBody>
      </p:sp>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15206" y="274638"/>
            <a:ext cx="1471594" cy="6011882"/>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686568" cy="6011882"/>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8CB48944-C9BC-4284-B20F-5BDEF1FD9D03}" type="datetimeFigureOut">
              <a:rPr lang="zh-CN" altLang="en-US" smtClean="0"/>
              <a:pPr/>
              <a:t>2016-6-1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9CE645E-6502-4B91-B0E9-4472096A56D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73152" y="6400800"/>
            <a:ext cx="3200400" cy="283800"/>
          </a:xfrm>
        </p:spPr>
        <p:txBody>
          <a:bodyPr/>
          <a:lstStyle/>
          <a:p>
            <a:fld id="{8CB48944-C9BC-4284-B20F-5BDEF1FD9D03}" type="datetimeFigureOut">
              <a:rPr lang="zh-CN" altLang="en-US" smtClean="0"/>
              <a:pPr/>
              <a:t>2016-6-1</a:t>
            </a:fld>
            <a:endParaRPr lang="zh-CN" altLang="en-US"/>
          </a:p>
        </p:txBody>
      </p:sp>
      <p:sp>
        <p:nvSpPr>
          <p:cNvPr id="5" name="页脚占位符 4"/>
          <p:cNvSpPr>
            <a:spLocks noGrp="1"/>
          </p:cNvSpPr>
          <p:nvPr>
            <p:ph type="ftr" sz="quarter" idx="11"/>
          </p:nvPr>
        </p:nvSpPr>
        <p:spPr>
          <a:xfrm>
            <a:off x="5330952" y="6400800"/>
            <a:ext cx="3733800" cy="283800"/>
          </a:xfrm>
        </p:spPr>
        <p:txBody>
          <a:bodyPr/>
          <a:lstStyle/>
          <a:p>
            <a:endParaRPr lang="zh-CN" altLang="en-US"/>
          </a:p>
        </p:txBody>
      </p:sp>
      <p:sp>
        <p:nvSpPr>
          <p:cNvPr id="6" name="灯片编号占位符 5"/>
          <p:cNvSpPr>
            <a:spLocks noGrp="1"/>
          </p:cNvSpPr>
          <p:nvPr>
            <p:ph type="sldNum" sz="quarter" idx="12"/>
          </p:nvPr>
        </p:nvSpPr>
        <p:spPr/>
        <p:txBody>
          <a:bodyPr/>
          <a:lstStyle/>
          <a:p>
            <a:fld id="{09CE645E-6502-4B91-B0E9-4472096A56D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矩形 6"/>
          <p:cNvSpPr/>
          <p:nvPr/>
        </p:nvSpPr>
        <p:spPr>
          <a:xfrm>
            <a:off x="685800" y="3143248"/>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722313" y="3143248"/>
            <a:ext cx="7772400" cy="1362075"/>
          </a:xfrm>
        </p:spPr>
        <p:txBody>
          <a:bodyPr anchor="t"/>
          <a:lstStyle>
            <a:lvl1pPr algn="ctr">
              <a:defRPr sz="40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1643061"/>
            <a:ext cx="7772400" cy="1500187"/>
          </a:xfrm>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8CB48944-C9BC-4284-B20F-5BDEF1FD9D03}" type="datetimeFigureOut">
              <a:rPr lang="zh-CN" altLang="en-US" smtClean="0"/>
              <a:pPr/>
              <a:t>2016-6-1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9CE645E-6502-4B91-B0E9-4472096A56D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8CB48944-C9BC-4284-B20F-5BDEF1FD9D03}" type="datetimeFigureOut">
              <a:rPr lang="zh-CN" altLang="en-US" smtClean="0"/>
              <a:pPr/>
              <a:t>2016-6-1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9CE645E-6502-4B91-B0E9-4472096A56D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8CB48944-C9BC-4284-B20F-5BDEF1FD9D03}" type="datetimeFigureOut">
              <a:rPr lang="zh-CN" altLang="en-US" smtClean="0"/>
              <a:pPr/>
              <a:t>2016-6-1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9CE645E-6502-4B91-B0E9-4472096A56D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8CB48944-C9BC-4284-B20F-5BDEF1FD9D03}" type="datetimeFigureOut">
              <a:rPr lang="zh-CN" altLang="en-US" smtClean="0"/>
              <a:pPr/>
              <a:t>2016-6-1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9CE645E-6502-4B91-B0E9-4472096A56D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Ref idx="1002">
        <a:schemeClr val="bg2"/>
      </p:bgRef>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CB48944-C9BC-4284-B20F-5BDEF1FD9D03}" type="datetimeFigureOut">
              <a:rPr lang="zh-CN" altLang="en-US" smtClean="0"/>
              <a:pPr/>
              <a:t>2016-6-1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9CE645E-6502-4B91-B0E9-4472096A56D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2786050" y="1053546"/>
            <a:ext cx="59040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2786050" y="228600"/>
            <a:ext cx="5900752" cy="842946"/>
          </a:xfrm>
        </p:spPr>
        <p:txBody>
          <a:bodyPr anchor="b"/>
          <a:lstStyle>
            <a:lvl1pPr algn="ctr">
              <a:defRPr sz="2800" b="0"/>
            </a:lvl1p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2786050" y="1142984"/>
            <a:ext cx="5900750" cy="51435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457205" y="1142984"/>
            <a:ext cx="2257408" cy="5143536"/>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8CB48944-C9BC-4284-B20F-5BDEF1FD9D03}" type="datetimeFigureOut">
              <a:rPr lang="zh-CN" altLang="en-US" smtClean="0"/>
              <a:pPr/>
              <a:t>2016-6-1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9CE645E-6502-4B91-B0E9-4472096A56D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3400" y="304800"/>
            <a:ext cx="6400800" cy="685800"/>
          </a:xfrm>
        </p:spPr>
        <p:txBody>
          <a:bodyPr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701552" y="1143000"/>
            <a:ext cx="7223248" cy="3980172"/>
          </a:xfrm>
          <a:prstGeom prst="roundRect">
            <a:avLst>
              <a:gd name="adj" fmla="val 18278"/>
            </a:avLst>
          </a:prstGeom>
          <a:solidFill>
            <a:schemeClr val="accent1">
              <a:tint val="40000"/>
            </a:schemeClr>
          </a:solidFill>
          <a:ln w="50800" cap="rnd">
            <a:gradFill flip="none" rotWithShape="1">
              <a:gsLst>
                <a:gs pos="0">
                  <a:schemeClr val="accent1">
                    <a:shade val="50000"/>
                  </a:schemeClr>
                </a:gs>
                <a:gs pos="20000">
                  <a:schemeClr val="accent2">
                    <a:shade val="50000"/>
                  </a:schemeClr>
                </a:gs>
                <a:gs pos="40000">
                  <a:schemeClr val="accent3">
                    <a:shade val="50000"/>
                  </a:schemeClr>
                </a:gs>
                <a:gs pos="60000">
                  <a:schemeClr val="accent4">
                    <a:shade val="50000"/>
                  </a:schemeClr>
                </a:gs>
                <a:gs pos="80000">
                  <a:schemeClr val="accent5">
                    <a:shade val="50000"/>
                  </a:schemeClr>
                </a:gs>
                <a:gs pos="100000">
                  <a:schemeClr val="accent6">
                    <a:shade val="50000"/>
                  </a:schemeClr>
                </a:gs>
              </a:gsLst>
              <a:path path="circle">
                <a:fillToRect l="50000" t="50000" r="50000" b="50000"/>
              </a:path>
              <a:tileRect/>
            </a:gradFill>
            <a:round/>
          </a:ln>
          <a:effectLst>
            <a:outerShdw blurRad="50800" dist="38100" dir="5400000" algn="tl"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2362200" y="5410200"/>
            <a:ext cx="5657888" cy="804862"/>
          </a:xfrm>
        </p:spPr>
        <p:txBody>
          <a:bodyPr anchor="ctr"/>
          <a:lstStyle>
            <a:lvl1pPr marL="0" indent="0" algn="r">
              <a:buNone/>
              <a:defRPr sz="1200" b="0"/>
            </a:lvl1pPr>
            <a:lvl2pPr marL="457200" indent="0" algn="r">
              <a:buNone/>
              <a:defRPr sz="1200" b="0"/>
            </a:lvl2pPr>
            <a:lvl3pPr marL="914400" indent="0" algn="r">
              <a:buNone/>
              <a:defRPr sz="1200" b="0"/>
            </a:lvl3pPr>
            <a:lvl4pPr marL="1371600" indent="0" algn="r">
              <a:buNone/>
              <a:defRPr sz="1200" b="0"/>
            </a:lvl4pPr>
            <a:lvl5pPr marL="1828800" indent="0" algn="r">
              <a:buNone/>
              <a:defRPr sz="1200" b="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8CB48944-C9BC-4284-B20F-5BDEF1FD9D03}" type="datetimeFigureOut">
              <a:rPr lang="zh-CN" altLang="en-US" smtClean="0"/>
              <a:pPr/>
              <a:t>2016-6-1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9CE645E-6502-4B91-B0E9-4472096A56D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矩形 6"/>
          <p:cNvSpPr/>
          <p:nvPr/>
        </p:nvSpPr>
        <p:spPr>
          <a:xfrm>
            <a:off x="0" y="6678000"/>
            <a:ext cx="9144000" cy="180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686320"/>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76200" y="6400800"/>
            <a:ext cx="3200400" cy="283800"/>
          </a:xfrm>
          <a:prstGeom prst="rect">
            <a:avLst/>
          </a:prstGeom>
        </p:spPr>
        <p:txBody>
          <a:bodyPr vert="horz" rtlCol="0" anchor="b"/>
          <a:lstStyle>
            <a:lvl1pPr algn="l" eaLnBrk="1" latinLnBrk="0" hangingPunct="1">
              <a:defRPr kumimoji="0" sz="1100">
                <a:solidFill>
                  <a:schemeClr val="tx2">
                    <a:lumMod val="75000"/>
                    <a:lumOff val="25000"/>
                  </a:schemeClr>
                </a:solidFill>
              </a:defRPr>
            </a:lvl1pPr>
          </a:lstStyle>
          <a:p>
            <a:fld id="{8CB48944-C9BC-4284-B20F-5BDEF1FD9D03}" type="datetimeFigureOut">
              <a:rPr lang="zh-CN" altLang="en-US" smtClean="0"/>
              <a:pPr/>
              <a:t>2016-6-1</a:t>
            </a:fld>
            <a:endParaRPr lang="zh-CN" altLang="en-US"/>
          </a:p>
        </p:txBody>
      </p:sp>
      <p:sp>
        <p:nvSpPr>
          <p:cNvPr id="5" name="页脚占位符 4"/>
          <p:cNvSpPr>
            <a:spLocks noGrp="1"/>
          </p:cNvSpPr>
          <p:nvPr>
            <p:ph type="ftr" sz="quarter" idx="3"/>
          </p:nvPr>
        </p:nvSpPr>
        <p:spPr>
          <a:xfrm>
            <a:off x="5334000" y="6400800"/>
            <a:ext cx="3733800" cy="283800"/>
          </a:xfrm>
          <a:prstGeom prst="rect">
            <a:avLst/>
          </a:prstGeom>
        </p:spPr>
        <p:txBody>
          <a:bodyPr vert="horz" rtlCol="0" anchor="ctr"/>
          <a:lstStyle>
            <a:lvl1pPr algn="r" eaLnBrk="1" latinLnBrk="0" hangingPunct="1">
              <a:defRPr kumimoji="0" sz="1100">
                <a:solidFill>
                  <a:schemeClr val="tx2">
                    <a:lumMod val="75000"/>
                    <a:lumOff val="25000"/>
                  </a:schemeClr>
                </a:solidFill>
              </a:defRPr>
            </a:lvl1pPr>
          </a:lstStyle>
          <a:p>
            <a:endParaRPr lang="zh-CN" altLang="en-US"/>
          </a:p>
        </p:txBody>
      </p:sp>
      <p:sp>
        <p:nvSpPr>
          <p:cNvPr id="6" name="灯片编号占位符 5"/>
          <p:cNvSpPr>
            <a:spLocks noGrp="1"/>
          </p:cNvSpPr>
          <p:nvPr>
            <p:ph type="sldNum" sz="quarter" idx="4"/>
          </p:nvPr>
        </p:nvSpPr>
        <p:spPr>
          <a:xfrm>
            <a:off x="4114800" y="6400800"/>
            <a:ext cx="914400" cy="283464"/>
          </a:xfrm>
          <a:prstGeom prst="rect">
            <a:avLst/>
          </a:prstGeom>
          <a:noFill/>
        </p:spPr>
        <p:txBody>
          <a:bodyPr vert="horz" lIns="45720" rIns="45720" rtlCol="0" anchor="ctr"/>
          <a:lstStyle>
            <a:lvl1pPr algn="ctr" eaLnBrk="1" latinLnBrk="0" hangingPunct="1">
              <a:defRPr kumimoji="0" sz="1100" b="0">
                <a:solidFill>
                  <a:schemeClr val="tx2">
                    <a:lumMod val="75000"/>
                    <a:lumOff val="25000"/>
                  </a:schemeClr>
                </a:solidFill>
              </a:defRPr>
            </a:lvl1pPr>
          </a:lstStyle>
          <a:p>
            <a:fld id="{09CE645E-6502-4B91-B0E9-4472096A56DB}" type="slidenum">
              <a:rPr lang="zh-CN" altLang="en-US" smtClean="0"/>
              <a:pPr/>
              <a:t>‹#›</a:t>
            </a:fld>
            <a:endParaRPr lang="zh-CN" altLang="en-US"/>
          </a:p>
        </p:txBody>
      </p:sp>
      <p:sp>
        <p:nvSpPr>
          <p:cNvPr id="8" name="矩形 7"/>
          <p:cNvSpPr/>
          <p:nvPr/>
        </p:nvSpPr>
        <p:spPr>
          <a:xfrm>
            <a:off x="0" y="0"/>
            <a:ext cx="9144000" cy="108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2"/>
        <a:buChar char="ß"/>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Þ"/>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b="1" dirty="0" smtClean="0"/>
              <a:t>毫米波全息成像设备</a:t>
            </a:r>
            <a:r>
              <a:rPr lang="en-US" altLang="zh-CN" b="1" dirty="0" smtClean="0"/>
              <a:t/>
            </a:r>
            <a:br>
              <a:rPr lang="en-US" altLang="zh-CN" b="1" dirty="0" smtClean="0"/>
            </a:br>
            <a:r>
              <a:rPr lang="zh-CN" altLang="en-US" b="1" dirty="0" smtClean="0"/>
              <a:t>专利预警分析报告</a:t>
            </a:r>
            <a:endParaRPr lang="zh-CN" altLang="en-US" dirty="0"/>
          </a:p>
        </p:txBody>
      </p:sp>
      <p:sp>
        <p:nvSpPr>
          <p:cNvPr id="3" name="副标题 2"/>
          <p:cNvSpPr>
            <a:spLocks noGrp="1"/>
          </p:cNvSpPr>
          <p:nvPr>
            <p:ph type="subTitle" idx="1"/>
          </p:nvPr>
        </p:nvSpPr>
        <p:spPr/>
        <p:txBody>
          <a:bodyPr/>
          <a:lstStyle/>
          <a:p>
            <a:endParaRPr lang="en-US" altLang="zh-CN" dirty="0" smtClean="0"/>
          </a:p>
          <a:p>
            <a:r>
              <a:rPr lang="zh-CN" altLang="en-US" dirty="0" smtClean="0"/>
              <a:t>中科专利商标代理有限公司</a:t>
            </a:r>
            <a:endParaRPr lang="zh-CN"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存在侵权风险的专利（技术方案）</a:t>
            </a:r>
            <a:endParaRPr lang="zh-CN" altLang="en-US" dirty="0"/>
          </a:p>
        </p:txBody>
      </p:sp>
      <p:graphicFrame>
        <p:nvGraphicFramePr>
          <p:cNvPr id="10" name="内容占位符 9"/>
          <p:cNvGraphicFramePr>
            <a:graphicFrameLocks noGrp="1"/>
          </p:cNvGraphicFramePr>
          <p:nvPr>
            <p:ph idx="1"/>
          </p:nvPr>
        </p:nvGraphicFramePr>
        <p:xfrm>
          <a:off x="457200" y="1600200"/>
          <a:ext cx="8229600" cy="4627880"/>
        </p:xfrm>
        <a:graphic>
          <a:graphicData uri="http://schemas.openxmlformats.org/drawingml/2006/table">
            <a:tbl>
              <a:tblPr firstRow="1" bandRow="1">
                <a:tableStyleId>{5C22544A-7EE6-4342-B048-85BDC9FD1C3A}</a:tableStyleId>
              </a:tblPr>
              <a:tblGrid>
                <a:gridCol w="685776"/>
                <a:gridCol w="1785950"/>
                <a:gridCol w="2466034"/>
                <a:gridCol w="1645920"/>
                <a:gridCol w="1645920"/>
              </a:tblGrid>
              <a:tr h="370840">
                <a:tc>
                  <a:txBody>
                    <a:bodyPr/>
                    <a:lstStyle/>
                    <a:p>
                      <a:r>
                        <a:rPr lang="zh-CN" altLang="en-US" dirty="0" smtClean="0"/>
                        <a:t>编号</a:t>
                      </a:r>
                      <a:endParaRPr lang="zh-CN" altLang="en-US" dirty="0"/>
                    </a:p>
                  </a:txBody>
                  <a:tcPr/>
                </a:tc>
                <a:tc>
                  <a:txBody>
                    <a:bodyPr/>
                    <a:lstStyle/>
                    <a:p>
                      <a:r>
                        <a:rPr lang="zh-CN" altLang="en-US" dirty="0" smtClean="0"/>
                        <a:t>专利文献号</a:t>
                      </a:r>
                      <a:endParaRPr lang="zh-CN" altLang="en-US" dirty="0"/>
                    </a:p>
                  </a:txBody>
                  <a:tcPr/>
                </a:tc>
                <a:tc>
                  <a:txBody>
                    <a:bodyPr/>
                    <a:lstStyle/>
                    <a:p>
                      <a:r>
                        <a:rPr lang="zh-CN" altLang="en-US" dirty="0" smtClean="0"/>
                        <a:t>申请人</a:t>
                      </a:r>
                      <a:r>
                        <a:rPr lang="en-US" altLang="zh-CN" dirty="0" smtClean="0"/>
                        <a:t>/</a:t>
                      </a:r>
                      <a:r>
                        <a:rPr lang="zh-CN" altLang="en-US" dirty="0" smtClean="0"/>
                        <a:t>专利权人</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扫描方案</a:t>
                      </a:r>
                      <a:endParaRPr lang="zh-CN" altLang="en-US" dirty="0"/>
                    </a:p>
                  </a:txBody>
                  <a:tcPr/>
                </a:tc>
                <a:tc>
                  <a:txBody>
                    <a:bodyPr/>
                    <a:lstStyle/>
                    <a:p>
                      <a:r>
                        <a:rPr lang="zh-CN" altLang="en-US" dirty="0" smtClean="0"/>
                        <a:t>技术要点</a:t>
                      </a:r>
                      <a:endParaRPr lang="zh-CN" altLang="en-US" dirty="0"/>
                    </a:p>
                  </a:txBody>
                  <a:tcPr/>
                </a:tc>
              </a:tr>
              <a:tr h="370840">
                <a:tc>
                  <a:txBody>
                    <a:bodyPr/>
                    <a:lstStyle/>
                    <a:p>
                      <a:pPr algn="ctr">
                        <a:spcAft>
                          <a:spcPts val="0"/>
                        </a:spcAft>
                      </a:pPr>
                      <a:r>
                        <a:rPr lang="en-US" sz="1400" kern="100">
                          <a:solidFill>
                            <a:srgbClr val="000000"/>
                          </a:solidFill>
                          <a:latin typeface="Times New Roman"/>
                          <a:ea typeface="宋体"/>
                          <a:cs typeface="Times New Roman"/>
                        </a:rPr>
                        <a:t>11</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CN102508307A</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中国科学院深圳先进技术研究院</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不限</a:t>
                      </a: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点聚焦天线，二维扫描</a:t>
                      </a:r>
                      <a:endParaRPr lang="zh-CN" sz="1400" kern="100" dirty="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12</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CN202013428U</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北京遥感设备研究所</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不限</a:t>
                      </a: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信号处理系统的具体结构</a:t>
                      </a:r>
                      <a:endParaRPr lang="zh-CN" sz="1400" kern="100" dirty="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13</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CN201936007U</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北京遥感设备研究所</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不限</a:t>
                      </a: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信号处理系统的具体结构</a:t>
                      </a:r>
                      <a:endParaRPr lang="zh-CN" sz="1400" kern="100" dirty="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14</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CN102495396A</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北京无线电计量测试研究所</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不限</a:t>
                      </a: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校准</a:t>
                      </a:r>
                      <a:endParaRPr lang="zh-CN" sz="1400" kern="100" dirty="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15</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CN102713584A</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拉皮斯坎系统股份有限公司</a:t>
                      </a: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双扫描</a:t>
                      </a: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下方扫描鞋</a:t>
                      </a:r>
                      <a:endParaRPr lang="zh-CN" sz="1400" kern="100" dirty="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16</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US2012256777-A1</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US DEPT HOMELAND SECURITY</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不限</a:t>
                      </a: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物体材料辨别</a:t>
                      </a:r>
                      <a:endParaRPr lang="zh-CN" sz="1400" kern="100" dirty="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17</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WO2012050612-A1</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ENERTECHNIX INC</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不限</a:t>
                      </a: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内部几何结构成像</a:t>
                      </a:r>
                      <a:endParaRPr lang="zh-CN" sz="1400" kern="100" dirty="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18</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JP2009222580-A</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MITSUBISHI JUKOGYO KK</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不限</a:t>
                      </a: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根据图像判定危险物</a:t>
                      </a:r>
                      <a:endParaRPr lang="zh-CN" sz="1400" kern="100" dirty="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19</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EP1884802-A1</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LOCKHEED MARTIN CORP</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不限</a:t>
                      </a:r>
                    </a:p>
                  </a:txBody>
                  <a:tcPr marL="68580" marR="68580" marT="0" marB="0" anchor="ctr"/>
                </a:tc>
                <a:tc>
                  <a:txBody>
                    <a:bodyPr/>
                    <a:lstStyle/>
                    <a:p>
                      <a:pPr algn="ctr">
                        <a:spcAft>
                          <a:spcPts val="0"/>
                        </a:spcAft>
                      </a:pPr>
                      <a:endParaRPr lang="en-US" sz="1400" kern="100" dirty="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20</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US7548185-B2</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BATTELLE MEMORIAL INST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不限</a:t>
                      </a: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发射</a:t>
                      </a:r>
                      <a:r>
                        <a:rPr lang="en-US" sz="1400" kern="100" dirty="0">
                          <a:solidFill>
                            <a:srgbClr val="000000"/>
                          </a:solidFill>
                          <a:latin typeface="Times New Roman"/>
                          <a:ea typeface="宋体"/>
                          <a:cs typeface="Times New Roman"/>
                        </a:rPr>
                        <a:t>/</a:t>
                      </a:r>
                      <a:r>
                        <a:rPr lang="zh-CN" sz="1400" kern="100" dirty="0">
                          <a:solidFill>
                            <a:srgbClr val="000000"/>
                          </a:solidFill>
                          <a:latin typeface="Times New Roman"/>
                          <a:ea typeface="宋体"/>
                          <a:cs typeface="Times New Roman"/>
                        </a:rPr>
                        <a:t>接收天线不大于</a:t>
                      </a:r>
                      <a:r>
                        <a:rPr lang="en-US" sz="1400" kern="100" dirty="0">
                          <a:solidFill>
                            <a:srgbClr val="000000"/>
                          </a:solidFill>
                          <a:latin typeface="Times New Roman"/>
                          <a:ea typeface="宋体"/>
                          <a:cs typeface="Times New Roman"/>
                        </a:rPr>
                        <a:t>1</a:t>
                      </a:r>
                      <a:r>
                        <a:rPr lang="zh-CN" sz="1400" kern="100" dirty="0">
                          <a:solidFill>
                            <a:srgbClr val="000000"/>
                          </a:solidFill>
                          <a:latin typeface="Times New Roman"/>
                          <a:ea typeface="宋体"/>
                          <a:cs typeface="Times New Roman"/>
                        </a:rPr>
                        <a:t>：</a:t>
                      </a:r>
                      <a:r>
                        <a:rPr lang="en-US" sz="1400" kern="100" dirty="0">
                          <a:solidFill>
                            <a:srgbClr val="000000"/>
                          </a:solidFill>
                          <a:latin typeface="Times New Roman"/>
                          <a:ea typeface="宋体"/>
                          <a:cs typeface="Times New Roman"/>
                        </a:rPr>
                        <a:t>3</a:t>
                      </a:r>
                      <a:r>
                        <a:rPr lang="zh-CN" sz="1400" kern="100" dirty="0">
                          <a:solidFill>
                            <a:srgbClr val="000000"/>
                          </a:solidFill>
                          <a:latin typeface="Times New Roman"/>
                          <a:ea typeface="宋体"/>
                          <a:cs typeface="Times New Roman"/>
                        </a:rPr>
                        <a:t>或不小于</a:t>
                      </a:r>
                      <a:r>
                        <a:rPr lang="en-US" sz="1400" kern="100" dirty="0">
                          <a:solidFill>
                            <a:srgbClr val="000000"/>
                          </a:solidFill>
                          <a:latin typeface="Times New Roman"/>
                          <a:ea typeface="宋体"/>
                          <a:cs typeface="Times New Roman"/>
                        </a:rPr>
                        <a:t>3</a:t>
                      </a:r>
                      <a:r>
                        <a:rPr lang="zh-CN" sz="1400" kern="100" dirty="0">
                          <a:solidFill>
                            <a:srgbClr val="000000"/>
                          </a:solidFill>
                          <a:latin typeface="Times New Roman"/>
                          <a:ea typeface="宋体"/>
                          <a:cs typeface="Times New Roman"/>
                        </a:rPr>
                        <a:t>：</a:t>
                      </a:r>
                      <a:r>
                        <a:rPr lang="en-US" sz="1400" kern="100" dirty="0">
                          <a:solidFill>
                            <a:srgbClr val="000000"/>
                          </a:solidFill>
                          <a:latin typeface="Times New Roman"/>
                          <a:ea typeface="宋体"/>
                          <a:cs typeface="Times New Roman"/>
                        </a:rPr>
                        <a:t>1</a:t>
                      </a:r>
                      <a:r>
                        <a:rPr lang="zh-CN" sz="1400" kern="100" dirty="0">
                          <a:solidFill>
                            <a:srgbClr val="000000"/>
                          </a:solidFill>
                          <a:latin typeface="Times New Roman"/>
                          <a:ea typeface="宋体"/>
                          <a:cs typeface="Times New Roman"/>
                        </a:rPr>
                        <a:t>交错布置</a:t>
                      </a:r>
                      <a:endParaRPr lang="zh-CN" sz="1400" kern="100" dirty="0">
                        <a:solidFill>
                          <a:srgbClr val="000000"/>
                        </a:solidFill>
                        <a:latin typeface="楷体_GB2312"/>
                        <a:ea typeface="宋体"/>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US5557283 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Autofit/>
          </a:bodyPr>
          <a:lstStyle/>
          <a:p>
            <a:r>
              <a:rPr lang="en-US" sz="1600" dirty="0" smtClean="0"/>
              <a:t>1. </a:t>
            </a:r>
            <a:r>
              <a:rPr lang="zh-CN" altLang="en-US" sz="1600" dirty="0" smtClean="0"/>
              <a:t>一种用于目标的近场实时成像的全息装置，所述全息装置利用具有从约</a:t>
            </a:r>
            <a:r>
              <a:rPr lang="en-US" sz="1600" dirty="0" smtClean="0"/>
              <a:t>1GHz</a:t>
            </a:r>
            <a:r>
              <a:rPr lang="zh-CN" altLang="en-US" sz="1600" dirty="0" smtClean="0"/>
              <a:t>至约</a:t>
            </a:r>
            <a:r>
              <a:rPr lang="en-US" sz="1600" dirty="0" smtClean="0"/>
              <a:t>110 GHz</a:t>
            </a:r>
            <a:r>
              <a:rPr lang="zh-CN" altLang="en-US" sz="1600" dirty="0" smtClean="0"/>
              <a:t>的多个频率的毫米波辐射，该全息装置包括：</a:t>
            </a:r>
          </a:p>
          <a:p>
            <a:r>
              <a:rPr lang="en-US" sz="1600" dirty="0" smtClean="0"/>
              <a:t>(a)</a:t>
            </a:r>
            <a:r>
              <a:rPr lang="zh-CN" altLang="en-US" sz="1600" dirty="0" smtClean="0"/>
              <a:t>全息阵列，具有隔开约</a:t>
            </a:r>
            <a:r>
              <a:rPr lang="en-US" sz="1600" dirty="0" smtClean="0"/>
              <a:t>0.25</a:t>
            </a:r>
            <a:r>
              <a:rPr lang="zh-CN" altLang="en-US" sz="1600" dirty="0" smtClean="0"/>
              <a:t>个波长至约</a:t>
            </a:r>
            <a:r>
              <a:rPr lang="en-US" sz="1600" dirty="0" smtClean="0"/>
              <a:t>3</a:t>
            </a:r>
            <a:r>
              <a:rPr lang="zh-CN" altLang="en-US" sz="1600" dirty="0" smtClean="0"/>
              <a:t>个波长的多个天线单元，其中每个发送和</a:t>
            </a:r>
            <a:r>
              <a:rPr lang="en-US" sz="1600" dirty="0" smtClean="0"/>
              <a:t>/</a:t>
            </a:r>
            <a:r>
              <a:rPr lang="zh-CN" altLang="en-US" sz="1600" dirty="0" smtClean="0"/>
              <a:t>或接收毫米波辐射，所述阵列与所述目标隔开；</a:t>
            </a:r>
          </a:p>
          <a:p>
            <a:r>
              <a:rPr lang="en-US" sz="1600" dirty="0" smtClean="0"/>
              <a:t>(b)</a:t>
            </a:r>
            <a:r>
              <a:rPr lang="zh-CN" altLang="en-US" sz="1600" dirty="0" smtClean="0"/>
              <a:t>全息宽带收发器，用于操作所述天线单元并向每个单元提供毫米波辐射源，随后接收来自所述目标并由所述单元收集的高频毫米波辐射反射，然后形成输出；</a:t>
            </a:r>
          </a:p>
          <a:p>
            <a:r>
              <a:rPr lang="en-US" sz="1600" dirty="0" smtClean="0"/>
              <a:t>(c)</a:t>
            </a:r>
            <a:r>
              <a:rPr lang="zh-CN" altLang="en-US" sz="1600" dirty="0" smtClean="0"/>
              <a:t>模数转换器，用于将所述输出转换成对应的数字信号；和</a:t>
            </a:r>
          </a:p>
          <a:p>
            <a:r>
              <a:rPr lang="en-US" sz="1600" dirty="0" smtClean="0"/>
              <a:t>(d)</a:t>
            </a:r>
            <a:r>
              <a:rPr lang="zh-CN" altLang="en-US" sz="1600" dirty="0" smtClean="0"/>
              <a:t>计算机，用于将三位重构算法应用于保留不受限制的景深的对应的数字信号。</a:t>
            </a:r>
            <a:endParaRPr lang="en-US" altLang="zh-CN" sz="1600" dirty="0" smtClean="0"/>
          </a:p>
          <a:p>
            <a:endParaRPr lang="en-US" altLang="zh-CN" sz="1600" dirty="0" smtClean="0"/>
          </a:p>
          <a:p>
            <a:r>
              <a:rPr lang="en-US" sz="1600" dirty="0" smtClean="0"/>
              <a:t>20. </a:t>
            </a:r>
            <a:r>
              <a:rPr lang="zh-CN" altLang="en-US" sz="1600" dirty="0" smtClean="0"/>
              <a:t>一种目标的全息监测方法，包括下述步骤：</a:t>
            </a:r>
          </a:p>
          <a:p>
            <a:r>
              <a:rPr lang="en-US" sz="1600" dirty="0" smtClean="0"/>
              <a:t>(a) </a:t>
            </a:r>
            <a:r>
              <a:rPr lang="zh-CN" altLang="en-US" sz="1600" dirty="0" smtClean="0"/>
              <a:t>采用全息阵列扫描二维孔，该全息阵列具有隔开约</a:t>
            </a:r>
            <a:r>
              <a:rPr lang="en-US" sz="1600" dirty="0" smtClean="0"/>
              <a:t>0.25</a:t>
            </a:r>
            <a:r>
              <a:rPr lang="zh-CN" altLang="en-US" sz="1600" dirty="0" smtClean="0"/>
              <a:t>个波长至约</a:t>
            </a:r>
            <a:r>
              <a:rPr lang="en-US" sz="1600" dirty="0" smtClean="0"/>
              <a:t>3</a:t>
            </a:r>
            <a:r>
              <a:rPr lang="zh-CN" altLang="en-US" sz="1600" dirty="0" smtClean="0"/>
              <a:t>个波长的多个天线单元，其中每个单元发送和</a:t>
            </a:r>
            <a:r>
              <a:rPr lang="en-US" sz="1600" dirty="0" smtClean="0"/>
              <a:t>/</a:t>
            </a:r>
            <a:r>
              <a:rPr lang="zh-CN" altLang="en-US" sz="1600" dirty="0" smtClean="0"/>
              <a:t>或接收毫米波辐射，所述阵列与所述目标隔开；</a:t>
            </a:r>
          </a:p>
          <a:p>
            <a:r>
              <a:rPr lang="en-US" sz="1600" dirty="0" smtClean="0"/>
              <a:t>(b) </a:t>
            </a:r>
            <a:r>
              <a:rPr lang="zh-CN" altLang="en-US" sz="1600" dirty="0" smtClean="0"/>
              <a:t>由宽带全息收发器系统操作单独的天线元件，并向每个单元提供宽带毫米波辐射源，随后接收来自所述目标并由所述单元收集的宽带毫米波辐射反射，然后形成输出；</a:t>
            </a:r>
          </a:p>
          <a:p>
            <a:r>
              <a:rPr lang="en-US" sz="1600" dirty="0" smtClean="0"/>
              <a:t>(c) </a:t>
            </a:r>
            <a:r>
              <a:rPr lang="zh-CN" altLang="en-US" sz="1600" dirty="0" smtClean="0"/>
              <a:t>在</a:t>
            </a:r>
            <a:r>
              <a:rPr lang="en-US" sz="1600" dirty="0" smtClean="0"/>
              <a:t>A/D</a:t>
            </a:r>
            <a:r>
              <a:rPr lang="zh-CN" altLang="en-US" sz="1600" dirty="0" smtClean="0"/>
              <a:t>转换器中将所述输出转换成对应的数字信号；以及</a:t>
            </a:r>
          </a:p>
          <a:p>
            <a:r>
              <a:rPr lang="en-US" sz="1600" dirty="0" smtClean="0"/>
              <a:t>(d) </a:t>
            </a:r>
            <a:r>
              <a:rPr lang="zh-CN" altLang="en-US" sz="1600" dirty="0" smtClean="0"/>
              <a:t>将三维重构算法应用于保留低</a:t>
            </a:r>
            <a:r>
              <a:rPr lang="en-US" sz="1600" dirty="0" smtClean="0"/>
              <a:t>f</a:t>
            </a:r>
            <a:r>
              <a:rPr lang="zh-CN" altLang="en-US" sz="1600" dirty="0" smtClean="0"/>
              <a:t>数的数字信号。</a:t>
            </a: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US5557283 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4480365"/>
        </p:xfrm>
        <a:graphic>
          <a:graphicData uri="http://schemas.openxmlformats.org/drawingml/2006/table">
            <a:tbl>
              <a:tblPr firstRow="1" bandRow="1">
                <a:tableStyleId>{5C22544A-7EE6-4342-B048-85BDC9FD1C3A}</a:tableStyleId>
              </a:tblPr>
              <a:tblGrid>
                <a:gridCol w="4286280"/>
                <a:gridCol w="2928958"/>
                <a:gridCol w="1014362"/>
              </a:tblGrid>
              <a:tr h="390519">
                <a:tc>
                  <a:txBody>
                    <a:bodyPr/>
                    <a:lstStyle/>
                    <a:p>
                      <a:pPr indent="127000" algn="ctr">
                        <a:lnSpc>
                          <a:spcPts val="2300"/>
                        </a:lnSpc>
                        <a:spcAft>
                          <a:spcPts val="0"/>
                        </a:spcAft>
                      </a:pPr>
                      <a:r>
                        <a:rPr lang="zh-CN" altLang="en-US" sz="1600" kern="100" dirty="0" smtClean="0">
                          <a:latin typeface="Times New Roman"/>
                          <a:ea typeface="宋体"/>
                          <a:cs typeface="Times New Roman"/>
                        </a:rPr>
                        <a:t>独立权利要求</a:t>
                      </a:r>
                      <a:r>
                        <a:rPr lang="en-US" altLang="zh-CN" sz="1600" kern="100" dirty="0" smtClean="0">
                          <a:latin typeface="Times New Roman"/>
                          <a:ea typeface="宋体"/>
                          <a:cs typeface="Times New Roman"/>
                        </a:rPr>
                        <a:t>1</a:t>
                      </a:r>
                      <a:endParaRPr lang="zh-CN" sz="16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本分析对象</a:t>
                      </a: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结论</a:t>
                      </a:r>
                    </a:p>
                  </a:txBody>
                  <a:tcPr marL="68580" marR="68580" marT="0" marB="0"/>
                </a:tc>
              </a:tr>
              <a:tr h="761810">
                <a:tc>
                  <a:txBody>
                    <a:bodyPr/>
                    <a:lstStyle/>
                    <a:p>
                      <a:pPr indent="363855" algn="just">
                        <a:lnSpc>
                          <a:spcPts val="2400"/>
                        </a:lnSpc>
                        <a:spcBef>
                          <a:spcPts val="600"/>
                        </a:spcBef>
                        <a:spcAft>
                          <a:spcPts val="0"/>
                        </a:spcAft>
                      </a:pPr>
                      <a:r>
                        <a:rPr lang="x-none" sz="1200" kern="100">
                          <a:latin typeface="Times New Roman"/>
                          <a:ea typeface="宋体"/>
                          <a:cs typeface="Arial"/>
                        </a:rPr>
                        <a:t>（A）全息装置</a:t>
                      </a:r>
                      <a:endParaRPr lang="zh-CN" sz="1050" kern="100">
                        <a:latin typeface="宋体"/>
                        <a:ea typeface="宋体"/>
                        <a:cs typeface="Times New Roman"/>
                      </a:endParaRPr>
                    </a:p>
                  </a:txBody>
                  <a:tcPr marL="68580" marR="68580" marT="0" marB="0"/>
                </a:tc>
                <a:tc>
                  <a:txBody>
                    <a:bodyPr/>
                    <a:lstStyle/>
                    <a:p>
                      <a:pPr indent="363855" algn="just">
                        <a:lnSpc>
                          <a:spcPts val="2400"/>
                        </a:lnSpc>
                        <a:spcBef>
                          <a:spcPts val="600"/>
                        </a:spcBef>
                        <a:spcAft>
                          <a:spcPts val="0"/>
                        </a:spcAft>
                      </a:pPr>
                      <a:r>
                        <a:rPr lang="x-none" sz="1200" kern="100">
                          <a:latin typeface="Times New Roman"/>
                          <a:ea typeface="宋体"/>
                          <a:cs typeface="Arial"/>
                        </a:rPr>
                        <a:t>毫米波全息成像设备</a:t>
                      </a:r>
                      <a:endParaRPr lang="zh-CN" sz="1050" kern="100">
                        <a:latin typeface="宋体"/>
                        <a:ea typeface="宋体"/>
                        <a:cs typeface="Times New Roman"/>
                      </a:endParaRPr>
                    </a:p>
                  </a:txBody>
                  <a:tcPr marL="68580" marR="68580" marT="0" marB="0"/>
                </a:tc>
                <a:tc>
                  <a:txBody>
                    <a:bodyPr/>
                    <a:lstStyle/>
                    <a:p>
                      <a:pPr indent="363855" algn="just">
                        <a:lnSpc>
                          <a:spcPts val="2400"/>
                        </a:lnSpc>
                        <a:spcBef>
                          <a:spcPts val="600"/>
                        </a:spcBef>
                        <a:spcAft>
                          <a:spcPts val="0"/>
                        </a:spcAft>
                      </a:pPr>
                      <a:r>
                        <a:rPr lang="x-none" sz="1200" kern="100">
                          <a:latin typeface="Times New Roman"/>
                          <a:ea typeface="宋体"/>
                          <a:cs typeface="Arial"/>
                        </a:rPr>
                        <a:t>相同</a:t>
                      </a:r>
                      <a:endParaRPr lang="zh-CN" sz="1050" kern="100">
                        <a:latin typeface="宋体"/>
                        <a:ea typeface="宋体"/>
                        <a:cs typeface="Times New Roman"/>
                      </a:endParaRPr>
                    </a:p>
                  </a:txBody>
                  <a:tcPr marL="68580" marR="68580" marT="0" marB="0"/>
                </a:tc>
              </a:tr>
              <a:tr h="669588">
                <a:tc>
                  <a:txBody>
                    <a:bodyPr/>
                    <a:lstStyle/>
                    <a:p>
                      <a:pPr indent="363855" algn="just">
                        <a:lnSpc>
                          <a:spcPts val="2400"/>
                        </a:lnSpc>
                        <a:spcBef>
                          <a:spcPts val="600"/>
                        </a:spcBef>
                        <a:spcAft>
                          <a:spcPts val="0"/>
                        </a:spcAft>
                      </a:pPr>
                      <a:r>
                        <a:rPr lang="x-none" sz="1200" kern="100">
                          <a:latin typeface="Times New Roman"/>
                          <a:ea typeface="宋体"/>
                          <a:cs typeface="Arial"/>
                        </a:rPr>
                        <a:t>(B)全息阵列，具有隔开约0.25个波长至约3个波长的多个天线单元，其中每个发送和/或接收毫米波辐射，所述阵列与所述目标隔开；</a:t>
                      </a:r>
                      <a:endParaRPr lang="zh-CN" sz="1050" kern="100">
                        <a:latin typeface="宋体"/>
                        <a:ea typeface="宋体"/>
                        <a:cs typeface="Times New Roman"/>
                      </a:endParaRPr>
                    </a:p>
                  </a:txBody>
                  <a:tcPr marL="68580" marR="68580" marT="0" marB="0"/>
                </a:tc>
                <a:tc>
                  <a:txBody>
                    <a:bodyPr/>
                    <a:lstStyle/>
                    <a:p>
                      <a:pPr indent="363855" algn="just">
                        <a:lnSpc>
                          <a:spcPts val="2400"/>
                        </a:lnSpc>
                        <a:spcBef>
                          <a:spcPts val="600"/>
                        </a:spcBef>
                        <a:spcAft>
                          <a:spcPts val="0"/>
                        </a:spcAft>
                      </a:pPr>
                      <a:r>
                        <a:rPr lang="x-none" sz="1200" kern="100">
                          <a:latin typeface="Times New Roman"/>
                          <a:ea typeface="宋体"/>
                          <a:cs typeface="Arial"/>
                        </a:rPr>
                        <a:t>用于将毫米波信号发送至待测对象和接收来自待测对象的毫米波信号的毫米波收发天线阵列</a:t>
                      </a:r>
                      <a:endParaRPr lang="zh-CN" sz="1050" kern="100">
                        <a:latin typeface="宋体"/>
                        <a:ea typeface="宋体"/>
                        <a:cs typeface="Times New Roman"/>
                      </a:endParaRPr>
                    </a:p>
                  </a:txBody>
                  <a:tcPr marL="68580" marR="68580" marT="0" marB="0"/>
                </a:tc>
                <a:tc>
                  <a:txBody>
                    <a:bodyPr/>
                    <a:lstStyle/>
                    <a:p>
                      <a:pPr indent="363855" algn="just">
                        <a:lnSpc>
                          <a:spcPts val="2400"/>
                        </a:lnSpc>
                        <a:spcBef>
                          <a:spcPts val="600"/>
                        </a:spcBef>
                        <a:spcAft>
                          <a:spcPts val="0"/>
                        </a:spcAft>
                      </a:pPr>
                      <a:r>
                        <a:rPr lang="x-none" sz="1200" kern="100">
                          <a:latin typeface="Times New Roman"/>
                          <a:ea typeface="宋体"/>
                          <a:cs typeface="Arial"/>
                        </a:rPr>
                        <a:t>相同</a:t>
                      </a:r>
                      <a:endParaRPr lang="zh-CN" sz="1050" kern="100">
                        <a:latin typeface="宋体"/>
                        <a:ea typeface="宋体"/>
                        <a:cs typeface="Times New Roman"/>
                      </a:endParaRPr>
                    </a:p>
                  </a:txBody>
                  <a:tcPr marL="68580" marR="68580" marT="0" marB="0"/>
                </a:tc>
              </a:tr>
              <a:tr h="669588">
                <a:tc>
                  <a:txBody>
                    <a:bodyPr/>
                    <a:lstStyle/>
                    <a:p>
                      <a:pPr indent="363855" algn="just">
                        <a:lnSpc>
                          <a:spcPts val="2400"/>
                        </a:lnSpc>
                        <a:spcBef>
                          <a:spcPts val="600"/>
                        </a:spcBef>
                        <a:spcAft>
                          <a:spcPts val="0"/>
                        </a:spcAft>
                      </a:pPr>
                      <a:r>
                        <a:rPr lang="x-none" sz="1200" kern="100" dirty="0">
                          <a:latin typeface="Times New Roman"/>
                          <a:ea typeface="宋体"/>
                          <a:cs typeface="Arial"/>
                        </a:rPr>
                        <a:t>(D)模数转换器，用于将所述输出转换成对应的数字信号；</a:t>
                      </a:r>
                      <a:r>
                        <a:rPr lang="x-none" sz="1200" kern="100" dirty="0" smtClean="0">
                          <a:latin typeface="Times New Roman"/>
                          <a:ea typeface="宋体"/>
                          <a:cs typeface="Arial"/>
                        </a:rPr>
                        <a:t>和</a:t>
                      </a:r>
                    </a:p>
                    <a:p>
                      <a:pPr indent="363855" algn="just">
                        <a:lnSpc>
                          <a:spcPts val="2400"/>
                        </a:lnSpc>
                        <a:spcBef>
                          <a:spcPts val="600"/>
                        </a:spcBef>
                        <a:spcAft>
                          <a:spcPts val="0"/>
                        </a:spcAft>
                      </a:pPr>
                      <a:r>
                        <a:rPr lang="x-none" sz="1200" kern="100" dirty="0" smtClean="0">
                          <a:latin typeface="Times New Roman"/>
                          <a:ea typeface="宋体"/>
                          <a:cs typeface="Arial"/>
                        </a:rPr>
                        <a:t>(E)计算机，用于将三位重构算法应用于保留不受限制的景深的对应的数字信号；</a:t>
                      </a:r>
                      <a:endParaRPr lang="zh-CN" sz="1050" kern="100" dirty="0">
                        <a:latin typeface="宋体"/>
                        <a:ea typeface="宋体"/>
                        <a:cs typeface="Times New Roman"/>
                      </a:endParaRPr>
                    </a:p>
                  </a:txBody>
                  <a:tcPr marL="68580" marR="68580" marT="0" marB="0"/>
                </a:tc>
                <a:tc>
                  <a:txBody>
                    <a:bodyPr/>
                    <a:lstStyle/>
                    <a:p>
                      <a:pPr indent="363855" algn="just">
                        <a:lnSpc>
                          <a:spcPts val="2400"/>
                        </a:lnSpc>
                        <a:spcBef>
                          <a:spcPts val="600"/>
                        </a:spcBef>
                        <a:spcAft>
                          <a:spcPts val="0"/>
                        </a:spcAft>
                      </a:pPr>
                      <a:r>
                        <a:rPr lang="x-none" sz="1200" kern="100" dirty="0" smtClean="0">
                          <a:latin typeface="Times New Roman"/>
                          <a:ea typeface="宋体"/>
                          <a:cs typeface="Arial"/>
                        </a:rPr>
                        <a:t>毫米波信号处理系统，用于生成由毫米波收发天线阵列发送的毫米波信号并处理和采集毫米波收发天线阵列接收到的毫米波信号</a:t>
                      </a:r>
                      <a:r>
                        <a:rPr lang="zh-CN" altLang="en-US" sz="1200" kern="100" dirty="0" smtClean="0">
                          <a:latin typeface="Times New Roman"/>
                          <a:ea typeface="宋体"/>
                          <a:cs typeface="Arial"/>
                        </a:rPr>
                        <a:t>和</a:t>
                      </a:r>
                      <a:endParaRPr lang="en-US" altLang="zh-CN" sz="1200" kern="100" dirty="0" smtClean="0">
                        <a:latin typeface="Times New Roman"/>
                        <a:ea typeface="宋体"/>
                        <a:cs typeface="Arial"/>
                      </a:endParaRPr>
                    </a:p>
                    <a:p>
                      <a:pPr indent="363855" algn="just">
                        <a:lnSpc>
                          <a:spcPts val="2400"/>
                        </a:lnSpc>
                        <a:spcBef>
                          <a:spcPts val="600"/>
                        </a:spcBef>
                        <a:spcAft>
                          <a:spcPts val="0"/>
                        </a:spcAft>
                      </a:pPr>
                      <a:r>
                        <a:rPr lang="zh-CN" altLang="en-US" sz="1200" kern="100" dirty="0" smtClean="0">
                          <a:latin typeface="Times New Roman"/>
                          <a:ea typeface="宋体"/>
                          <a:cs typeface="Arial"/>
                        </a:rPr>
                        <a:t>用于重建图像的图像处理装置</a:t>
                      </a:r>
                      <a:endParaRPr lang="zh-CN" sz="1050" kern="100" dirty="0">
                        <a:latin typeface="宋体"/>
                        <a:ea typeface="宋体"/>
                        <a:cs typeface="Times New Roman"/>
                      </a:endParaRPr>
                    </a:p>
                  </a:txBody>
                  <a:tcPr marL="68580" marR="68580" marT="0" marB="0"/>
                </a:tc>
                <a:tc>
                  <a:txBody>
                    <a:bodyPr/>
                    <a:lstStyle/>
                    <a:p>
                      <a:pPr indent="363855" algn="just">
                        <a:lnSpc>
                          <a:spcPts val="2400"/>
                        </a:lnSpc>
                        <a:spcBef>
                          <a:spcPts val="600"/>
                        </a:spcBef>
                        <a:spcAft>
                          <a:spcPts val="0"/>
                        </a:spcAft>
                      </a:pPr>
                      <a:r>
                        <a:rPr lang="x-none" sz="1200" kern="100">
                          <a:latin typeface="Times New Roman"/>
                          <a:ea typeface="宋体"/>
                          <a:cs typeface="Arial"/>
                        </a:rPr>
                        <a:t>相同</a:t>
                      </a:r>
                      <a:endParaRPr lang="zh-CN" sz="1050" kern="100">
                        <a:latin typeface="宋体"/>
                        <a:ea typeface="宋体"/>
                        <a:cs typeface="Times New Roman"/>
                      </a:endParaRPr>
                    </a:p>
                  </a:txBody>
                  <a:tcPr marL="68580" marR="68580" marT="0" marB="0"/>
                </a:tc>
              </a:tr>
              <a:tr h="761810">
                <a:tc>
                  <a:txBody>
                    <a:bodyPr/>
                    <a:lstStyle/>
                    <a:p>
                      <a:pPr indent="363855" algn="just">
                        <a:lnSpc>
                          <a:spcPts val="2400"/>
                        </a:lnSpc>
                        <a:spcBef>
                          <a:spcPts val="600"/>
                        </a:spcBef>
                        <a:spcAft>
                          <a:spcPts val="0"/>
                        </a:spcAft>
                      </a:pPr>
                      <a:r>
                        <a:rPr lang="x-none" sz="1200" kern="100" dirty="0" smtClean="0">
                          <a:latin typeface="Times New Roman"/>
                          <a:ea typeface="宋体"/>
                          <a:cs typeface="Arial"/>
                        </a:rPr>
                        <a:t>(C)全息宽带收发器，用于操作所述天线单元并向每个单元提供毫米波辐射源，随后接收来自所述目标并由所述单元收集的高频毫米波辐射反射，然后形成输出。</a:t>
                      </a:r>
                      <a:endParaRPr lang="zh-CN" sz="1050" kern="100" dirty="0">
                        <a:latin typeface="宋体"/>
                        <a:ea typeface="宋体"/>
                        <a:cs typeface="Times New Roman"/>
                      </a:endParaRPr>
                    </a:p>
                  </a:txBody>
                  <a:tcPr marL="68580" marR="68580" marT="0" marB="0"/>
                </a:tc>
                <a:tc>
                  <a:txBody>
                    <a:bodyPr/>
                    <a:lstStyle/>
                    <a:p>
                      <a:pPr indent="363855" algn="just">
                        <a:lnSpc>
                          <a:spcPts val="2400"/>
                        </a:lnSpc>
                        <a:spcBef>
                          <a:spcPts val="600"/>
                        </a:spcBef>
                        <a:spcAft>
                          <a:spcPts val="0"/>
                        </a:spcAft>
                      </a:pPr>
                      <a:r>
                        <a:rPr lang="x-none" sz="1200" kern="100" dirty="0">
                          <a:latin typeface="Times New Roman"/>
                          <a:ea typeface="宋体"/>
                          <a:cs typeface="Arial"/>
                        </a:rPr>
                        <a:t>用于驱动所述毫米波收发天线对待测对象进行二维扫描的扫描驱动装置</a:t>
                      </a:r>
                      <a:endParaRPr lang="zh-CN" sz="1050" kern="100" dirty="0">
                        <a:latin typeface="宋体"/>
                        <a:ea typeface="宋体"/>
                        <a:cs typeface="Times New Roman"/>
                      </a:endParaRPr>
                    </a:p>
                  </a:txBody>
                  <a:tcPr marL="68580" marR="68580" marT="0" marB="0"/>
                </a:tc>
                <a:tc>
                  <a:txBody>
                    <a:bodyPr/>
                    <a:lstStyle/>
                    <a:p>
                      <a:pPr indent="363855" algn="just">
                        <a:lnSpc>
                          <a:spcPts val="2400"/>
                        </a:lnSpc>
                        <a:spcBef>
                          <a:spcPts val="600"/>
                        </a:spcBef>
                        <a:spcAft>
                          <a:spcPts val="0"/>
                        </a:spcAft>
                      </a:pPr>
                      <a:r>
                        <a:rPr lang="x-none" sz="1200" kern="100" dirty="0">
                          <a:latin typeface="Times New Roman"/>
                          <a:ea typeface="宋体"/>
                          <a:cs typeface="Arial"/>
                        </a:rPr>
                        <a:t>相同</a:t>
                      </a:r>
                      <a:endParaRPr lang="zh-CN" sz="1050" kern="100" dirty="0">
                        <a:latin typeface="宋体"/>
                        <a:ea typeface="宋体"/>
                        <a:cs typeface="Times New Roman"/>
                      </a:endParaRPr>
                    </a:p>
                  </a:txBody>
                  <a:tcPr marL="68580" marR="68580" marT="0" marB="0"/>
                </a:tc>
              </a:tr>
            </a:tbl>
          </a:graphicData>
        </a:graphic>
      </p:graphicFrame>
      <p:sp>
        <p:nvSpPr>
          <p:cNvPr id="6" name="矩形 5"/>
          <p:cNvSpPr/>
          <p:nvPr/>
        </p:nvSpPr>
        <p:spPr>
          <a:xfrm>
            <a:off x="1000100" y="5786454"/>
            <a:ext cx="7786742" cy="369332"/>
          </a:xfrm>
          <a:prstGeom prst="rect">
            <a:avLst/>
          </a:prstGeom>
        </p:spPr>
        <p:txBody>
          <a:bodyPr wrap="square">
            <a:spAutoFit/>
          </a:bodyPr>
          <a:lstStyle/>
          <a:p>
            <a:r>
              <a:rPr lang="zh-CN" altLang="en-US" dirty="0" smtClean="0"/>
              <a:t>本分析对象落入到权利要求</a:t>
            </a:r>
            <a:r>
              <a:rPr lang="en-US" altLang="zh-CN" dirty="0" smtClean="0"/>
              <a:t>1</a:t>
            </a:r>
            <a:r>
              <a:rPr lang="zh-CN" altLang="en-US" dirty="0" smtClean="0"/>
              <a:t>限定的保护范围</a:t>
            </a:r>
            <a:r>
              <a:rPr lang="zh-CN" altLang="en-US" dirty="0"/>
              <a:t>中</a:t>
            </a:r>
            <a:r>
              <a:rPr lang="zh-CN" altLang="en-US" dirty="0" smtClean="0"/>
              <a:t>，存在侵权风险</a:t>
            </a:r>
            <a:endParaRPr lang="zh-CN" altLang="en-US"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US5557283 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4396323"/>
        </p:xfrm>
        <a:graphic>
          <a:graphicData uri="http://schemas.openxmlformats.org/drawingml/2006/table">
            <a:tbl>
              <a:tblPr firstRow="1" bandRow="1">
                <a:tableStyleId>{5C22544A-7EE6-4342-B048-85BDC9FD1C3A}</a:tableStyleId>
              </a:tblPr>
              <a:tblGrid>
                <a:gridCol w="4500594"/>
                <a:gridCol w="2786082"/>
                <a:gridCol w="942924"/>
              </a:tblGrid>
              <a:tr h="614731">
                <a:tc>
                  <a:txBody>
                    <a:bodyPr/>
                    <a:lstStyle/>
                    <a:p>
                      <a:pPr indent="127000" algn="ctr">
                        <a:lnSpc>
                          <a:spcPts val="2300"/>
                        </a:lnSpc>
                        <a:spcAft>
                          <a:spcPts val="0"/>
                        </a:spcAft>
                      </a:pPr>
                      <a:r>
                        <a:rPr lang="zh-CN" altLang="en-US" sz="1600" kern="100" dirty="0" smtClean="0">
                          <a:latin typeface="Times New Roman"/>
                          <a:ea typeface="宋体"/>
                          <a:cs typeface="Times New Roman"/>
                        </a:rPr>
                        <a:t>独立权利要求</a:t>
                      </a:r>
                      <a:r>
                        <a:rPr lang="en-US" altLang="zh-CN" sz="1600" kern="100" dirty="0" smtClean="0">
                          <a:latin typeface="Times New Roman"/>
                          <a:ea typeface="宋体"/>
                          <a:cs typeface="Times New Roman"/>
                        </a:rPr>
                        <a:t>20</a:t>
                      </a:r>
                      <a:endParaRPr lang="zh-CN" sz="16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本分析对象</a:t>
                      </a: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结论</a:t>
                      </a:r>
                    </a:p>
                  </a:txBody>
                  <a:tcPr marL="68580" marR="68580" marT="0" marB="0"/>
                </a:tc>
              </a:tr>
              <a:tr h="424006">
                <a:tc>
                  <a:txBody>
                    <a:bodyPr/>
                    <a:lstStyle/>
                    <a:p>
                      <a:pPr algn="just">
                        <a:lnSpc>
                          <a:spcPts val="2400"/>
                        </a:lnSpc>
                        <a:spcBef>
                          <a:spcPts val="600"/>
                        </a:spcBef>
                        <a:spcAft>
                          <a:spcPts val="0"/>
                        </a:spcAft>
                      </a:pPr>
                      <a:r>
                        <a:rPr lang="x-none" sz="1200" kern="100">
                          <a:latin typeface="Times New Roman"/>
                          <a:ea typeface="宋体"/>
                          <a:cs typeface="Arial"/>
                        </a:rPr>
                        <a:t>（A）一种目标的全息监测方法</a:t>
                      </a:r>
                      <a:endParaRPr lang="zh-CN" sz="1050" kern="100">
                        <a:latin typeface="宋体"/>
                        <a:ea typeface="宋体"/>
                        <a:cs typeface="Times New Roman"/>
                      </a:endParaRPr>
                    </a:p>
                  </a:txBody>
                  <a:tcPr marL="68580" marR="68580" marT="0" marB="0"/>
                </a:tc>
                <a:tc>
                  <a:txBody>
                    <a:bodyPr/>
                    <a:lstStyle/>
                    <a:p>
                      <a:pPr algn="just">
                        <a:lnSpc>
                          <a:spcPts val="2400"/>
                        </a:lnSpc>
                        <a:spcBef>
                          <a:spcPts val="600"/>
                        </a:spcBef>
                        <a:spcAft>
                          <a:spcPts val="0"/>
                        </a:spcAft>
                      </a:pPr>
                      <a:r>
                        <a:rPr lang="x-none" sz="1200" kern="100">
                          <a:latin typeface="Times New Roman"/>
                          <a:ea typeface="宋体"/>
                          <a:cs typeface="Arial"/>
                        </a:rPr>
                        <a:t>毫米波全息成像方法</a:t>
                      </a:r>
                      <a:endParaRPr lang="zh-CN" sz="1050" kern="100">
                        <a:latin typeface="宋体"/>
                        <a:ea typeface="宋体"/>
                        <a:cs typeface="Times New Roman"/>
                      </a:endParaRPr>
                    </a:p>
                  </a:txBody>
                  <a:tcPr marL="68580" marR="68580" marT="0" marB="0"/>
                </a:tc>
                <a:tc>
                  <a:txBody>
                    <a:bodyPr/>
                    <a:lstStyle/>
                    <a:p>
                      <a:pPr indent="363855" algn="just">
                        <a:lnSpc>
                          <a:spcPts val="2400"/>
                        </a:lnSpc>
                        <a:spcBef>
                          <a:spcPts val="600"/>
                        </a:spcBef>
                        <a:spcAft>
                          <a:spcPts val="0"/>
                        </a:spcAft>
                      </a:pPr>
                      <a:r>
                        <a:rPr lang="x-none" sz="1200" kern="100">
                          <a:latin typeface="Times New Roman"/>
                          <a:ea typeface="宋体"/>
                          <a:cs typeface="Arial"/>
                        </a:rPr>
                        <a:t>相同</a:t>
                      </a:r>
                      <a:endParaRPr lang="zh-CN" sz="1050" kern="100">
                        <a:latin typeface="宋体"/>
                        <a:ea typeface="宋体"/>
                        <a:cs typeface="Times New Roman"/>
                      </a:endParaRPr>
                    </a:p>
                  </a:txBody>
                  <a:tcPr marL="68580" marR="68580" marT="0" marB="0"/>
                </a:tc>
              </a:tr>
              <a:tr h="1000132">
                <a:tc>
                  <a:txBody>
                    <a:bodyPr/>
                    <a:lstStyle/>
                    <a:p>
                      <a:pPr algn="just">
                        <a:lnSpc>
                          <a:spcPts val="2400"/>
                        </a:lnSpc>
                        <a:spcBef>
                          <a:spcPts val="600"/>
                        </a:spcBef>
                        <a:spcAft>
                          <a:spcPts val="0"/>
                        </a:spcAft>
                      </a:pPr>
                      <a:r>
                        <a:rPr lang="x-none" sz="1200" kern="100">
                          <a:latin typeface="Times New Roman"/>
                          <a:ea typeface="宋体"/>
                          <a:cs typeface="Arial"/>
                        </a:rPr>
                        <a:t>（B）采用全息阵列扫描二维孔，该全息阵列具有隔开约0.25个波长至约3个波长的多个天线单元，其中每个单元发送和/或接收毫米波辐射，所述阵列与所述目标隔开；</a:t>
                      </a:r>
                      <a:endParaRPr lang="zh-CN" sz="1050" kern="100">
                        <a:latin typeface="宋体"/>
                        <a:ea typeface="宋体"/>
                        <a:cs typeface="Times New Roman"/>
                      </a:endParaRPr>
                    </a:p>
                  </a:txBody>
                  <a:tcPr marL="68580" marR="68580" marT="0" marB="0"/>
                </a:tc>
                <a:tc>
                  <a:txBody>
                    <a:bodyPr/>
                    <a:lstStyle/>
                    <a:p>
                      <a:pPr algn="just">
                        <a:lnSpc>
                          <a:spcPts val="2400"/>
                        </a:lnSpc>
                        <a:spcBef>
                          <a:spcPts val="600"/>
                        </a:spcBef>
                        <a:spcAft>
                          <a:spcPts val="0"/>
                        </a:spcAft>
                      </a:pPr>
                      <a:r>
                        <a:rPr lang="x-none" sz="1200" kern="100" dirty="0" smtClean="0">
                          <a:latin typeface="Times New Roman"/>
                          <a:ea typeface="宋体"/>
                          <a:cs typeface="Arial"/>
                        </a:rPr>
                        <a:t>生成毫米波信号并利用天线将其发送至待测对象</a:t>
                      </a:r>
                      <a:r>
                        <a:rPr lang="zh-CN" altLang="en-US" sz="1200" kern="100" dirty="0" smtClean="0">
                          <a:latin typeface="Times New Roman"/>
                          <a:ea typeface="宋体"/>
                          <a:cs typeface="Arial"/>
                        </a:rPr>
                        <a:t>和从待测对象接收</a:t>
                      </a:r>
                      <a:endParaRPr lang="zh-CN" sz="1050" kern="100" dirty="0">
                        <a:latin typeface="宋体"/>
                        <a:ea typeface="宋体"/>
                        <a:cs typeface="Times New Roman"/>
                      </a:endParaRPr>
                    </a:p>
                  </a:txBody>
                  <a:tcPr marL="68580" marR="68580" marT="0" marB="0"/>
                </a:tc>
                <a:tc>
                  <a:txBody>
                    <a:bodyPr/>
                    <a:lstStyle/>
                    <a:p>
                      <a:pPr indent="363855" algn="just">
                        <a:lnSpc>
                          <a:spcPts val="2400"/>
                        </a:lnSpc>
                        <a:spcBef>
                          <a:spcPts val="600"/>
                        </a:spcBef>
                        <a:spcAft>
                          <a:spcPts val="0"/>
                        </a:spcAft>
                      </a:pPr>
                      <a:r>
                        <a:rPr lang="x-none" sz="1200" kern="100" dirty="0">
                          <a:latin typeface="Times New Roman"/>
                          <a:ea typeface="宋体"/>
                          <a:cs typeface="Arial"/>
                        </a:rPr>
                        <a:t>等同</a:t>
                      </a:r>
                      <a:endParaRPr lang="zh-CN" sz="1050" kern="100" dirty="0">
                        <a:latin typeface="宋体"/>
                        <a:ea typeface="宋体"/>
                        <a:cs typeface="Times New Roman"/>
                      </a:endParaRPr>
                    </a:p>
                  </a:txBody>
                  <a:tcPr marL="68580" marR="68580" marT="0" marB="0"/>
                </a:tc>
              </a:tr>
              <a:tr h="1643074">
                <a:tc>
                  <a:txBody>
                    <a:bodyPr/>
                    <a:lstStyle/>
                    <a:p>
                      <a:pPr marL="0" marR="0" indent="0" algn="just" defTabSz="914400" rtl="0" eaLnBrk="1" fontAlgn="auto" latinLnBrk="0" hangingPunct="1">
                        <a:lnSpc>
                          <a:spcPts val="2400"/>
                        </a:lnSpc>
                        <a:spcBef>
                          <a:spcPts val="600"/>
                        </a:spcBef>
                        <a:spcAft>
                          <a:spcPts val="0"/>
                        </a:spcAft>
                        <a:buClrTx/>
                        <a:buSzTx/>
                        <a:buFontTx/>
                        <a:buNone/>
                        <a:tabLst/>
                        <a:defRPr/>
                      </a:pPr>
                      <a:r>
                        <a:rPr lang="x-none" sz="1200" kern="100" dirty="0">
                          <a:latin typeface="Times New Roman"/>
                          <a:ea typeface="宋体"/>
                          <a:cs typeface="Arial"/>
                        </a:rPr>
                        <a:t>（C） 由宽带全息收发器系统操作单独的天线元件，并向每个单元提供宽带毫米波辐射源，随后接收来自所述目标并由所述单元收集的宽带毫米波辐射反射，然后形成输出</a:t>
                      </a:r>
                      <a:r>
                        <a:rPr lang="x-none" sz="1200" kern="100" dirty="0" smtClean="0">
                          <a:latin typeface="Times New Roman"/>
                          <a:ea typeface="宋体"/>
                          <a:cs typeface="Arial"/>
                        </a:rPr>
                        <a:t>；</a:t>
                      </a:r>
                      <a:endParaRPr lang="en-US" sz="1200" kern="100" dirty="0" smtClean="0">
                        <a:latin typeface="Times New Roman"/>
                        <a:ea typeface="宋体"/>
                        <a:cs typeface="Arial"/>
                      </a:endParaRPr>
                    </a:p>
                    <a:p>
                      <a:pPr marL="0" marR="0" indent="0" algn="just" defTabSz="914400" rtl="0" eaLnBrk="1" fontAlgn="auto" latinLnBrk="0" hangingPunct="1">
                        <a:lnSpc>
                          <a:spcPts val="2400"/>
                        </a:lnSpc>
                        <a:spcBef>
                          <a:spcPts val="600"/>
                        </a:spcBef>
                        <a:spcAft>
                          <a:spcPts val="0"/>
                        </a:spcAft>
                        <a:buClrTx/>
                        <a:buSzTx/>
                        <a:buFontTx/>
                        <a:buNone/>
                        <a:tabLst/>
                        <a:defRPr/>
                      </a:pPr>
                      <a:r>
                        <a:rPr kumimoji="0" lang="x-none" sz="1200" kern="100" dirty="0" smtClean="0">
                          <a:solidFill>
                            <a:schemeClr val="dk1"/>
                          </a:solidFill>
                          <a:latin typeface="Times New Roman"/>
                          <a:ea typeface="宋体"/>
                          <a:cs typeface="Arial"/>
                        </a:rPr>
                        <a:t>（D） 在A/D转换器中将所述输出转换成对应的数字信号；以及</a:t>
                      </a:r>
                      <a:endParaRPr kumimoji="0" lang="zh-CN" altLang="en-US" sz="1200" kern="100" dirty="0" smtClean="0">
                        <a:solidFill>
                          <a:schemeClr val="dk1"/>
                        </a:solidFill>
                        <a:latin typeface="Times New Roman"/>
                        <a:ea typeface="宋体"/>
                        <a:cs typeface="Arial"/>
                      </a:endParaRPr>
                    </a:p>
                    <a:p>
                      <a:pPr algn="just">
                        <a:lnSpc>
                          <a:spcPts val="2400"/>
                        </a:lnSpc>
                        <a:spcBef>
                          <a:spcPts val="600"/>
                        </a:spcBef>
                        <a:spcAft>
                          <a:spcPts val="0"/>
                        </a:spcAft>
                      </a:pPr>
                      <a:endParaRPr lang="zh-CN" sz="1050" kern="100" dirty="0">
                        <a:latin typeface="宋体"/>
                        <a:ea typeface="宋体"/>
                        <a:cs typeface="Times New Roman"/>
                      </a:endParaRPr>
                    </a:p>
                  </a:txBody>
                  <a:tcPr marL="68580" marR="68580" marT="0" marB="0"/>
                </a:tc>
                <a:tc>
                  <a:txBody>
                    <a:bodyPr/>
                    <a:lstStyle/>
                    <a:p>
                      <a:pPr algn="just">
                        <a:lnSpc>
                          <a:spcPts val="2400"/>
                        </a:lnSpc>
                        <a:spcBef>
                          <a:spcPts val="600"/>
                        </a:spcBef>
                        <a:spcAft>
                          <a:spcPts val="0"/>
                        </a:spcAft>
                      </a:pPr>
                      <a:r>
                        <a:rPr lang="x-none" sz="1200" kern="100">
                          <a:latin typeface="Times New Roman"/>
                          <a:ea typeface="宋体"/>
                          <a:cs typeface="Arial"/>
                        </a:rPr>
                        <a:t>将接收到的毫米波信号进行采集和处理</a:t>
                      </a:r>
                      <a:endParaRPr lang="zh-CN" sz="1050" kern="100">
                        <a:latin typeface="宋体"/>
                        <a:ea typeface="宋体"/>
                        <a:cs typeface="Times New Roman"/>
                      </a:endParaRPr>
                    </a:p>
                  </a:txBody>
                  <a:tcPr marL="68580" marR="68580" marT="0" marB="0"/>
                </a:tc>
                <a:tc>
                  <a:txBody>
                    <a:bodyPr/>
                    <a:lstStyle/>
                    <a:p>
                      <a:pPr indent="363855" algn="just">
                        <a:lnSpc>
                          <a:spcPts val="2400"/>
                        </a:lnSpc>
                        <a:spcBef>
                          <a:spcPts val="600"/>
                        </a:spcBef>
                        <a:spcAft>
                          <a:spcPts val="0"/>
                        </a:spcAft>
                      </a:pPr>
                      <a:r>
                        <a:rPr lang="x-none" sz="1200" kern="100">
                          <a:latin typeface="Times New Roman"/>
                          <a:ea typeface="宋体"/>
                          <a:cs typeface="Arial"/>
                        </a:rPr>
                        <a:t>等同</a:t>
                      </a:r>
                      <a:endParaRPr lang="zh-CN" sz="1050" kern="100">
                        <a:latin typeface="宋体"/>
                        <a:ea typeface="宋体"/>
                        <a:cs typeface="Times New Roman"/>
                      </a:endParaRPr>
                    </a:p>
                  </a:txBody>
                  <a:tcPr marL="68580" marR="68580" marT="0" marB="0"/>
                </a:tc>
              </a:tr>
              <a:tr h="681054">
                <a:tc>
                  <a:txBody>
                    <a:bodyPr/>
                    <a:lstStyle/>
                    <a:p>
                      <a:pPr algn="just">
                        <a:lnSpc>
                          <a:spcPts val="2400"/>
                        </a:lnSpc>
                        <a:spcBef>
                          <a:spcPts val="600"/>
                        </a:spcBef>
                        <a:spcAft>
                          <a:spcPts val="0"/>
                        </a:spcAft>
                      </a:pPr>
                      <a:r>
                        <a:rPr lang="x-none" sz="1200" kern="100" dirty="0" smtClean="0">
                          <a:latin typeface="Times New Roman"/>
                          <a:ea typeface="宋体"/>
                          <a:cs typeface="Arial"/>
                        </a:rPr>
                        <a:t>（</a:t>
                      </a:r>
                      <a:r>
                        <a:rPr lang="x-none" sz="1200" kern="100" dirty="0">
                          <a:latin typeface="Times New Roman"/>
                          <a:ea typeface="宋体"/>
                          <a:cs typeface="Arial"/>
                        </a:rPr>
                        <a:t>E）将三维重构算法应用于保留低f数的数字信号</a:t>
                      </a:r>
                      <a:endParaRPr lang="zh-CN" sz="1050" kern="100" dirty="0">
                        <a:latin typeface="宋体"/>
                        <a:ea typeface="宋体"/>
                        <a:cs typeface="Times New Roman"/>
                      </a:endParaRPr>
                    </a:p>
                  </a:txBody>
                  <a:tcPr marL="68580" marR="68580" marT="0" marB="0"/>
                </a:tc>
                <a:tc>
                  <a:txBody>
                    <a:bodyPr/>
                    <a:lstStyle/>
                    <a:p>
                      <a:pPr algn="just">
                        <a:lnSpc>
                          <a:spcPts val="2400"/>
                        </a:lnSpc>
                        <a:spcBef>
                          <a:spcPts val="600"/>
                        </a:spcBef>
                        <a:spcAft>
                          <a:spcPts val="0"/>
                        </a:spcAft>
                      </a:pPr>
                      <a:r>
                        <a:rPr lang="x-none" sz="1200" kern="100">
                          <a:latin typeface="Times New Roman"/>
                          <a:ea typeface="宋体"/>
                          <a:cs typeface="Arial"/>
                        </a:rPr>
                        <a:t>利用经过采集和处理的毫米波信号对待测对象进行全息成像</a:t>
                      </a:r>
                      <a:endParaRPr lang="zh-CN" sz="1050" kern="100">
                        <a:latin typeface="宋体"/>
                        <a:ea typeface="宋体"/>
                        <a:cs typeface="Times New Roman"/>
                      </a:endParaRPr>
                    </a:p>
                  </a:txBody>
                  <a:tcPr marL="68580" marR="68580" marT="0" marB="0"/>
                </a:tc>
                <a:tc>
                  <a:txBody>
                    <a:bodyPr/>
                    <a:lstStyle/>
                    <a:p>
                      <a:pPr indent="363855" algn="just">
                        <a:lnSpc>
                          <a:spcPts val="2400"/>
                        </a:lnSpc>
                        <a:spcBef>
                          <a:spcPts val="600"/>
                        </a:spcBef>
                        <a:spcAft>
                          <a:spcPts val="0"/>
                        </a:spcAft>
                      </a:pPr>
                      <a:r>
                        <a:rPr lang="x-none" sz="1200" kern="100" dirty="0">
                          <a:latin typeface="Times New Roman"/>
                          <a:ea typeface="宋体"/>
                          <a:cs typeface="Arial"/>
                        </a:rPr>
                        <a:t>相同</a:t>
                      </a:r>
                      <a:endParaRPr lang="zh-CN" sz="1050" kern="100" dirty="0">
                        <a:latin typeface="宋体"/>
                        <a:ea typeface="宋体"/>
                        <a:cs typeface="Times New Roman"/>
                      </a:endParaRPr>
                    </a:p>
                  </a:txBody>
                  <a:tcPr marL="68580" marR="68580" marT="0" marB="0"/>
                </a:tc>
              </a:tr>
            </a:tbl>
          </a:graphicData>
        </a:graphic>
      </p:graphicFrame>
      <p:sp>
        <p:nvSpPr>
          <p:cNvPr id="4" name="矩形 3"/>
          <p:cNvSpPr/>
          <p:nvPr/>
        </p:nvSpPr>
        <p:spPr>
          <a:xfrm>
            <a:off x="1000100" y="5786454"/>
            <a:ext cx="7786742" cy="369332"/>
          </a:xfrm>
          <a:prstGeom prst="rect">
            <a:avLst/>
          </a:prstGeom>
        </p:spPr>
        <p:txBody>
          <a:bodyPr wrap="square">
            <a:spAutoFit/>
          </a:bodyPr>
          <a:lstStyle/>
          <a:p>
            <a:r>
              <a:rPr lang="zh-CN" altLang="en-US" dirty="0" smtClean="0"/>
              <a:t>本分析对象落入到权利要求</a:t>
            </a:r>
            <a:r>
              <a:rPr lang="en-US" altLang="zh-CN" dirty="0" smtClean="0"/>
              <a:t>20</a:t>
            </a:r>
            <a:r>
              <a:rPr lang="zh-CN" altLang="en-US" dirty="0" smtClean="0"/>
              <a:t>限定的保护范围</a:t>
            </a:r>
            <a:r>
              <a:rPr lang="zh-CN" altLang="en-US" dirty="0"/>
              <a:t>中</a:t>
            </a:r>
            <a:r>
              <a:rPr lang="zh-CN" altLang="en-US" dirty="0" smtClean="0"/>
              <a:t>，存在侵权风险</a:t>
            </a:r>
            <a:endParaRPr lang="zh-CN" alt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US5557283 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7" name="内容占位符 6"/>
          <p:cNvSpPr>
            <a:spLocks noGrp="1"/>
          </p:cNvSpPr>
          <p:nvPr>
            <p:ph idx="1"/>
          </p:nvPr>
        </p:nvSpPr>
        <p:spPr>
          <a:xfrm>
            <a:off x="457200" y="1600200"/>
            <a:ext cx="8229600" cy="4257692"/>
          </a:xfrm>
        </p:spPr>
        <p:txBody>
          <a:bodyPr>
            <a:normAutofit fontScale="92500" lnSpcReduction="20000"/>
          </a:bodyPr>
          <a:lstStyle/>
          <a:p>
            <a:r>
              <a:rPr lang="zh-CN" altLang="en-US" dirty="0" smtClean="0"/>
              <a:t>我方建议：</a:t>
            </a:r>
            <a:endParaRPr lang="en-US" altLang="zh-CN" dirty="0" smtClean="0"/>
          </a:p>
          <a:p>
            <a:r>
              <a:rPr lang="zh-CN" altLang="en-US" dirty="0" smtClean="0"/>
              <a:t>其为美国专利，于</a:t>
            </a:r>
            <a:r>
              <a:rPr lang="en-US" dirty="0" smtClean="0"/>
              <a:t>1996</a:t>
            </a:r>
            <a:r>
              <a:rPr lang="zh-CN" altLang="en-US" dirty="0" smtClean="0"/>
              <a:t>年</a:t>
            </a:r>
            <a:r>
              <a:rPr lang="en-US" dirty="0" smtClean="0"/>
              <a:t>9</a:t>
            </a:r>
            <a:r>
              <a:rPr lang="zh-CN" altLang="en-US" dirty="0" smtClean="0"/>
              <a:t>月</a:t>
            </a:r>
            <a:r>
              <a:rPr lang="en-US" dirty="0" smtClean="0"/>
              <a:t>17</a:t>
            </a:r>
            <a:r>
              <a:rPr lang="zh-CN" altLang="en-US" dirty="0" smtClean="0"/>
              <a:t>日授权，且无内容相同的同族专利。而且其申请日为</a:t>
            </a:r>
            <a:r>
              <a:rPr lang="en-US" dirty="0" smtClean="0"/>
              <a:t>1995</a:t>
            </a:r>
            <a:r>
              <a:rPr lang="zh-CN" altLang="en-US" dirty="0" smtClean="0"/>
              <a:t>年</a:t>
            </a:r>
            <a:r>
              <a:rPr lang="en-US" dirty="0" smtClean="0"/>
              <a:t>5</a:t>
            </a:r>
            <a:r>
              <a:rPr lang="zh-CN" altLang="en-US" dirty="0" smtClean="0"/>
              <a:t>月</a:t>
            </a:r>
            <a:r>
              <a:rPr lang="en-US" dirty="0" smtClean="0"/>
              <a:t>12</a:t>
            </a:r>
            <a:r>
              <a:rPr lang="zh-CN" altLang="en-US" dirty="0" smtClean="0"/>
              <a:t>日，保护期限将于</a:t>
            </a:r>
            <a:r>
              <a:rPr lang="en-US" dirty="0" smtClean="0"/>
              <a:t>2015</a:t>
            </a:r>
            <a:r>
              <a:rPr lang="zh-CN" altLang="en-US" dirty="0" smtClean="0"/>
              <a:t>年</a:t>
            </a:r>
            <a:r>
              <a:rPr lang="en-US" dirty="0" smtClean="0"/>
              <a:t>5</a:t>
            </a:r>
            <a:r>
              <a:rPr lang="zh-CN" altLang="en-US" dirty="0" smtClean="0"/>
              <a:t>月到期。</a:t>
            </a:r>
            <a:endParaRPr lang="en-US" altLang="zh-CN" dirty="0" smtClean="0"/>
          </a:p>
          <a:p>
            <a:endParaRPr lang="zh-CN" altLang="en-US" dirty="0" smtClean="0"/>
          </a:p>
          <a:p>
            <a:r>
              <a:rPr lang="zh-CN" altLang="en-US" dirty="0" smtClean="0"/>
              <a:t>技术规避：</a:t>
            </a:r>
          </a:p>
          <a:p>
            <a:r>
              <a:rPr lang="zh-CN" altLang="en-US" dirty="0" smtClean="0"/>
              <a:t>对于一些具体参数，比如多个天线单元以从约</a:t>
            </a:r>
            <a:r>
              <a:rPr lang="en-US" dirty="0" smtClean="0"/>
              <a:t>0.25</a:t>
            </a:r>
            <a:r>
              <a:rPr lang="zh-CN" altLang="en-US" dirty="0" smtClean="0"/>
              <a:t>个波长至约</a:t>
            </a:r>
            <a:r>
              <a:rPr lang="en-US" dirty="0" smtClean="0"/>
              <a:t>3</a:t>
            </a:r>
            <a:r>
              <a:rPr lang="zh-CN" altLang="en-US" dirty="0" smtClean="0"/>
              <a:t>个波长间隔开，所述阵列与所述目标以低</a:t>
            </a:r>
            <a:r>
              <a:rPr lang="en-US" dirty="0" smtClean="0"/>
              <a:t>f</a:t>
            </a:r>
            <a:r>
              <a:rPr lang="zh-CN" altLang="en-US" dirty="0" smtClean="0"/>
              <a:t>数间隔开等等来考虑技术回避方案。</a:t>
            </a:r>
            <a:endParaRPr lang="en-US" altLang="zh-CN" dirty="0" smtClean="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存在侵权风险的专利</a:t>
            </a: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en-US" dirty="0" smtClean="0"/>
              <a:t>结论：</a:t>
            </a:r>
            <a:endParaRPr lang="en-US" altLang="zh-CN" dirty="0" smtClean="0"/>
          </a:p>
          <a:p>
            <a:r>
              <a:rPr lang="zh-CN" altLang="en-US" dirty="0" smtClean="0"/>
              <a:t>对于授权的中国专利：</a:t>
            </a:r>
            <a:endParaRPr lang="en-US" altLang="zh-CN" dirty="0" smtClean="0"/>
          </a:p>
          <a:p>
            <a:r>
              <a:rPr lang="en-US" kern="100" dirty="0" smtClean="0">
                <a:solidFill>
                  <a:srgbClr val="000000"/>
                </a:solidFill>
                <a:latin typeface="Times New Roman"/>
                <a:ea typeface="宋体"/>
                <a:cs typeface="Times New Roman"/>
              </a:rPr>
              <a:t>CN101514964B</a:t>
            </a:r>
            <a:r>
              <a:rPr lang="zh-CN" altLang="en-US" kern="100" dirty="0" smtClean="0">
                <a:solidFill>
                  <a:srgbClr val="000000"/>
                </a:solidFill>
                <a:latin typeface="Times New Roman"/>
                <a:ea typeface="宋体"/>
                <a:cs typeface="Times New Roman"/>
              </a:rPr>
              <a:t>、</a:t>
            </a:r>
            <a:r>
              <a:rPr lang="en-US" dirty="0" smtClean="0"/>
              <a:t>CN202049112U</a:t>
            </a:r>
            <a:r>
              <a:rPr lang="zh-CN" altLang="en-US" dirty="0" smtClean="0"/>
              <a:t>和</a:t>
            </a:r>
            <a:r>
              <a:rPr lang="en-US" dirty="0" smtClean="0"/>
              <a:t>CN101285773</a:t>
            </a:r>
            <a:r>
              <a:rPr lang="zh-CN" altLang="en-US" dirty="0" smtClean="0"/>
              <a:t>侵权风险较大</a:t>
            </a:r>
            <a:endParaRPr lang="en-US" altLang="zh-CN" dirty="0" smtClean="0"/>
          </a:p>
          <a:p>
            <a:r>
              <a:rPr lang="zh-CN" altLang="en-US" dirty="0" smtClean="0"/>
              <a:t>对于授权的外国专利：</a:t>
            </a:r>
            <a:endParaRPr lang="en-US" altLang="zh-CN" dirty="0" smtClean="0"/>
          </a:p>
          <a:p>
            <a:r>
              <a:rPr lang="en-US" dirty="0" smtClean="0"/>
              <a:t>US6473174</a:t>
            </a:r>
            <a:r>
              <a:rPr lang="zh-CN" altLang="en-US" dirty="0" smtClean="0"/>
              <a:t>、</a:t>
            </a:r>
            <a:r>
              <a:rPr lang="en-US" dirty="0" smtClean="0"/>
              <a:t>FR2841984</a:t>
            </a:r>
            <a:r>
              <a:rPr lang="zh-CN" altLang="en-US" dirty="0" smtClean="0"/>
              <a:t>和</a:t>
            </a:r>
            <a:r>
              <a:rPr lang="en-US" dirty="0" smtClean="0"/>
              <a:t>JP2008209128</a:t>
            </a:r>
            <a:r>
              <a:rPr lang="zh-CN" altLang="en-US" dirty="0" smtClean="0"/>
              <a:t>侵权风险较大，</a:t>
            </a:r>
            <a:r>
              <a:rPr lang="en-US" altLang="zh-CN" dirty="0" smtClean="0"/>
              <a:t>US</a:t>
            </a:r>
            <a:r>
              <a:rPr lang="en-US" kern="100" dirty="0" smtClean="0">
                <a:solidFill>
                  <a:srgbClr val="000000"/>
                </a:solidFill>
                <a:latin typeface="Times New Roman"/>
                <a:ea typeface="宋体"/>
                <a:cs typeface="Times New Roman"/>
              </a:rPr>
              <a:t> 8077309B2</a:t>
            </a:r>
            <a:r>
              <a:rPr lang="zh-CN" altLang="en-US" dirty="0" smtClean="0"/>
              <a:t>在改用光谱仪时要注意</a:t>
            </a:r>
            <a:endParaRPr lang="en-US" altLang="zh-CN" dirty="0" smtClean="0"/>
          </a:p>
          <a:p>
            <a:r>
              <a:rPr lang="zh-CN" altLang="en-US" dirty="0" smtClean="0"/>
              <a:t>存在侵权风险的国外专利分布比较分散，涉及美国、日本和欧洲</a:t>
            </a:r>
            <a:endParaRPr lang="en-US" altLang="zh-CN" dirty="0" smtClean="0"/>
          </a:p>
          <a:p>
            <a:endParaRPr lang="zh-CN" altLang="en-US" kern="100" dirty="0" smtClean="0">
              <a:solidFill>
                <a:srgbClr val="000000"/>
              </a:solidFill>
              <a:latin typeface="楷体_GB2312"/>
              <a:ea typeface="宋体"/>
              <a:cs typeface="Times New Roman"/>
            </a:endParaRPr>
          </a:p>
          <a:p>
            <a:endParaRPr lang="zh-CN" alt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存在侵权风险的专利</a:t>
            </a:r>
            <a:endParaRPr lang="zh-CN" altLang="en-US" dirty="0"/>
          </a:p>
        </p:txBody>
      </p:sp>
      <p:sp>
        <p:nvSpPr>
          <p:cNvPr id="3" name="内容占位符 2"/>
          <p:cNvSpPr>
            <a:spLocks noGrp="1"/>
          </p:cNvSpPr>
          <p:nvPr>
            <p:ph idx="1"/>
          </p:nvPr>
        </p:nvSpPr>
        <p:spPr/>
        <p:txBody>
          <a:bodyPr>
            <a:normAutofit/>
          </a:bodyPr>
          <a:lstStyle/>
          <a:p>
            <a:r>
              <a:rPr lang="zh-CN" altLang="en-US" dirty="0" smtClean="0"/>
              <a:t>结论：</a:t>
            </a:r>
            <a:endParaRPr lang="en-US" altLang="zh-CN" dirty="0" smtClean="0"/>
          </a:p>
          <a:p>
            <a:r>
              <a:rPr lang="zh-CN" altLang="en-US" dirty="0" smtClean="0"/>
              <a:t>对于未授权的专利：</a:t>
            </a:r>
            <a:endParaRPr lang="en-US" altLang="zh-CN" dirty="0" smtClean="0"/>
          </a:p>
          <a:p>
            <a:r>
              <a:rPr lang="zh-CN" altLang="en-US" dirty="0" smtClean="0"/>
              <a:t>目前的技术方案与本分析对象基本相同，如果最终授权文本没有实质性变化，可能使本分析对象存在大的侵权风险，需要密切关注。</a:t>
            </a:r>
            <a:endParaRPr lang="en-US" altLang="zh-CN" dirty="0" smtClean="0"/>
          </a:p>
          <a:p>
            <a:endParaRPr lang="zh-CN" altLang="en-US" kern="100" dirty="0" smtClean="0">
              <a:solidFill>
                <a:srgbClr val="000000"/>
              </a:solidFill>
              <a:latin typeface="楷体_GB2312"/>
              <a:ea typeface="宋体"/>
              <a:cs typeface="Times New Roman"/>
            </a:endParaRPr>
          </a:p>
          <a:p>
            <a:endParaRPr lang="zh-CN" alt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密切相关和完全相关专利</a:t>
            </a:r>
            <a:r>
              <a:rPr lang="en-US" altLang="zh-CN" dirty="0" smtClean="0"/>
              <a:t/>
            </a:r>
            <a:br>
              <a:rPr lang="en-US" altLang="zh-CN" dirty="0" smtClean="0"/>
            </a:br>
            <a:r>
              <a:rPr lang="zh-CN" altLang="en-US" dirty="0" smtClean="0"/>
              <a:t>的专利权人分布</a:t>
            </a:r>
            <a:endParaRPr lang="zh-CN" altLang="en-US" dirty="0"/>
          </a:p>
        </p:txBody>
      </p:sp>
      <p:sp>
        <p:nvSpPr>
          <p:cNvPr id="3" name="内容占位符 2"/>
          <p:cNvSpPr>
            <a:spLocks noGrp="1"/>
          </p:cNvSpPr>
          <p:nvPr>
            <p:ph idx="1"/>
          </p:nvPr>
        </p:nvSpPr>
        <p:spPr/>
        <p:txBody>
          <a:bodyPr/>
          <a:lstStyle/>
          <a:p>
            <a:endParaRPr lang="zh-CN" altLang="en-US" dirty="0"/>
          </a:p>
        </p:txBody>
      </p:sp>
      <p:pic>
        <p:nvPicPr>
          <p:cNvPr id="21506" name="图表 3"/>
          <p:cNvPicPr>
            <a:picLocks noChangeArrowheads="1"/>
          </p:cNvPicPr>
          <p:nvPr/>
        </p:nvPicPr>
        <p:blipFill>
          <a:blip r:embed="rId2"/>
          <a:srcRect b="-49"/>
          <a:stretch>
            <a:fillRect/>
          </a:stretch>
        </p:blipFill>
        <p:spPr bwMode="auto">
          <a:xfrm>
            <a:off x="2000232" y="1428736"/>
            <a:ext cx="4865688" cy="5175250"/>
          </a:xfrm>
          <a:prstGeom prst="rect">
            <a:avLst/>
          </a:prstGeom>
          <a:noFill/>
          <a:ln w="9525">
            <a:noFill/>
            <a:miter lim="800000"/>
            <a:headEnd/>
            <a:tailEnd/>
          </a:ln>
        </p:spPr>
      </p:pic>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密切相关和完全相关专利</a:t>
            </a:r>
            <a:r>
              <a:rPr lang="en-US" altLang="zh-CN" dirty="0" smtClean="0"/>
              <a:t/>
            </a:r>
            <a:br>
              <a:rPr lang="en-US" altLang="zh-CN" dirty="0" smtClean="0"/>
            </a:br>
            <a:r>
              <a:rPr lang="zh-CN" altLang="en-US" dirty="0" smtClean="0"/>
              <a:t>的专利权人分布</a:t>
            </a:r>
            <a:endParaRPr lang="zh-CN" altLang="en-US" dirty="0"/>
          </a:p>
        </p:txBody>
      </p:sp>
      <p:sp>
        <p:nvSpPr>
          <p:cNvPr id="3" name="内容占位符 2"/>
          <p:cNvSpPr>
            <a:spLocks noGrp="1"/>
          </p:cNvSpPr>
          <p:nvPr>
            <p:ph idx="1"/>
          </p:nvPr>
        </p:nvSpPr>
        <p:spPr/>
        <p:txBody>
          <a:bodyPr>
            <a:normAutofit fontScale="77500" lnSpcReduction="20000"/>
          </a:bodyPr>
          <a:lstStyle/>
          <a:p>
            <a:r>
              <a:rPr lang="zh-CN" altLang="en-US" dirty="0" smtClean="0"/>
              <a:t>中国计量学院：专利申请的数量最大，但是其主要涉及设备部件的细节，保护范围相对较小，对本分析对象目前的产品都不存在侵权风险。</a:t>
            </a:r>
          </a:p>
          <a:p>
            <a:r>
              <a:rPr lang="zh-CN" altLang="en-US" dirty="0" smtClean="0"/>
              <a:t>美国开米美景公司是一家以高分辨图像技术见长的美国高科技公司，其产品涉及国防、安全、生物、医疗诊断等应用领域。其专利申请大部分在美国，也有少量专利进入欧洲、日本，仅有一篇专利申请进入了中国，但该进入中国的专利申请已经视撤。可见，该专利权人目前对中国市场还不是很重视。然而，如果本分析对象的产品要进入上述这些国家，需要密切关注该专利权人。</a:t>
            </a:r>
          </a:p>
          <a:p>
            <a:r>
              <a:rPr lang="en-US" dirty="0" smtClean="0"/>
              <a:t>INTT</a:t>
            </a:r>
            <a:r>
              <a:rPr lang="zh-CN" altLang="en-US" dirty="0" smtClean="0"/>
              <a:t>是一家美国公司，其专利申请进入了美国、日本、欧洲、澳洲等比较广大的地图，但目前没有检索到该公司进入中国的专利申请。因此，如果本分析对象的产品要进入上述这些国家，需要密切关注该专利权人。</a:t>
            </a:r>
          </a:p>
          <a:p>
            <a:endParaRPr lang="zh-CN" alt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密切相关和完全相关专利</a:t>
            </a:r>
            <a:r>
              <a:rPr lang="en-US" altLang="zh-CN" dirty="0" smtClean="0"/>
              <a:t/>
            </a:r>
            <a:br>
              <a:rPr lang="en-US" altLang="zh-CN" dirty="0" smtClean="0"/>
            </a:br>
            <a:r>
              <a:rPr lang="zh-CN" altLang="en-US" dirty="0" smtClean="0"/>
              <a:t>的专利权人分布</a:t>
            </a:r>
            <a:endParaRPr lang="zh-CN" altLang="en-US" dirty="0"/>
          </a:p>
        </p:txBody>
      </p:sp>
      <p:sp>
        <p:nvSpPr>
          <p:cNvPr id="3" name="内容占位符 2"/>
          <p:cNvSpPr>
            <a:spLocks noGrp="1"/>
          </p:cNvSpPr>
          <p:nvPr>
            <p:ph idx="1"/>
          </p:nvPr>
        </p:nvSpPr>
        <p:spPr/>
        <p:txBody>
          <a:bodyPr>
            <a:normAutofit fontScale="92500" lnSpcReduction="20000"/>
          </a:bodyPr>
          <a:lstStyle/>
          <a:p>
            <a:r>
              <a:rPr lang="zh-CN" altLang="en-US" dirty="0" smtClean="0"/>
              <a:t>拉曼检测仪技术，尤其是与本分析对象密切相关和完全相关的专利申请的申请人比较分散，遍及国内外诸多科研院所和公司，其中在国内市场中，北京中盾安民分析技术有限公司、鸿海精密（富士康）、北京路源光科技有限公司、桂林光通电子工程公司等国内公司尤其值得重视，而且由于其技术比较成熟，门槛相对不太高，也不能忽视国内的小公司。 </a:t>
            </a:r>
          </a:p>
          <a:p>
            <a:r>
              <a:rPr lang="zh-CN" altLang="en-US" dirty="0" smtClean="0"/>
              <a:t>在海外市场，应当尤其关注美国的开米美景公司、</a:t>
            </a:r>
            <a:r>
              <a:rPr lang="en-US" dirty="0" smtClean="0"/>
              <a:t>INTT</a:t>
            </a:r>
            <a:r>
              <a:rPr lang="zh-CN" altLang="en-US" dirty="0" smtClean="0"/>
              <a:t>公司、</a:t>
            </a:r>
            <a:r>
              <a:rPr lang="en-US" dirty="0" smtClean="0"/>
              <a:t>Intel</a:t>
            </a:r>
            <a:r>
              <a:rPr lang="zh-CN" altLang="en-US" dirty="0" smtClean="0"/>
              <a:t>、</a:t>
            </a:r>
            <a:r>
              <a:rPr lang="en-US" dirty="0" smtClean="0"/>
              <a:t>RAMAN system</a:t>
            </a:r>
            <a:r>
              <a:rPr lang="zh-CN" altLang="en-US" dirty="0" smtClean="0"/>
              <a:t>和欧普图斯等公司以及上述其它的日本公司。</a:t>
            </a:r>
            <a:endParaRPr lang="zh-CN" alt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3929074"/>
            <a:ext cx="8229600" cy="1143000"/>
          </a:xfrm>
        </p:spPr>
        <p:txBody>
          <a:bodyPr>
            <a:normAutofit fontScale="90000"/>
          </a:bodyPr>
          <a:lstStyle/>
          <a:p>
            <a:r>
              <a:rPr lang="zh-CN" altLang="en-US" sz="6700" dirty="0" smtClean="0"/>
              <a:t>谢谢！</a:t>
            </a:r>
            <a:r>
              <a:rPr lang="en-US" altLang="zh-CN" sz="6700" dirty="0" smtClean="0"/>
              <a:t/>
            </a:r>
            <a:br>
              <a:rPr lang="en-US" altLang="zh-CN" sz="6700" dirty="0" smtClean="0"/>
            </a:br>
            <a:r>
              <a:rPr lang="zh-CN" altLang="en-US" dirty="0" smtClean="0"/>
              <a:t/>
            </a:r>
            <a:br>
              <a:rPr lang="zh-CN" altLang="en-US" dirty="0" smtClean="0"/>
            </a:b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存在侵权风险的专利（技术方案）</a:t>
            </a:r>
            <a:endParaRPr lang="zh-CN" altLang="en-US" dirty="0"/>
          </a:p>
        </p:txBody>
      </p:sp>
      <p:graphicFrame>
        <p:nvGraphicFramePr>
          <p:cNvPr id="10" name="内容占位符 9"/>
          <p:cNvGraphicFramePr>
            <a:graphicFrameLocks noGrp="1"/>
          </p:cNvGraphicFramePr>
          <p:nvPr>
            <p:ph idx="1"/>
          </p:nvPr>
        </p:nvGraphicFramePr>
        <p:xfrm>
          <a:off x="457200" y="1600200"/>
          <a:ext cx="8229600" cy="2021840"/>
        </p:xfrm>
        <a:graphic>
          <a:graphicData uri="http://schemas.openxmlformats.org/drawingml/2006/table">
            <a:tbl>
              <a:tblPr firstRow="1" bandRow="1">
                <a:tableStyleId>{5C22544A-7EE6-4342-B048-85BDC9FD1C3A}</a:tableStyleId>
              </a:tblPr>
              <a:tblGrid>
                <a:gridCol w="685776"/>
                <a:gridCol w="1785950"/>
                <a:gridCol w="2466034"/>
                <a:gridCol w="1645920"/>
                <a:gridCol w="1645920"/>
              </a:tblGrid>
              <a:tr h="370840">
                <a:tc>
                  <a:txBody>
                    <a:bodyPr/>
                    <a:lstStyle/>
                    <a:p>
                      <a:r>
                        <a:rPr lang="zh-CN" altLang="en-US" dirty="0" smtClean="0"/>
                        <a:t>编号</a:t>
                      </a:r>
                      <a:endParaRPr lang="zh-CN" altLang="en-US" dirty="0"/>
                    </a:p>
                  </a:txBody>
                  <a:tcPr/>
                </a:tc>
                <a:tc>
                  <a:txBody>
                    <a:bodyPr/>
                    <a:lstStyle/>
                    <a:p>
                      <a:r>
                        <a:rPr lang="zh-CN" altLang="en-US" dirty="0" smtClean="0"/>
                        <a:t>专利文献号</a:t>
                      </a:r>
                      <a:endParaRPr lang="zh-CN" altLang="en-US" dirty="0"/>
                    </a:p>
                  </a:txBody>
                  <a:tcPr/>
                </a:tc>
                <a:tc>
                  <a:txBody>
                    <a:bodyPr/>
                    <a:lstStyle/>
                    <a:p>
                      <a:r>
                        <a:rPr lang="zh-CN" altLang="en-US" dirty="0" smtClean="0"/>
                        <a:t>申请人</a:t>
                      </a:r>
                      <a:r>
                        <a:rPr lang="en-US" altLang="zh-CN" dirty="0" smtClean="0"/>
                        <a:t>/</a:t>
                      </a:r>
                      <a:r>
                        <a:rPr lang="zh-CN" altLang="en-US" dirty="0" smtClean="0"/>
                        <a:t>专利权人</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扫描方案</a:t>
                      </a:r>
                      <a:endParaRPr lang="zh-CN" altLang="en-US" dirty="0"/>
                    </a:p>
                  </a:txBody>
                  <a:tcPr/>
                </a:tc>
                <a:tc>
                  <a:txBody>
                    <a:bodyPr/>
                    <a:lstStyle/>
                    <a:p>
                      <a:r>
                        <a:rPr lang="zh-CN" altLang="en-US" dirty="0" smtClean="0"/>
                        <a:t>技术要点</a:t>
                      </a:r>
                      <a:endParaRPr lang="zh-CN" altLang="en-US" dirty="0"/>
                    </a:p>
                  </a:txBody>
                  <a:tcPr/>
                </a:tc>
              </a:tr>
              <a:tr h="370840">
                <a:tc>
                  <a:txBody>
                    <a:bodyPr/>
                    <a:lstStyle/>
                    <a:p>
                      <a:pPr algn="ctr">
                        <a:spcAft>
                          <a:spcPts val="0"/>
                        </a:spcAft>
                      </a:pPr>
                      <a:r>
                        <a:rPr lang="en-US" sz="1400" kern="100" dirty="0">
                          <a:solidFill>
                            <a:srgbClr val="000000"/>
                          </a:solidFill>
                          <a:latin typeface="Times New Roman"/>
                          <a:ea typeface="宋体"/>
                          <a:cs typeface="Times New Roman"/>
                        </a:rPr>
                        <a:t>21</a:t>
                      </a:r>
                      <a:endParaRPr lang="zh-CN" sz="1400" kern="100" dirty="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dirty="0">
                          <a:solidFill>
                            <a:srgbClr val="000000"/>
                          </a:solidFill>
                          <a:latin typeface="Times New Roman"/>
                          <a:ea typeface="宋体"/>
                          <a:cs typeface="Times New Roman"/>
                        </a:rPr>
                        <a:t>US5455590</a:t>
                      </a:r>
                      <a:endParaRPr lang="zh-CN" sz="1400" kern="100" dirty="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dirty="0">
                          <a:solidFill>
                            <a:srgbClr val="000000"/>
                          </a:solidFill>
                          <a:latin typeface="Times New Roman"/>
                          <a:ea typeface="宋体"/>
                          <a:cs typeface="Times New Roman"/>
                        </a:rPr>
                        <a:t>BATTELLE MEMORIAL INST</a:t>
                      </a:r>
                      <a:endParaRPr lang="zh-CN" sz="1400" kern="100" dirty="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不限</a:t>
                      </a: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实虚转换器</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22</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US5557283</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dirty="0">
                          <a:solidFill>
                            <a:srgbClr val="000000"/>
                          </a:solidFill>
                          <a:latin typeface="Times New Roman"/>
                          <a:ea typeface="宋体"/>
                          <a:cs typeface="Times New Roman"/>
                        </a:rPr>
                        <a:t>BATTELLE MEMORIAL INSTITUTE</a:t>
                      </a:r>
                      <a:endParaRPr lang="zh-CN" sz="1400" kern="100" dirty="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不限</a:t>
                      </a: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数字信号保留不受限制的景深</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23</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US7119740B</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SAFEVIEW INC;</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不限</a:t>
                      </a: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天线阵列段定向相互成不同角度</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24</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US2010128111A</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UNIV MISSOURI;</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旋转扫描</a:t>
                      </a: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由载有成像头的旋转臂旋转扫描</a:t>
                      </a:r>
                      <a:endParaRPr lang="zh-CN" sz="1400" kern="100" dirty="0">
                        <a:solidFill>
                          <a:srgbClr val="000000"/>
                        </a:solidFill>
                        <a:latin typeface="楷体_GB2312"/>
                        <a:ea typeface="宋体"/>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侵权判定的基本原则</a:t>
            </a:r>
            <a:endParaRPr lang="zh-CN" altLang="en-US" dirty="0"/>
          </a:p>
        </p:txBody>
      </p:sp>
      <p:sp>
        <p:nvSpPr>
          <p:cNvPr id="3" name="内容占位符 2"/>
          <p:cNvSpPr>
            <a:spLocks noGrp="1"/>
          </p:cNvSpPr>
          <p:nvPr>
            <p:ph idx="1"/>
          </p:nvPr>
        </p:nvSpPr>
        <p:spPr/>
        <p:txBody>
          <a:bodyPr/>
          <a:lstStyle/>
          <a:p>
            <a:r>
              <a:rPr lang="zh-CN" altLang="en-US" dirty="0" smtClean="0"/>
              <a:t>在判定被诉侵权技术方案是否落入专利权的保护范围，应当审查权利人主张权利要求的全部技术特征。被诉侵权技术方案与主张权利要求记载的全部技术特征相比，缺少一个以上的技术特征的，应当认定该技术方案不落入到专利权的保护范围。</a:t>
            </a:r>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CN102508307A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rmAutofit fontScale="77500" lnSpcReduction="20000"/>
          </a:bodyPr>
          <a:lstStyle/>
          <a:p>
            <a:r>
              <a:rPr lang="en-US" dirty="0" smtClean="0"/>
              <a:t>1</a:t>
            </a:r>
            <a:r>
              <a:rPr lang="zh-CN" altLang="en-US" dirty="0" smtClean="0"/>
              <a:t>．一种毫米波成像扫描检测系统，其特征在于，包括：</a:t>
            </a:r>
          </a:p>
          <a:p>
            <a:r>
              <a:rPr lang="zh-CN" altLang="en-US" dirty="0" smtClean="0"/>
              <a:t>点聚焦透镜天线，用于将毫米波信号集中在所检测人体所在区域和收集反射回的毫米波信号；</a:t>
            </a:r>
          </a:p>
          <a:p>
            <a:r>
              <a:rPr lang="zh-CN" altLang="en-US" dirty="0" smtClean="0"/>
              <a:t>毫米波信号收发一体机，与所述点聚焦透镜天线相连，用于生成并发送人体扫描成像所需要的毫米波信号，接收并处理所述点聚焦透镜天线收集的反射回的毫米波信号；</a:t>
            </a:r>
          </a:p>
          <a:p>
            <a:r>
              <a:rPr lang="zh-CN" altLang="en-US" dirty="0" smtClean="0"/>
              <a:t>数据采集和处理模块，与所述毫米波信号收发一体机相连，用于对所述毫米波信号收发一体机接收并处理的毫米波信号进行采样，将模拟信号转换成数字信号，并对转换后的数字信号进行处理；以及</a:t>
            </a:r>
          </a:p>
          <a:p>
            <a:r>
              <a:rPr lang="zh-CN" altLang="en-US" dirty="0" smtClean="0"/>
              <a:t>二维扫描平台，用于安装并带动所述点聚焦透镜天线和所述毫米波收发一体机沿正焦的二维方向移动。</a:t>
            </a:r>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CN102508307A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a:xfrm>
            <a:off x="457200" y="1600200"/>
            <a:ext cx="8229600" cy="2471742"/>
          </a:xfrm>
        </p:spPr>
        <p:txBody>
          <a:bodyPr>
            <a:normAutofit/>
          </a:bodyPr>
          <a:lstStyle/>
          <a:p>
            <a:pPr>
              <a:lnSpc>
                <a:spcPct val="80000"/>
              </a:lnSpc>
            </a:pPr>
            <a:r>
              <a:rPr lang="en-US" sz="2500" dirty="0" smtClean="0"/>
              <a:t>9</a:t>
            </a:r>
            <a:r>
              <a:rPr lang="zh-CN" altLang="en-US" sz="2500" dirty="0" smtClean="0"/>
              <a:t>．一种毫米波成像扫描检测系统的检测方法，其特征在于，包括以下步骤：</a:t>
            </a:r>
          </a:p>
          <a:p>
            <a:pPr>
              <a:lnSpc>
                <a:spcPct val="80000"/>
              </a:lnSpc>
            </a:pPr>
            <a:r>
              <a:rPr lang="zh-CN" altLang="en-US" sz="2500" dirty="0" smtClean="0"/>
              <a:t>向所检测人体所在区域发送毫米波信号；</a:t>
            </a:r>
          </a:p>
          <a:p>
            <a:pPr>
              <a:lnSpc>
                <a:spcPct val="80000"/>
              </a:lnSpc>
            </a:pPr>
            <a:r>
              <a:rPr lang="zh-CN" altLang="en-US" sz="2500" dirty="0" smtClean="0"/>
              <a:t>接收所检测人体所在区域反射回的毫米波信号；</a:t>
            </a:r>
          </a:p>
          <a:p>
            <a:pPr>
              <a:lnSpc>
                <a:spcPct val="80000"/>
              </a:lnSpc>
            </a:pPr>
            <a:r>
              <a:rPr lang="zh-CN" altLang="en-US" sz="2500" dirty="0" smtClean="0"/>
              <a:t>对所述反射回的毫米波信号进行处理；</a:t>
            </a:r>
          </a:p>
          <a:p>
            <a:pPr>
              <a:lnSpc>
                <a:spcPct val="80000"/>
              </a:lnSpc>
            </a:pPr>
            <a:r>
              <a:rPr lang="zh-CN" altLang="en-US" sz="2500" dirty="0" smtClean="0"/>
              <a:t>生成所检测人体所在区域图像。</a:t>
            </a:r>
            <a:endParaRPr lang="zh-CN" altLang="en-US" sz="25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CN102508307A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714488"/>
          <a:ext cx="8229600" cy="3127905"/>
        </p:xfrm>
        <a:graphic>
          <a:graphicData uri="http://schemas.openxmlformats.org/drawingml/2006/table">
            <a:tbl>
              <a:tblPr firstRow="1" bandRow="1">
                <a:tableStyleId>{5C22544A-7EE6-4342-B048-85BDC9FD1C3A}</a:tableStyleId>
              </a:tblPr>
              <a:tblGrid>
                <a:gridCol w="3071834"/>
                <a:gridCol w="3071834"/>
                <a:gridCol w="2085932"/>
              </a:tblGrid>
              <a:tr h="402740">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1</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311639">
                <a:tc>
                  <a:txBody>
                    <a:bodyPr/>
                    <a:lstStyle/>
                    <a:p>
                      <a:pPr indent="127000" algn="just">
                        <a:lnSpc>
                          <a:spcPts val="2300"/>
                        </a:lnSpc>
                        <a:spcAft>
                          <a:spcPts val="0"/>
                        </a:spcAft>
                      </a:pPr>
                      <a:r>
                        <a:rPr lang="zh-CN" sz="1400" kern="100" dirty="0">
                          <a:latin typeface="Times New Roman"/>
                          <a:ea typeface="宋体"/>
                          <a:cs typeface="Times New Roman"/>
                        </a:rPr>
                        <a:t>【</a:t>
                      </a:r>
                      <a:r>
                        <a:rPr lang="en-US" sz="1400" kern="100" dirty="0">
                          <a:latin typeface="Times New Roman"/>
                          <a:ea typeface="宋体"/>
                          <a:cs typeface="Times New Roman"/>
                        </a:rPr>
                        <a:t>a</a:t>
                      </a:r>
                      <a:r>
                        <a:rPr lang="zh-CN" sz="1400" kern="100" dirty="0">
                          <a:latin typeface="Times New Roman"/>
                          <a:ea typeface="宋体"/>
                          <a:cs typeface="Times New Roman"/>
                        </a:rPr>
                        <a:t>】毫米波成像扫描检测系统</a:t>
                      </a:r>
                    </a:p>
                  </a:txBody>
                  <a:tcPr marL="68580" marR="68580" marT="0" marB="0"/>
                </a:tc>
                <a:tc>
                  <a:txBody>
                    <a:bodyPr/>
                    <a:lstStyle/>
                    <a:p>
                      <a:pPr indent="127000" algn="just">
                        <a:lnSpc>
                          <a:spcPts val="2300"/>
                        </a:lnSpc>
                        <a:spcAft>
                          <a:spcPts val="0"/>
                        </a:spcAft>
                      </a:pPr>
                      <a:r>
                        <a:rPr lang="zh-CN" sz="1400" kern="100">
                          <a:latin typeface="Times New Roman"/>
                          <a:ea typeface="宋体"/>
                          <a:cs typeface="Times New Roman"/>
                        </a:rPr>
                        <a:t>毫米波全息成像设备</a:t>
                      </a:r>
                    </a:p>
                  </a:txBody>
                  <a:tcPr marL="68580" marR="68580" marT="0" marB="0"/>
                </a:tc>
                <a:tc>
                  <a:txBody>
                    <a:bodyPr/>
                    <a:lstStyle/>
                    <a:p>
                      <a:pPr indent="127000" algn="just">
                        <a:lnSpc>
                          <a:spcPts val="2400"/>
                        </a:lnSpc>
                        <a:spcAft>
                          <a:spcPts val="0"/>
                        </a:spcAft>
                      </a:pPr>
                      <a:r>
                        <a:rPr lang="zh-CN" sz="1400" kern="100">
                          <a:latin typeface="Times New Roman"/>
                          <a:ea typeface="宋体"/>
                          <a:cs typeface="Times New Roman"/>
                        </a:rPr>
                        <a:t>相同</a:t>
                      </a:r>
                    </a:p>
                  </a:txBody>
                  <a:tcPr marL="68580" marR="68580" marT="0" marB="0"/>
                </a:tc>
              </a:tr>
              <a:tr h="357191">
                <a:tc>
                  <a:txBody>
                    <a:bodyPr/>
                    <a:lstStyle/>
                    <a:p>
                      <a:pPr indent="127000" algn="just">
                        <a:lnSpc>
                          <a:spcPts val="2300"/>
                        </a:lnSpc>
                        <a:spcAft>
                          <a:spcPts val="0"/>
                        </a:spcAft>
                      </a:pPr>
                      <a:r>
                        <a:rPr lang="zh-CN" sz="1400" kern="100" dirty="0">
                          <a:latin typeface="Times New Roman"/>
                          <a:ea typeface="宋体"/>
                          <a:cs typeface="Times New Roman"/>
                        </a:rPr>
                        <a:t>【</a:t>
                      </a:r>
                      <a:r>
                        <a:rPr lang="en-US" sz="1400" kern="100" dirty="0">
                          <a:latin typeface="Times New Roman"/>
                          <a:ea typeface="宋体"/>
                          <a:cs typeface="Times New Roman"/>
                        </a:rPr>
                        <a:t>b</a:t>
                      </a:r>
                      <a:r>
                        <a:rPr lang="zh-CN" sz="1400" kern="100" dirty="0">
                          <a:latin typeface="Times New Roman"/>
                          <a:ea typeface="宋体"/>
                          <a:cs typeface="Times New Roman"/>
                        </a:rPr>
                        <a:t>】</a:t>
                      </a:r>
                      <a:r>
                        <a:rPr lang="zh-CN" sz="1400" b="1" u="sng" kern="100" dirty="0">
                          <a:latin typeface="Times New Roman"/>
                          <a:ea typeface="宋体"/>
                          <a:cs typeface="Times New Roman"/>
                        </a:rPr>
                        <a:t>点聚焦透镜天线</a:t>
                      </a:r>
                      <a:r>
                        <a:rPr lang="zh-CN" sz="14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400" b="1" u="sng" kern="100" dirty="0" smtClean="0">
                          <a:latin typeface="Times New Roman"/>
                          <a:ea typeface="宋体"/>
                          <a:cs typeface="Times New Roman"/>
                        </a:rPr>
                        <a:t>毫米波</a:t>
                      </a:r>
                      <a:r>
                        <a:rPr lang="zh-CN" sz="1400" b="1" u="sng" kern="100" dirty="0">
                          <a:latin typeface="Times New Roman"/>
                          <a:ea typeface="宋体"/>
                          <a:cs typeface="Times New Roman"/>
                        </a:rPr>
                        <a:t>收发天线阵列</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400" kern="100" dirty="0">
                          <a:latin typeface="Times New Roman"/>
                          <a:ea typeface="宋体"/>
                          <a:cs typeface="Times New Roman"/>
                        </a:rPr>
                        <a:t>存在相同或等同风险</a:t>
                      </a:r>
                    </a:p>
                  </a:txBody>
                  <a:tcPr marL="68580" marR="68580" marT="0" marB="0"/>
                </a:tc>
              </a:tr>
              <a:tr h="595835">
                <a:tc>
                  <a:txBody>
                    <a:bodyPr/>
                    <a:lstStyle/>
                    <a:p>
                      <a:pPr indent="127000" algn="just">
                        <a:lnSpc>
                          <a:spcPts val="2300"/>
                        </a:lnSpc>
                        <a:spcAft>
                          <a:spcPts val="0"/>
                        </a:spcAft>
                      </a:pPr>
                      <a:r>
                        <a:rPr lang="zh-CN" sz="1400" kern="100" dirty="0">
                          <a:latin typeface="Times New Roman"/>
                          <a:ea typeface="宋体"/>
                          <a:cs typeface="Times New Roman"/>
                        </a:rPr>
                        <a:t>【</a:t>
                      </a:r>
                      <a:r>
                        <a:rPr lang="en-US" sz="1400" kern="100" dirty="0">
                          <a:latin typeface="Times New Roman"/>
                          <a:ea typeface="宋体"/>
                          <a:cs typeface="Times New Roman"/>
                        </a:rPr>
                        <a:t>c</a:t>
                      </a:r>
                      <a:r>
                        <a:rPr lang="zh-CN" sz="1400" kern="100" dirty="0">
                          <a:latin typeface="Times New Roman"/>
                          <a:ea typeface="宋体"/>
                          <a:cs typeface="Times New Roman"/>
                        </a:rPr>
                        <a:t>】毫米波信号收发一体机，与所述点聚焦透镜天线相连</a:t>
                      </a:r>
                      <a:r>
                        <a:rPr lang="zh-CN" sz="14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400" kern="100" dirty="0">
                          <a:latin typeface="Times New Roman"/>
                          <a:ea typeface="宋体"/>
                          <a:cs typeface="Times New Roman"/>
                        </a:rPr>
                        <a:t>毫米波信号处理系统</a:t>
                      </a:r>
                      <a:r>
                        <a:rPr lang="zh-CN" sz="14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400" kern="100">
                          <a:latin typeface="Times New Roman"/>
                          <a:ea typeface="宋体"/>
                          <a:cs typeface="Times New Roman"/>
                        </a:rPr>
                        <a:t>相同</a:t>
                      </a:r>
                    </a:p>
                  </a:txBody>
                  <a:tcPr marL="68580" marR="68580" marT="0" marB="0"/>
                </a:tc>
              </a:tr>
              <a:tr h="404297">
                <a:tc>
                  <a:txBody>
                    <a:bodyPr/>
                    <a:lstStyle/>
                    <a:p>
                      <a:pPr indent="127000" algn="just">
                        <a:lnSpc>
                          <a:spcPts val="2300"/>
                        </a:lnSpc>
                        <a:spcAft>
                          <a:spcPts val="0"/>
                        </a:spcAft>
                      </a:pPr>
                      <a:r>
                        <a:rPr lang="zh-CN" sz="1400" kern="100" dirty="0">
                          <a:latin typeface="Times New Roman"/>
                          <a:ea typeface="宋体"/>
                          <a:cs typeface="Times New Roman"/>
                        </a:rPr>
                        <a:t>【</a:t>
                      </a:r>
                      <a:r>
                        <a:rPr lang="en-US" sz="1400" kern="100" dirty="0">
                          <a:latin typeface="Times New Roman"/>
                          <a:ea typeface="宋体"/>
                          <a:cs typeface="Times New Roman"/>
                        </a:rPr>
                        <a:t>d</a:t>
                      </a:r>
                      <a:r>
                        <a:rPr lang="zh-CN" sz="1400" kern="100" dirty="0">
                          <a:latin typeface="Times New Roman"/>
                          <a:ea typeface="宋体"/>
                          <a:cs typeface="Times New Roman"/>
                        </a:rPr>
                        <a:t>】数据采集和处理模块</a:t>
                      </a:r>
                      <a:r>
                        <a:rPr lang="zh-CN" sz="14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400" kern="100" dirty="0">
                          <a:latin typeface="Times New Roman"/>
                          <a:ea typeface="宋体"/>
                          <a:cs typeface="Times New Roman"/>
                        </a:rPr>
                        <a:t>毫米波信号处理系统</a:t>
                      </a:r>
                      <a:r>
                        <a:rPr lang="zh-CN" sz="1400" kern="100" dirty="0" smtClean="0">
                          <a:latin typeface="Times New Roman"/>
                          <a:ea typeface="宋体"/>
                          <a:cs typeface="Times New Roman"/>
                        </a:rPr>
                        <a:t>，</a:t>
                      </a:r>
                      <a:r>
                        <a:rPr lang="zh-CN" altLang="en-US" sz="1400" kern="100" dirty="0" smtClean="0">
                          <a:latin typeface="Times New Roman"/>
                          <a:ea typeface="宋体"/>
                          <a:cs typeface="Times New Roman"/>
                        </a:rPr>
                        <a:t>包含数据采集装置</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400" kern="100">
                          <a:latin typeface="Times New Roman"/>
                          <a:ea typeface="宋体"/>
                          <a:cs typeface="Times New Roman"/>
                        </a:rPr>
                        <a:t>相同</a:t>
                      </a:r>
                    </a:p>
                  </a:txBody>
                  <a:tcPr marL="68580" marR="68580" marT="0" marB="0"/>
                </a:tc>
              </a:tr>
              <a:tr h="595835">
                <a:tc>
                  <a:txBody>
                    <a:bodyPr/>
                    <a:lstStyle/>
                    <a:p>
                      <a:pPr indent="127000" algn="just">
                        <a:lnSpc>
                          <a:spcPts val="2300"/>
                        </a:lnSpc>
                        <a:spcAft>
                          <a:spcPts val="0"/>
                        </a:spcAft>
                      </a:pPr>
                      <a:r>
                        <a:rPr lang="zh-CN" sz="1400" kern="100" dirty="0">
                          <a:latin typeface="Times New Roman"/>
                          <a:ea typeface="宋体"/>
                          <a:cs typeface="Times New Roman"/>
                        </a:rPr>
                        <a:t>【</a:t>
                      </a:r>
                      <a:r>
                        <a:rPr lang="en-US" sz="1400" kern="100" dirty="0">
                          <a:latin typeface="Times New Roman"/>
                          <a:ea typeface="宋体"/>
                          <a:cs typeface="Times New Roman"/>
                        </a:rPr>
                        <a:t>e</a:t>
                      </a:r>
                      <a:r>
                        <a:rPr lang="zh-CN" sz="1400" kern="100" dirty="0">
                          <a:latin typeface="Times New Roman"/>
                          <a:ea typeface="宋体"/>
                          <a:cs typeface="Times New Roman"/>
                        </a:rPr>
                        <a:t>】二维扫描平台，用于安装并带动所述点聚焦透镜天线和所述毫米波收发一体机沿正焦的二维方向移动</a:t>
                      </a:r>
                    </a:p>
                  </a:txBody>
                  <a:tcPr marL="68580" marR="68580" marT="0" marB="0"/>
                </a:tc>
                <a:tc>
                  <a:txBody>
                    <a:bodyPr/>
                    <a:lstStyle/>
                    <a:p>
                      <a:pPr indent="127000" algn="just">
                        <a:lnSpc>
                          <a:spcPts val="2300"/>
                        </a:lnSpc>
                        <a:spcAft>
                          <a:spcPts val="0"/>
                        </a:spcAft>
                      </a:pPr>
                      <a:r>
                        <a:rPr lang="zh-CN" sz="1400" kern="100" dirty="0">
                          <a:latin typeface="Times New Roman"/>
                          <a:ea typeface="宋体"/>
                          <a:cs typeface="Times New Roman"/>
                        </a:rPr>
                        <a:t>用于驱动所述毫米波收发天线对待测对象进行二维扫描的扫描驱动装置</a:t>
                      </a:r>
                    </a:p>
                  </a:txBody>
                  <a:tcPr marL="68580" marR="68580" marT="0" marB="0"/>
                </a:tc>
                <a:tc>
                  <a:txBody>
                    <a:bodyPr/>
                    <a:lstStyle/>
                    <a:p>
                      <a:pPr indent="127000" algn="just">
                        <a:lnSpc>
                          <a:spcPts val="2400"/>
                        </a:lnSpc>
                        <a:spcAft>
                          <a:spcPts val="0"/>
                        </a:spcAft>
                      </a:pPr>
                      <a:r>
                        <a:rPr lang="zh-CN" sz="1400" kern="100" dirty="0">
                          <a:latin typeface="Times New Roman"/>
                          <a:ea typeface="宋体"/>
                          <a:cs typeface="Times New Roman"/>
                        </a:rPr>
                        <a:t>相同</a:t>
                      </a:r>
                    </a:p>
                  </a:txBody>
                  <a:tcPr marL="68580" marR="68580" marT="0" marB="0"/>
                </a:tc>
              </a:tr>
            </a:tbl>
          </a:graphicData>
        </a:graphic>
      </p:graphicFrame>
      <p:sp>
        <p:nvSpPr>
          <p:cNvPr id="6" name="矩形 5"/>
          <p:cNvSpPr/>
          <p:nvPr/>
        </p:nvSpPr>
        <p:spPr>
          <a:xfrm>
            <a:off x="785786" y="5429264"/>
            <a:ext cx="7786742" cy="369332"/>
          </a:xfrm>
          <a:prstGeom prst="rect">
            <a:avLst/>
          </a:prstGeom>
        </p:spPr>
        <p:txBody>
          <a:bodyPr wrap="square">
            <a:spAutoFit/>
          </a:bodyPr>
          <a:lstStyle/>
          <a:p>
            <a:r>
              <a:rPr lang="zh-CN" altLang="en-US" dirty="0" smtClean="0"/>
              <a:t>本分析对象可能落入到权利要求</a:t>
            </a:r>
            <a:r>
              <a:rPr lang="en-US" altLang="zh-CN" dirty="0" smtClean="0"/>
              <a:t>1</a:t>
            </a:r>
            <a:r>
              <a:rPr lang="zh-CN" altLang="en-US" dirty="0" smtClean="0"/>
              <a:t>限定的保护范围</a:t>
            </a:r>
            <a:r>
              <a:rPr lang="zh-CN" altLang="en-US" dirty="0"/>
              <a:t>中，</a:t>
            </a:r>
            <a:r>
              <a:rPr lang="zh-CN" altLang="en-US" dirty="0" smtClean="0"/>
              <a:t>存在侵权</a:t>
            </a:r>
            <a:r>
              <a:rPr lang="zh-CN" altLang="en-US" dirty="0"/>
              <a:t>风险</a:t>
            </a:r>
          </a:p>
        </p:txBody>
      </p:sp>
      <p:sp>
        <p:nvSpPr>
          <p:cNvPr id="8" name="矩形 7"/>
          <p:cNvSpPr/>
          <p:nvPr/>
        </p:nvSpPr>
        <p:spPr>
          <a:xfrm>
            <a:off x="500034" y="2428868"/>
            <a:ext cx="8215370" cy="357190"/>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kern="100" dirty="0" smtClean="0">
                <a:solidFill>
                  <a:srgbClr val="000000"/>
                </a:solidFill>
                <a:latin typeface="Times New Roman"/>
                <a:ea typeface="宋体"/>
                <a:cs typeface="Times New Roman"/>
              </a:rPr>
              <a:t>关于</a:t>
            </a:r>
            <a:r>
              <a:rPr lang="en-US" dirty="0" smtClean="0"/>
              <a:t>CN102508307A</a:t>
            </a:r>
            <a:r>
              <a:rPr lang="zh-CN" altLang="en-US" kern="100" dirty="0" smtClean="0">
                <a:solidFill>
                  <a:srgbClr val="000000"/>
                </a:solidFill>
                <a:latin typeface="Times New Roman"/>
                <a:ea typeface="宋体"/>
                <a:cs typeface="Times New Roman"/>
              </a:rPr>
              <a:t>的侵权风险</a:t>
            </a:r>
            <a:endParaRPr lang="zh-CN" altLang="en-US" dirty="0"/>
          </a:p>
        </p:txBody>
      </p:sp>
      <p:sp>
        <p:nvSpPr>
          <p:cNvPr id="3" name="内容占位符 2"/>
          <p:cNvSpPr>
            <a:spLocks noGrp="1"/>
          </p:cNvSpPr>
          <p:nvPr>
            <p:ph idx="1"/>
          </p:nvPr>
        </p:nvSpPr>
        <p:spPr/>
        <p:txBody>
          <a:bodyPr/>
          <a:lstStyle/>
          <a:p>
            <a:r>
              <a:rPr lang="zh-CN" altLang="en-US" dirty="0" smtClean="0"/>
              <a:t>我方建议：</a:t>
            </a:r>
            <a:endParaRPr lang="en-US" altLang="zh-CN" dirty="0" smtClean="0"/>
          </a:p>
          <a:p>
            <a:r>
              <a:rPr lang="zh-CN" altLang="en-US" dirty="0" smtClean="0"/>
              <a:t>其权利要求</a:t>
            </a:r>
            <a:r>
              <a:rPr lang="en-US" dirty="0" smtClean="0"/>
              <a:t>1</a:t>
            </a:r>
            <a:r>
              <a:rPr lang="zh-CN" altLang="en-US" dirty="0" smtClean="0"/>
              <a:t>中限定了具体的天线类型，因而可以考虑采用技术规避措施，例如不选用点聚焦透镜天线或其它具有聚焦功能的天线。</a:t>
            </a:r>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CN102508306A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rmAutofit fontScale="55000" lnSpcReduction="20000"/>
          </a:bodyPr>
          <a:lstStyle/>
          <a:p>
            <a:r>
              <a:rPr lang="en-US" dirty="0" smtClean="0"/>
              <a:t>1</a:t>
            </a:r>
            <a:r>
              <a:rPr lang="zh-CN" altLang="en-US" dirty="0" smtClean="0"/>
              <a:t>．一种人体安检系统利用空分技术的扫描方法，该系统包括：</a:t>
            </a:r>
          </a:p>
          <a:p>
            <a:r>
              <a:rPr lang="zh-CN" altLang="en-US" dirty="0" smtClean="0"/>
              <a:t>具有出入口的圆柱状主体框架，形成第一扫描区域（</a:t>
            </a:r>
            <a:r>
              <a:rPr lang="en-US" dirty="0" smtClean="0"/>
              <a:t>9</a:t>
            </a:r>
            <a:r>
              <a:rPr lang="zh-CN" altLang="en-US" dirty="0" smtClean="0"/>
              <a:t>）、第二扫描区域（</a:t>
            </a:r>
            <a:r>
              <a:rPr lang="en-US" dirty="0" smtClean="0"/>
              <a:t>10</a:t>
            </a:r>
            <a:r>
              <a:rPr lang="zh-CN" altLang="en-US" dirty="0" smtClean="0"/>
              <a:t>）和待扫描区域（</a:t>
            </a:r>
            <a:r>
              <a:rPr lang="en-US" dirty="0" smtClean="0"/>
              <a:t>15</a:t>
            </a:r>
            <a:r>
              <a:rPr lang="zh-CN" altLang="en-US" dirty="0" smtClean="0"/>
              <a:t>）；</a:t>
            </a:r>
          </a:p>
          <a:p>
            <a:r>
              <a:rPr lang="zh-CN" altLang="en-US" dirty="0" smtClean="0"/>
              <a:t>第一毫米波收发机（</a:t>
            </a:r>
            <a:r>
              <a:rPr lang="en-US" dirty="0" smtClean="0"/>
              <a:t>2</a:t>
            </a:r>
            <a:r>
              <a:rPr lang="zh-CN" altLang="en-US" dirty="0" smtClean="0"/>
              <a:t>）和第二毫米波收发机（</a:t>
            </a:r>
            <a:r>
              <a:rPr lang="en-US" dirty="0" smtClean="0"/>
              <a:t>3</a:t>
            </a:r>
            <a:r>
              <a:rPr lang="zh-CN" altLang="en-US" dirty="0" smtClean="0"/>
              <a:t>）；</a:t>
            </a:r>
          </a:p>
          <a:p>
            <a:r>
              <a:rPr lang="zh-CN" altLang="en-US" dirty="0" smtClean="0"/>
              <a:t>与所述第一毫米波收发机（</a:t>
            </a:r>
            <a:r>
              <a:rPr lang="en-US" dirty="0" smtClean="0"/>
              <a:t>2</a:t>
            </a:r>
            <a:r>
              <a:rPr lang="zh-CN" altLang="en-US" dirty="0" smtClean="0"/>
              <a:t>）连接的第一毫米波开关天线阵列（</a:t>
            </a:r>
            <a:r>
              <a:rPr lang="en-US" dirty="0" smtClean="0"/>
              <a:t>7</a:t>
            </a:r>
            <a:r>
              <a:rPr lang="zh-CN" altLang="en-US" dirty="0" smtClean="0"/>
              <a:t>），和与所述第二毫米波收发机（</a:t>
            </a:r>
            <a:r>
              <a:rPr lang="en-US" dirty="0" smtClean="0"/>
              <a:t>3</a:t>
            </a:r>
            <a:r>
              <a:rPr lang="zh-CN" altLang="en-US" dirty="0" smtClean="0"/>
              <a:t>）连接的第二毫米波开关天线阵列（</a:t>
            </a:r>
            <a:r>
              <a:rPr lang="en-US" dirty="0" smtClean="0"/>
              <a:t>8</a:t>
            </a:r>
            <a:r>
              <a:rPr lang="zh-CN" altLang="en-US" dirty="0" smtClean="0"/>
              <a:t>）；</a:t>
            </a:r>
          </a:p>
          <a:p>
            <a:r>
              <a:rPr lang="zh-CN" altLang="en-US" dirty="0" smtClean="0"/>
              <a:t>旋转扫描驱动装置（</a:t>
            </a:r>
            <a:r>
              <a:rPr lang="en-US" dirty="0" smtClean="0"/>
              <a:t>6</a:t>
            </a:r>
            <a:r>
              <a:rPr lang="zh-CN" altLang="en-US" dirty="0" smtClean="0"/>
              <a:t>），用于驱动所述第一毫米波开关天线阵列（</a:t>
            </a:r>
            <a:r>
              <a:rPr lang="en-US" dirty="0" smtClean="0"/>
              <a:t>7</a:t>
            </a:r>
            <a:r>
              <a:rPr lang="zh-CN" altLang="en-US" dirty="0" smtClean="0"/>
              <a:t>）和所述第二毫米波开关天线阵列（</a:t>
            </a:r>
            <a:r>
              <a:rPr lang="en-US" dirty="0" smtClean="0"/>
              <a:t>8</a:t>
            </a:r>
            <a:r>
              <a:rPr lang="zh-CN" altLang="en-US" dirty="0" smtClean="0"/>
              <a:t>）对向旋转；</a:t>
            </a:r>
          </a:p>
          <a:p>
            <a:r>
              <a:rPr lang="zh-CN" altLang="en-US" dirty="0" smtClean="0"/>
              <a:t>控制装置（</a:t>
            </a:r>
            <a:r>
              <a:rPr lang="en-US" dirty="0" smtClean="0"/>
              <a:t>4</a:t>
            </a:r>
            <a:r>
              <a:rPr lang="zh-CN" altLang="en-US" dirty="0" smtClean="0"/>
              <a:t>），用于控制旋转扫描驱动装置以及第一和第二毫米波收发机（</a:t>
            </a:r>
            <a:r>
              <a:rPr lang="en-US" dirty="0" smtClean="0"/>
              <a:t>2</a:t>
            </a:r>
            <a:r>
              <a:rPr lang="zh-CN" altLang="en-US" dirty="0" smtClean="0"/>
              <a:t>，</a:t>
            </a:r>
            <a:r>
              <a:rPr lang="en-US" dirty="0" smtClean="0"/>
              <a:t>3</a:t>
            </a:r>
            <a:r>
              <a:rPr lang="zh-CN" altLang="en-US" dirty="0" smtClean="0"/>
              <a:t>）使第一和第二毫米波开关天线阵列（</a:t>
            </a:r>
            <a:r>
              <a:rPr lang="en-US" dirty="0" smtClean="0"/>
              <a:t>7</a:t>
            </a:r>
            <a:r>
              <a:rPr lang="zh-CN" altLang="en-US" dirty="0" smtClean="0"/>
              <a:t>，</a:t>
            </a:r>
            <a:r>
              <a:rPr lang="en-US" dirty="0" smtClean="0"/>
              <a:t>8</a:t>
            </a:r>
            <a:r>
              <a:rPr lang="zh-CN" altLang="en-US" dirty="0" smtClean="0"/>
              <a:t>）分别在第一和第二扫描区域（</a:t>
            </a:r>
            <a:r>
              <a:rPr lang="en-US" dirty="0" smtClean="0"/>
              <a:t>9</a:t>
            </a:r>
            <a:r>
              <a:rPr lang="zh-CN" altLang="en-US" dirty="0" smtClean="0"/>
              <a:t>，</a:t>
            </a:r>
            <a:r>
              <a:rPr lang="en-US" dirty="0" smtClean="0"/>
              <a:t>10</a:t>
            </a:r>
            <a:r>
              <a:rPr lang="zh-CN" altLang="en-US" dirty="0" smtClean="0"/>
              <a:t>）内对所述待扫描区域（</a:t>
            </a:r>
            <a:r>
              <a:rPr lang="en-US" dirty="0" smtClean="0"/>
              <a:t>15</a:t>
            </a:r>
            <a:r>
              <a:rPr lang="zh-CN" altLang="en-US" dirty="0" smtClean="0"/>
              <a:t>）进行并行圆柱旋转扫描；以及</a:t>
            </a:r>
          </a:p>
          <a:p>
            <a:r>
              <a:rPr lang="zh-CN" altLang="en-US" dirty="0" smtClean="0"/>
              <a:t>并行图像处理装置，用于根据来自第一和第二毫米波收发机的采集数据及该采集数据的空间位置信息合成待检人员的三维全息图像，</a:t>
            </a:r>
          </a:p>
          <a:p>
            <a:r>
              <a:rPr lang="zh-CN" altLang="en-US" dirty="0" smtClean="0"/>
              <a:t>其特征在于，该方法包括：</a:t>
            </a:r>
          </a:p>
          <a:p>
            <a:r>
              <a:rPr lang="zh-CN" altLang="en-US" dirty="0" smtClean="0"/>
              <a:t>在扫描期间，任一时刻第一毫米波开关天线阵列和第二毫米波开关天线阵列中天线单元的探测高度不同。</a:t>
            </a:r>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CN102508306A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285860"/>
          <a:ext cx="8229600" cy="4410226"/>
        </p:xfrm>
        <a:graphic>
          <a:graphicData uri="http://schemas.openxmlformats.org/drawingml/2006/table">
            <a:tbl>
              <a:tblPr firstRow="1" bandRow="1">
                <a:tableStyleId>{5C22544A-7EE6-4342-B048-85BDC9FD1C3A}</a:tableStyleId>
              </a:tblPr>
              <a:tblGrid>
                <a:gridCol w="3929090"/>
                <a:gridCol w="2857520"/>
                <a:gridCol w="1442990"/>
              </a:tblGrid>
              <a:tr h="402740">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1</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311639">
                <a:tc>
                  <a:txBody>
                    <a:bodyPr/>
                    <a:lstStyle/>
                    <a:p>
                      <a:pPr indent="127000" algn="just">
                        <a:lnSpc>
                          <a:spcPts val="2300"/>
                        </a:lnSpc>
                        <a:spcAft>
                          <a:spcPts val="0"/>
                        </a:spcAft>
                      </a:pPr>
                      <a:r>
                        <a:rPr lang="zh-CN" sz="1400" kern="100" dirty="0">
                          <a:latin typeface="Times New Roman"/>
                          <a:ea typeface="宋体"/>
                          <a:cs typeface="Times New Roman"/>
                        </a:rPr>
                        <a:t>【</a:t>
                      </a:r>
                      <a:r>
                        <a:rPr lang="en-US" sz="1400" kern="100" dirty="0">
                          <a:latin typeface="Times New Roman"/>
                          <a:ea typeface="宋体"/>
                          <a:cs typeface="Times New Roman"/>
                        </a:rPr>
                        <a:t>a</a:t>
                      </a:r>
                      <a:r>
                        <a:rPr lang="zh-CN" sz="1400" kern="100" dirty="0">
                          <a:latin typeface="Times New Roman"/>
                          <a:ea typeface="宋体"/>
                          <a:cs typeface="Times New Roman"/>
                        </a:rPr>
                        <a:t>】人体安检系统利用空分技术的扫描方法， </a:t>
                      </a:r>
                    </a:p>
                  </a:txBody>
                  <a:tcPr marL="68580" marR="68580" marT="0" marB="0"/>
                </a:tc>
                <a:tc>
                  <a:txBody>
                    <a:bodyPr/>
                    <a:lstStyle/>
                    <a:p>
                      <a:pPr indent="127000" algn="just">
                        <a:lnSpc>
                          <a:spcPts val="2300"/>
                        </a:lnSpc>
                        <a:spcAft>
                          <a:spcPts val="0"/>
                        </a:spcAft>
                      </a:pPr>
                      <a:r>
                        <a:rPr lang="zh-CN" sz="1400" kern="100">
                          <a:latin typeface="Times New Roman"/>
                          <a:ea typeface="宋体"/>
                          <a:cs typeface="Times New Roman"/>
                        </a:rPr>
                        <a:t>毫米波全息成像设备及方法</a:t>
                      </a:r>
                    </a:p>
                  </a:txBody>
                  <a:tcPr marL="68580" marR="68580" marT="0" marB="0"/>
                </a:tc>
                <a:tc>
                  <a:txBody>
                    <a:bodyPr/>
                    <a:lstStyle/>
                    <a:p>
                      <a:pPr indent="127000" algn="just">
                        <a:lnSpc>
                          <a:spcPts val="2400"/>
                        </a:lnSpc>
                        <a:spcAft>
                          <a:spcPts val="0"/>
                        </a:spcAft>
                      </a:pPr>
                      <a:r>
                        <a:rPr lang="zh-CN" sz="1400" kern="100">
                          <a:latin typeface="Times New Roman"/>
                          <a:ea typeface="宋体"/>
                          <a:cs typeface="Times New Roman"/>
                        </a:rPr>
                        <a:t>相同</a:t>
                      </a:r>
                    </a:p>
                  </a:txBody>
                  <a:tcPr marL="68580" marR="68580" marT="0" marB="0"/>
                </a:tc>
              </a:tr>
              <a:tr h="595835">
                <a:tc>
                  <a:txBody>
                    <a:bodyPr/>
                    <a:lstStyle/>
                    <a:p>
                      <a:pPr indent="127000" algn="just">
                        <a:lnSpc>
                          <a:spcPts val="2300"/>
                        </a:lnSpc>
                        <a:spcAft>
                          <a:spcPts val="0"/>
                        </a:spcAft>
                      </a:pPr>
                      <a:r>
                        <a:rPr lang="zh-CN" sz="1400" kern="100" dirty="0">
                          <a:latin typeface="Times New Roman"/>
                          <a:ea typeface="宋体"/>
                          <a:cs typeface="Times New Roman"/>
                        </a:rPr>
                        <a:t>【</a:t>
                      </a:r>
                      <a:r>
                        <a:rPr lang="en-US" sz="1400" kern="100" dirty="0">
                          <a:latin typeface="Times New Roman"/>
                          <a:ea typeface="宋体"/>
                          <a:cs typeface="Times New Roman"/>
                        </a:rPr>
                        <a:t>b</a:t>
                      </a:r>
                      <a:r>
                        <a:rPr lang="zh-CN" sz="1400" kern="100" dirty="0" smtClean="0">
                          <a:latin typeface="Times New Roman"/>
                          <a:ea typeface="宋体"/>
                          <a:cs typeface="Times New Roman"/>
                        </a:rPr>
                        <a:t>】第一</a:t>
                      </a:r>
                      <a:r>
                        <a:rPr lang="zh-CN" sz="1400" kern="100" dirty="0">
                          <a:latin typeface="Times New Roman"/>
                          <a:ea typeface="宋体"/>
                          <a:cs typeface="Times New Roman"/>
                        </a:rPr>
                        <a:t>扫描区域（</a:t>
                      </a:r>
                      <a:r>
                        <a:rPr lang="en-US" sz="1400" kern="100" dirty="0">
                          <a:latin typeface="Times New Roman"/>
                          <a:ea typeface="宋体"/>
                          <a:cs typeface="Times New Roman"/>
                        </a:rPr>
                        <a:t>9</a:t>
                      </a:r>
                      <a:r>
                        <a:rPr lang="zh-CN" sz="1400" kern="100" dirty="0">
                          <a:latin typeface="Times New Roman"/>
                          <a:ea typeface="宋体"/>
                          <a:cs typeface="Times New Roman"/>
                        </a:rPr>
                        <a:t>）、第二扫描区域（</a:t>
                      </a:r>
                      <a:r>
                        <a:rPr lang="en-US" sz="1400" kern="100" dirty="0">
                          <a:latin typeface="Times New Roman"/>
                          <a:ea typeface="宋体"/>
                          <a:cs typeface="Times New Roman"/>
                        </a:rPr>
                        <a:t>10</a:t>
                      </a:r>
                      <a:r>
                        <a:rPr lang="zh-CN" sz="1400" kern="100" dirty="0">
                          <a:latin typeface="Times New Roman"/>
                          <a:ea typeface="宋体"/>
                          <a:cs typeface="Times New Roman"/>
                        </a:rPr>
                        <a:t>）和待扫描区域（</a:t>
                      </a:r>
                      <a:r>
                        <a:rPr lang="en-US" sz="1400" kern="100" dirty="0">
                          <a:latin typeface="Times New Roman"/>
                          <a:ea typeface="宋体"/>
                          <a:cs typeface="Times New Roman"/>
                        </a:rPr>
                        <a:t>15</a:t>
                      </a:r>
                      <a:r>
                        <a:rPr lang="zh-CN" sz="1400" kern="100" dirty="0">
                          <a:latin typeface="Times New Roman"/>
                          <a:ea typeface="宋体"/>
                          <a:cs typeface="Times New Roman"/>
                        </a:rPr>
                        <a:t>）；</a:t>
                      </a:r>
                    </a:p>
                  </a:txBody>
                  <a:tcPr marL="68580" marR="68580" marT="0" marB="0"/>
                </a:tc>
                <a:tc>
                  <a:txBody>
                    <a:bodyPr/>
                    <a:lstStyle/>
                    <a:p>
                      <a:pPr indent="127000" algn="just">
                        <a:lnSpc>
                          <a:spcPts val="2300"/>
                        </a:lnSpc>
                        <a:spcAft>
                          <a:spcPts val="0"/>
                        </a:spcAft>
                      </a:pPr>
                      <a:r>
                        <a:rPr lang="zh-CN" sz="1400" kern="100">
                          <a:latin typeface="Times New Roman"/>
                          <a:ea typeface="宋体"/>
                          <a:cs typeface="Times New Roman"/>
                        </a:rPr>
                        <a:t>可能采用柱面扫描方式</a:t>
                      </a:r>
                    </a:p>
                  </a:txBody>
                  <a:tcPr marL="68580" marR="68580" marT="0" marB="0"/>
                </a:tc>
                <a:tc>
                  <a:txBody>
                    <a:bodyPr/>
                    <a:lstStyle/>
                    <a:p>
                      <a:pPr indent="127000" algn="just">
                        <a:lnSpc>
                          <a:spcPts val="2400"/>
                        </a:lnSpc>
                        <a:spcAft>
                          <a:spcPts val="0"/>
                        </a:spcAft>
                      </a:pPr>
                      <a:r>
                        <a:rPr lang="zh-CN" sz="1400" kern="100">
                          <a:latin typeface="Times New Roman"/>
                          <a:ea typeface="宋体"/>
                          <a:cs typeface="Times New Roman"/>
                        </a:rPr>
                        <a:t>相同</a:t>
                      </a:r>
                    </a:p>
                  </a:txBody>
                  <a:tcPr marL="68580" marR="68580" marT="0" marB="0"/>
                </a:tc>
              </a:tr>
              <a:tr h="595835">
                <a:tc>
                  <a:txBody>
                    <a:bodyPr/>
                    <a:lstStyle/>
                    <a:p>
                      <a:pPr indent="127000" algn="just">
                        <a:lnSpc>
                          <a:spcPts val="2300"/>
                        </a:lnSpc>
                        <a:spcAft>
                          <a:spcPts val="0"/>
                        </a:spcAft>
                      </a:pPr>
                      <a:r>
                        <a:rPr lang="zh-CN" sz="1400" kern="100" dirty="0">
                          <a:latin typeface="Times New Roman"/>
                          <a:ea typeface="宋体"/>
                          <a:cs typeface="Times New Roman"/>
                        </a:rPr>
                        <a:t>【</a:t>
                      </a:r>
                      <a:r>
                        <a:rPr lang="en-US" sz="1400" kern="100" dirty="0">
                          <a:latin typeface="Times New Roman"/>
                          <a:ea typeface="宋体"/>
                          <a:cs typeface="Times New Roman"/>
                        </a:rPr>
                        <a:t>c</a:t>
                      </a:r>
                      <a:r>
                        <a:rPr lang="zh-CN" sz="1400" kern="100" dirty="0">
                          <a:latin typeface="Times New Roman"/>
                          <a:ea typeface="宋体"/>
                          <a:cs typeface="Times New Roman"/>
                        </a:rPr>
                        <a:t>】第一毫米波收发机（</a:t>
                      </a:r>
                      <a:r>
                        <a:rPr lang="en-US" sz="1400" kern="100" dirty="0">
                          <a:latin typeface="Times New Roman"/>
                          <a:ea typeface="宋体"/>
                          <a:cs typeface="Times New Roman"/>
                        </a:rPr>
                        <a:t>2</a:t>
                      </a:r>
                      <a:r>
                        <a:rPr lang="zh-CN" sz="1400" kern="100" dirty="0">
                          <a:latin typeface="Times New Roman"/>
                          <a:ea typeface="宋体"/>
                          <a:cs typeface="Times New Roman"/>
                        </a:rPr>
                        <a:t>）和第二毫米波收发机（</a:t>
                      </a:r>
                      <a:r>
                        <a:rPr lang="en-US" sz="1400" kern="100" dirty="0">
                          <a:latin typeface="Times New Roman"/>
                          <a:ea typeface="宋体"/>
                          <a:cs typeface="Times New Roman"/>
                        </a:rPr>
                        <a:t>3</a:t>
                      </a:r>
                      <a:r>
                        <a:rPr lang="zh-CN" sz="1400" kern="100" dirty="0">
                          <a:latin typeface="Times New Roman"/>
                          <a:ea typeface="宋体"/>
                          <a:cs typeface="Times New Roman"/>
                        </a:rPr>
                        <a:t>）；</a:t>
                      </a:r>
                    </a:p>
                  </a:txBody>
                  <a:tcPr marL="68580" marR="68580" marT="0" marB="0"/>
                </a:tc>
                <a:tc>
                  <a:txBody>
                    <a:bodyPr/>
                    <a:lstStyle/>
                    <a:p>
                      <a:pPr indent="127000" algn="just">
                        <a:lnSpc>
                          <a:spcPts val="2300"/>
                        </a:lnSpc>
                        <a:spcAft>
                          <a:spcPts val="0"/>
                        </a:spcAft>
                      </a:pPr>
                      <a:r>
                        <a:rPr lang="zh-CN" sz="1400" kern="100">
                          <a:latin typeface="Times New Roman"/>
                          <a:ea typeface="宋体"/>
                          <a:cs typeface="Times New Roman"/>
                        </a:rPr>
                        <a:t>毫米波信号处理系统</a:t>
                      </a:r>
                    </a:p>
                  </a:txBody>
                  <a:tcPr marL="68580" marR="68580" marT="0" marB="0"/>
                </a:tc>
                <a:tc>
                  <a:txBody>
                    <a:bodyPr/>
                    <a:lstStyle/>
                    <a:p>
                      <a:pPr indent="127000" algn="just">
                        <a:lnSpc>
                          <a:spcPts val="2400"/>
                        </a:lnSpc>
                        <a:spcAft>
                          <a:spcPts val="0"/>
                        </a:spcAft>
                      </a:pPr>
                      <a:r>
                        <a:rPr lang="zh-CN" sz="1400" kern="100">
                          <a:latin typeface="Times New Roman"/>
                          <a:ea typeface="宋体"/>
                          <a:cs typeface="Times New Roman"/>
                        </a:rPr>
                        <a:t>相同</a:t>
                      </a:r>
                    </a:p>
                  </a:txBody>
                  <a:tcPr marL="68580" marR="68580" marT="0" marB="0"/>
                </a:tc>
              </a:tr>
              <a:tr h="333389">
                <a:tc>
                  <a:txBody>
                    <a:bodyPr/>
                    <a:lstStyle/>
                    <a:p>
                      <a:pPr indent="127000" algn="just">
                        <a:lnSpc>
                          <a:spcPts val="2300"/>
                        </a:lnSpc>
                        <a:spcAft>
                          <a:spcPts val="0"/>
                        </a:spcAft>
                      </a:pPr>
                      <a:r>
                        <a:rPr lang="zh-CN" sz="1400" kern="100" dirty="0">
                          <a:latin typeface="Times New Roman"/>
                          <a:ea typeface="宋体"/>
                          <a:cs typeface="Times New Roman"/>
                        </a:rPr>
                        <a:t>【</a:t>
                      </a:r>
                      <a:r>
                        <a:rPr lang="en-US" sz="1400" kern="100" dirty="0">
                          <a:latin typeface="Times New Roman"/>
                          <a:ea typeface="宋体"/>
                          <a:cs typeface="Times New Roman"/>
                        </a:rPr>
                        <a:t>d</a:t>
                      </a:r>
                      <a:r>
                        <a:rPr lang="zh-CN" sz="1400" kern="100" dirty="0" smtClean="0">
                          <a:latin typeface="Times New Roman"/>
                          <a:ea typeface="宋体"/>
                          <a:cs typeface="Times New Roman"/>
                        </a:rPr>
                        <a:t>】第一</a:t>
                      </a:r>
                      <a:r>
                        <a:rPr lang="zh-CN" sz="1400" kern="100" dirty="0">
                          <a:latin typeface="Times New Roman"/>
                          <a:ea typeface="宋体"/>
                          <a:cs typeface="Times New Roman"/>
                        </a:rPr>
                        <a:t>毫米波开关天线阵列（</a:t>
                      </a:r>
                      <a:r>
                        <a:rPr lang="en-US" sz="1400" kern="100" dirty="0">
                          <a:latin typeface="Times New Roman"/>
                          <a:ea typeface="宋体"/>
                          <a:cs typeface="Times New Roman"/>
                        </a:rPr>
                        <a:t>7</a:t>
                      </a:r>
                      <a:r>
                        <a:rPr lang="zh-CN" sz="1400" kern="100" dirty="0">
                          <a:latin typeface="Times New Roman"/>
                          <a:ea typeface="宋体"/>
                          <a:cs typeface="Times New Roman"/>
                        </a:rPr>
                        <a:t>），</a:t>
                      </a:r>
                      <a:r>
                        <a:rPr lang="zh-CN" sz="1400" kern="100" dirty="0" smtClean="0">
                          <a:latin typeface="Times New Roman"/>
                          <a:ea typeface="宋体"/>
                          <a:cs typeface="Times New Roman"/>
                        </a:rPr>
                        <a:t>和第二</a:t>
                      </a:r>
                      <a:r>
                        <a:rPr lang="zh-CN" sz="1400" kern="100" dirty="0">
                          <a:latin typeface="Times New Roman"/>
                          <a:ea typeface="宋体"/>
                          <a:cs typeface="Times New Roman"/>
                        </a:rPr>
                        <a:t>毫米波开关天线阵列（</a:t>
                      </a:r>
                      <a:r>
                        <a:rPr lang="en-US" sz="1400" kern="100" dirty="0">
                          <a:latin typeface="Times New Roman"/>
                          <a:ea typeface="宋体"/>
                          <a:cs typeface="Times New Roman"/>
                        </a:rPr>
                        <a:t>8</a:t>
                      </a:r>
                      <a:r>
                        <a:rPr lang="zh-CN" sz="1400" kern="100" dirty="0">
                          <a:latin typeface="Times New Roman"/>
                          <a:ea typeface="宋体"/>
                          <a:cs typeface="Times New Roman"/>
                        </a:rPr>
                        <a:t>）；</a:t>
                      </a:r>
                    </a:p>
                  </a:txBody>
                  <a:tcPr marL="68580" marR="68580" marT="0" marB="0"/>
                </a:tc>
                <a:tc>
                  <a:txBody>
                    <a:bodyPr/>
                    <a:lstStyle/>
                    <a:p>
                      <a:pPr indent="127000" algn="just">
                        <a:lnSpc>
                          <a:spcPts val="2300"/>
                        </a:lnSpc>
                        <a:spcAft>
                          <a:spcPts val="0"/>
                        </a:spcAft>
                      </a:pPr>
                      <a:r>
                        <a:rPr lang="zh-CN" sz="1400" kern="100" dirty="0" smtClean="0">
                          <a:latin typeface="Times New Roman"/>
                          <a:ea typeface="宋体"/>
                          <a:cs typeface="Times New Roman"/>
                        </a:rPr>
                        <a:t>毫米波</a:t>
                      </a:r>
                      <a:r>
                        <a:rPr lang="zh-CN" sz="1400" kern="100" dirty="0">
                          <a:latin typeface="Times New Roman"/>
                          <a:ea typeface="宋体"/>
                          <a:cs typeface="Times New Roman"/>
                        </a:rPr>
                        <a:t>收发天线阵列</a:t>
                      </a:r>
                    </a:p>
                  </a:txBody>
                  <a:tcPr marL="68580" marR="68580" marT="0" marB="0"/>
                </a:tc>
                <a:tc>
                  <a:txBody>
                    <a:bodyPr/>
                    <a:lstStyle/>
                    <a:p>
                      <a:pPr indent="127000" algn="just">
                        <a:lnSpc>
                          <a:spcPts val="2400"/>
                        </a:lnSpc>
                        <a:spcAft>
                          <a:spcPts val="0"/>
                        </a:spcAft>
                      </a:pPr>
                      <a:r>
                        <a:rPr lang="zh-CN" sz="1400" kern="100">
                          <a:latin typeface="Times New Roman"/>
                          <a:ea typeface="宋体"/>
                          <a:cs typeface="Times New Roman"/>
                        </a:rPr>
                        <a:t>相同</a:t>
                      </a:r>
                    </a:p>
                  </a:txBody>
                  <a:tcPr marL="68580" marR="68580" marT="0" marB="0"/>
                </a:tc>
              </a:tr>
              <a:tr h="329297">
                <a:tc>
                  <a:txBody>
                    <a:bodyPr/>
                    <a:lstStyle/>
                    <a:p>
                      <a:pPr indent="127000" algn="just">
                        <a:lnSpc>
                          <a:spcPts val="2300"/>
                        </a:lnSpc>
                        <a:spcAft>
                          <a:spcPts val="0"/>
                        </a:spcAft>
                      </a:pPr>
                      <a:r>
                        <a:rPr lang="zh-CN" sz="1400" kern="100" dirty="0">
                          <a:latin typeface="Times New Roman"/>
                          <a:ea typeface="宋体"/>
                          <a:cs typeface="Times New Roman"/>
                        </a:rPr>
                        <a:t>【</a:t>
                      </a:r>
                      <a:r>
                        <a:rPr lang="en-US" sz="1400" kern="100" dirty="0">
                          <a:latin typeface="Times New Roman"/>
                          <a:ea typeface="宋体"/>
                          <a:cs typeface="Times New Roman"/>
                        </a:rPr>
                        <a:t>e</a:t>
                      </a:r>
                      <a:r>
                        <a:rPr lang="zh-CN" sz="1400" kern="100" dirty="0">
                          <a:latin typeface="Times New Roman"/>
                          <a:ea typeface="宋体"/>
                          <a:cs typeface="Times New Roman"/>
                        </a:rPr>
                        <a:t>】旋转扫描驱动装置（</a:t>
                      </a:r>
                      <a:r>
                        <a:rPr lang="en-US" sz="1400" kern="100" dirty="0">
                          <a:latin typeface="Times New Roman"/>
                          <a:ea typeface="宋体"/>
                          <a:cs typeface="Times New Roman"/>
                        </a:rPr>
                        <a:t>6</a:t>
                      </a:r>
                      <a:r>
                        <a:rPr lang="zh-CN" sz="14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400" kern="100" dirty="0" smtClean="0">
                          <a:latin typeface="Times New Roman"/>
                          <a:ea typeface="宋体"/>
                          <a:cs typeface="Times New Roman"/>
                        </a:rPr>
                        <a:t>扫描</a:t>
                      </a:r>
                      <a:r>
                        <a:rPr lang="zh-CN" sz="1400" kern="100" dirty="0">
                          <a:latin typeface="Times New Roman"/>
                          <a:ea typeface="宋体"/>
                          <a:cs typeface="Times New Roman"/>
                        </a:rPr>
                        <a:t>驱动装置</a:t>
                      </a:r>
                    </a:p>
                  </a:txBody>
                  <a:tcPr marL="68580" marR="68580" marT="0" marB="0"/>
                </a:tc>
                <a:tc>
                  <a:txBody>
                    <a:bodyPr/>
                    <a:lstStyle/>
                    <a:p>
                      <a:pPr indent="127000" algn="just">
                        <a:lnSpc>
                          <a:spcPts val="2400"/>
                        </a:lnSpc>
                        <a:spcAft>
                          <a:spcPts val="0"/>
                        </a:spcAft>
                      </a:pPr>
                      <a:r>
                        <a:rPr lang="zh-CN" sz="1400" kern="100" dirty="0">
                          <a:latin typeface="Times New Roman"/>
                          <a:ea typeface="宋体"/>
                          <a:cs typeface="Times New Roman"/>
                        </a:rPr>
                        <a:t>相同</a:t>
                      </a:r>
                    </a:p>
                  </a:txBody>
                  <a:tcPr marL="68580" marR="68580" marT="0" marB="0"/>
                </a:tc>
              </a:tr>
              <a:tr h="357190">
                <a:tc>
                  <a:txBody>
                    <a:bodyPr/>
                    <a:lstStyle/>
                    <a:p>
                      <a:pPr indent="127000" algn="just">
                        <a:lnSpc>
                          <a:spcPts val="2300"/>
                        </a:lnSpc>
                        <a:spcAft>
                          <a:spcPts val="0"/>
                        </a:spcAft>
                      </a:pPr>
                      <a:r>
                        <a:rPr lang="zh-CN" sz="1400" kern="100" dirty="0">
                          <a:latin typeface="Times New Roman"/>
                          <a:ea typeface="宋体"/>
                          <a:cs typeface="Times New Roman"/>
                        </a:rPr>
                        <a:t>【</a:t>
                      </a:r>
                      <a:r>
                        <a:rPr lang="en-US" sz="1400" kern="100" dirty="0">
                          <a:latin typeface="Times New Roman"/>
                          <a:ea typeface="宋体"/>
                          <a:cs typeface="Times New Roman"/>
                        </a:rPr>
                        <a:t>f</a:t>
                      </a:r>
                      <a:r>
                        <a:rPr lang="zh-CN" sz="1400" kern="100" dirty="0">
                          <a:latin typeface="Times New Roman"/>
                          <a:ea typeface="宋体"/>
                          <a:cs typeface="Times New Roman"/>
                        </a:rPr>
                        <a:t>】控制装置（</a:t>
                      </a:r>
                      <a:r>
                        <a:rPr lang="en-US" sz="1400" kern="100" dirty="0">
                          <a:latin typeface="Times New Roman"/>
                          <a:ea typeface="宋体"/>
                          <a:cs typeface="Times New Roman"/>
                        </a:rPr>
                        <a:t>4</a:t>
                      </a:r>
                      <a:r>
                        <a:rPr lang="zh-CN" sz="14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400" kern="100" dirty="0">
                          <a:latin typeface="Times New Roman"/>
                          <a:ea typeface="宋体"/>
                          <a:cs typeface="Times New Roman"/>
                        </a:rPr>
                        <a:t>控制装置</a:t>
                      </a:r>
                      <a:r>
                        <a:rPr lang="zh-CN" sz="14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400" kern="100" dirty="0">
                          <a:latin typeface="Times New Roman"/>
                          <a:ea typeface="宋体"/>
                          <a:cs typeface="Times New Roman"/>
                        </a:rPr>
                        <a:t>相同</a:t>
                      </a:r>
                    </a:p>
                  </a:txBody>
                  <a:tcPr marL="68580" marR="68580" marT="0" marB="0"/>
                </a:tc>
              </a:tr>
              <a:tr h="357190">
                <a:tc>
                  <a:txBody>
                    <a:bodyPr/>
                    <a:lstStyle/>
                    <a:p>
                      <a:pPr indent="127000" algn="just">
                        <a:lnSpc>
                          <a:spcPts val="2300"/>
                        </a:lnSpc>
                        <a:spcAft>
                          <a:spcPts val="0"/>
                        </a:spcAft>
                      </a:pPr>
                      <a:r>
                        <a:rPr lang="zh-CN" sz="1400" kern="100" dirty="0">
                          <a:latin typeface="Times New Roman"/>
                          <a:ea typeface="宋体"/>
                          <a:cs typeface="Times New Roman"/>
                        </a:rPr>
                        <a:t>【</a:t>
                      </a:r>
                      <a:r>
                        <a:rPr lang="en-US" sz="1400" kern="100" dirty="0">
                          <a:latin typeface="Times New Roman"/>
                          <a:ea typeface="宋体"/>
                          <a:cs typeface="Times New Roman"/>
                        </a:rPr>
                        <a:t>g</a:t>
                      </a:r>
                      <a:r>
                        <a:rPr lang="zh-CN" sz="1400" kern="100" dirty="0">
                          <a:latin typeface="Times New Roman"/>
                          <a:ea typeface="宋体"/>
                          <a:cs typeface="Times New Roman"/>
                        </a:rPr>
                        <a:t>】并行图像处理装置</a:t>
                      </a:r>
                      <a:r>
                        <a:rPr lang="zh-CN" sz="14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400" kern="100" dirty="0">
                          <a:latin typeface="Times New Roman"/>
                          <a:ea typeface="宋体"/>
                          <a:cs typeface="Times New Roman"/>
                        </a:rPr>
                        <a:t>图像处理装置</a:t>
                      </a:r>
                      <a:r>
                        <a:rPr lang="zh-CN" sz="14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400" kern="100">
                          <a:latin typeface="Times New Roman"/>
                          <a:ea typeface="宋体"/>
                          <a:cs typeface="Times New Roman"/>
                        </a:rPr>
                        <a:t>相同</a:t>
                      </a:r>
                    </a:p>
                  </a:txBody>
                  <a:tcPr marL="68580" marR="68580" marT="0" marB="0"/>
                </a:tc>
              </a:tr>
              <a:tr h="595835">
                <a:tc>
                  <a:txBody>
                    <a:bodyPr/>
                    <a:lstStyle/>
                    <a:p>
                      <a:pPr indent="127000" algn="just">
                        <a:lnSpc>
                          <a:spcPts val="2300"/>
                        </a:lnSpc>
                        <a:spcAft>
                          <a:spcPts val="0"/>
                        </a:spcAft>
                      </a:pPr>
                      <a:r>
                        <a:rPr lang="zh-CN" sz="1400" kern="100" dirty="0">
                          <a:latin typeface="Times New Roman"/>
                          <a:ea typeface="宋体"/>
                          <a:cs typeface="Times New Roman"/>
                        </a:rPr>
                        <a:t>【</a:t>
                      </a:r>
                      <a:r>
                        <a:rPr lang="en-US" sz="1400" kern="100" dirty="0">
                          <a:latin typeface="Times New Roman"/>
                          <a:ea typeface="宋体"/>
                          <a:cs typeface="Times New Roman"/>
                        </a:rPr>
                        <a:t>h</a:t>
                      </a:r>
                      <a:r>
                        <a:rPr lang="zh-CN" sz="1400" kern="100" dirty="0" smtClean="0">
                          <a:latin typeface="Times New Roman"/>
                          <a:ea typeface="宋体"/>
                          <a:cs typeface="Times New Roman"/>
                        </a:rPr>
                        <a:t>】在</a:t>
                      </a:r>
                      <a:r>
                        <a:rPr lang="zh-CN" sz="1400" kern="100" dirty="0">
                          <a:latin typeface="Times New Roman"/>
                          <a:ea typeface="宋体"/>
                          <a:cs typeface="Times New Roman"/>
                        </a:rPr>
                        <a:t>扫描期间，任一时刻第一毫米波开关天线阵列和第二毫米波开关天线阵列中天线单元的探测高度不同</a:t>
                      </a:r>
                    </a:p>
                  </a:txBody>
                  <a:tcPr marL="68580" marR="68580" marT="0" marB="0"/>
                </a:tc>
                <a:tc>
                  <a:txBody>
                    <a:bodyPr/>
                    <a:lstStyle/>
                    <a:p>
                      <a:pPr indent="127000" algn="just">
                        <a:lnSpc>
                          <a:spcPts val="2400"/>
                        </a:lnSpc>
                        <a:spcAft>
                          <a:spcPts val="0"/>
                        </a:spcAft>
                      </a:pPr>
                      <a:r>
                        <a:rPr lang="zh-CN" sz="1400" kern="100" dirty="0">
                          <a:latin typeface="Times New Roman"/>
                          <a:ea typeface="宋体"/>
                          <a:cs typeface="Times New Roman"/>
                        </a:rPr>
                        <a:t>可能选用不同的天线阵列占据不同高度进行扫描的方式</a:t>
                      </a:r>
                    </a:p>
                  </a:txBody>
                  <a:tcPr marL="68580" marR="68580" marT="0" marB="0"/>
                </a:tc>
                <a:tc>
                  <a:txBody>
                    <a:bodyPr/>
                    <a:lstStyle/>
                    <a:p>
                      <a:pPr indent="127000" algn="just">
                        <a:lnSpc>
                          <a:spcPts val="2400"/>
                        </a:lnSpc>
                        <a:spcAft>
                          <a:spcPts val="0"/>
                        </a:spcAft>
                      </a:pPr>
                      <a:r>
                        <a:rPr lang="zh-CN" sz="1400" kern="100" dirty="0">
                          <a:latin typeface="Times New Roman"/>
                          <a:ea typeface="宋体"/>
                          <a:cs typeface="Times New Roman"/>
                        </a:rPr>
                        <a:t>存在相同的可能</a:t>
                      </a:r>
                    </a:p>
                  </a:txBody>
                  <a:tcPr marL="68580" marR="68580" marT="0" marB="0"/>
                </a:tc>
              </a:tr>
            </a:tbl>
          </a:graphicData>
        </a:graphic>
      </p:graphicFrame>
      <p:sp>
        <p:nvSpPr>
          <p:cNvPr id="6" name="矩形 5"/>
          <p:cNvSpPr/>
          <p:nvPr/>
        </p:nvSpPr>
        <p:spPr>
          <a:xfrm>
            <a:off x="1071538" y="5857892"/>
            <a:ext cx="7786742" cy="369332"/>
          </a:xfrm>
          <a:prstGeom prst="rect">
            <a:avLst/>
          </a:prstGeom>
        </p:spPr>
        <p:txBody>
          <a:bodyPr wrap="square">
            <a:spAutoFit/>
          </a:bodyPr>
          <a:lstStyle/>
          <a:p>
            <a:r>
              <a:rPr lang="zh-CN" altLang="en-US" dirty="0" smtClean="0"/>
              <a:t>本分析对象可能落入到权利要求</a:t>
            </a:r>
            <a:r>
              <a:rPr lang="en-US" altLang="zh-CN" dirty="0" smtClean="0"/>
              <a:t>1</a:t>
            </a:r>
            <a:r>
              <a:rPr lang="zh-CN" altLang="en-US" dirty="0" smtClean="0"/>
              <a:t>限定的保护范围</a:t>
            </a:r>
            <a:r>
              <a:rPr lang="zh-CN" altLang="en-US" dirty="0"/>
              <a:t>中，</a:t>
            </a:r>
            <a:r>
              <a:rPr lang="zh-CN" altLang="en-US" dirty="0" smtClean="0"/>
              <a:t>存在侵权</a:t>
            </a:r>
            <a:r>
              <a:rPr lang="zh-CN" altLang="en-US" dirty="0"/>
              <a:t>风险</a:t>
            </a:r>
          </a:p>
        </p:txBody>
      </p:sp>
      <p:sp>
        <p:nvSpPr>
          <p:cNvPr id="8" name="矩形 7"/>
          <p:cNvSpPr/>
          <p:nvPr/>
        </p:nvSpPr>
        <p:spPr>
          <a:xfrm>
            <a:off x="500034" y="4786322"/>
            <a:ext cx="8215370" cy="785818"/>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CN102508306A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7" name="内容占位符 6"/>
          <p:cNvSpPr>
            <a:spLocks noGrp="1"/>
          </p:cNvSpPr>
          <p:nvPr>
            <p:ph idx="1"/>
          </p:nvPr>
        </p:nvSpPr>
        <p:spPr>
          <a:xfrm>
            <a:off x="457200" y="1600200"/>
            <a:ext cx="8229600" cy="4257692"/>
          </a:xfrm>
        </p:spPr>
        <p:txBody>
          <a:bodyPr>
            <a:normAutofit/>
          </a:bodyPr>
          <a:lstStyle/>
          <a:p>
            <a:r>
              <a:rPr lang="zh-CN" altLang="en-US" dirty="0" smtClean="0"/>
              <a:t>我方建议：</a:t>
            </a:r>
            <a:endParaRPr lang="en-US" altLang="zh-CN" dirty="0" smtClean="0"/>
          </a:p>
          <a:p>
            <a:r>
              <a:rPr lang="zh-CN" altLang="en-US" dirty="0" smtClean="0"/>
              <a:t>权利要求</a:t>
            </a:r>
            <a:r>
              <a:rPr lang="en-US" dirty="0" smtClean="0"/>
              <a:t>1</a:t>
            </a:r>
            <a:r>
              <a:rPr lang="zh-CN" altLang="en-US" dirty="0" smtClean="0"/>
              <a:t>的要点主要在于限定了：</a:t>
            </a:r>
          </a:p>
          <a:p>
            <a:r>
              <a:rPr lang="en-US" dirty="0" smtClean="0"/>
              <a:t>A. </a:t>
            </a:r>
            <a:r>
              <a:rPr lang="zh-CN" altLang="en-US" dirty="0" smtClean="0"/>
              <a:t>采用圆柱面形式进行扫描；和</a:t>
            </a:r>
          </a:p>
          <a:p>
            <a:r>
              <a:rPr lang="en-US" dirty="0" smtClean="0"/>
              <a:t>B. </a:t>
            </a:r>
            <a:r>
              <a:rPr lang="zh-CN" altLang="en-US" dirty="0" smtClean="0"/>
              <a:t>在扫描过程中不同的扫描天线处于不同高度。</a:t>
            </a:r>
          </a:p>
          <a:p>
            <a:r>
              <a:rPr lang="zh-CN" altLang="en-US" dirty="0" smtClean="0"/>
              <a:t>因此，在设计中只需要回避上述</a:t>
            </a:r>
            <a:r>
              <a:rPr lang="en-US" dirty="0" smtClean="0"/>
              <a:t>A</a:t>
            </a:r>
            <a:r>
              <a:rPr lang="zh-CN" altLang="en-US" dirty="0" smtClean="0"/>
              <a:t>和</a:t>
            </a:r>
            <a:r>
              <a:rPr lang="en-US" dirty="0" smtClean="0"/>
              <a:t>B</a:t>
            </a:r>
            <a:r>
              <a:rPr lang="zh-CN" altLang="en-US" dirty="0" smtClean="0"/>
              <a:t>中的任一点就可以避免落入到其保护范围中。</a:t>
            </a:r>
            <a:endParaRPr lang="en-US" altLang="zh-CN"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主要内容</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 检索到的专利文献的概况</a:t>
            </a:r>
            <a:endParaRPr lang="en-US" altLang="zh-CN" dirty="0" smtClean="0"/>
          </a:p>
          <a:p>
            <a:r>
              <a:rPr lang="en-US" altLang="zh-CN" dirty="0" smtClean="0"/>
              <a:t>2.</a:t>
            </a:r>
            <a:r>
              <a:rPr lang="zh-CN" altLang="en-US" dirty="0" smtClean="0"/>
              <a:t> 存在侵权风险的专利</a:t>
            </a:r>
            <a:endParaRPr lang="en-US" altLang="zh-CN" dirty="0" smtClean="0"/>
          </a:p>
          <a:p>
            <a:r>
              <a:rPr lang="en-US" altLang="zh-CN" dirty="0" smtClean="0"/>
              <a:t>3.</a:t>
            </a:r>
            <a:r>
              <a:rPr lang="zh-CN" altLang="en-US" dirty="0" smtClean="0"/>
              <a:t> 密切相关和完全相关专利的专利权人</a:t>
            </a:r>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CN102508240A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rmAutofit fontScale="55000" lnSpcReduction="20000"/>
          </a:bodyPr>
          <a:lstStyle/>
          <a:p>
            <a:r>
              <a:rPr lang="en-US" dirty="0" smtClean="0"/>
              <a:t>1</a:t>
            </a:r>
            <a:r>
              <a:rPr lang="zh-CN" altLang="en-US" dirty="0" smtClean="0"/>
              <a:t>．一种毫米波主动式三维全息成像的人体安检系统的扫描方法，该系统包括：</a:t>
            </a:r>
          </a:p>
          <a:p>
            <a:r>
              <a:rPr lang="zh-CN" altLang="en-US" dirty="0" smtClean="0"/>
              <a:t>具有出入口的圆柱状主体框架（</a:t>
            </a:r>
            <a:r>
              <a:rPr lang="en-US" dirty="0" smtClean="0"/>
              <a:t>1</a:t>
            </a:r>
            <a:r>
              <a:rPr lang="zh-CN" altLang="en-US" dirty="0" smtClean="0"/>
              <a:t>），形成第一扫描区域（</a:t>
            </a:r>
            <a:r>
              <a:rPr lang="en-US" dirty="0" smtClean="0"/>
              <a:t>9</a:t>
            </a:r>
            <a:r>
              <a:rPr lang="zh-CN" altLang="en-US" dirty="0" smtClean="0"/>
              <a:t>），第二扫描区域（</a:t>
            </a:r>
            <a:r>
              <a:rPr lang="en-US" dirty="0" smtClean="0"/>
              <a:t>10</a:t>
            </a:r>
            <a:r>
              <a:rPr lang="zh-CN" altLang="en-US" dirty="0" smtClean="0"/>
              <a:t>）和待扫描区域（</a:t>
            </a:r>
            <a:r>
              <a:rPr lang="en-US" dirty="0" smtClean="0"/>
              <a:t>15</a:t>
            </a:r>
            <a:r>
              <a:rPr lang="zh-CN" altLang="en-US" dirty="0" smtClean="0"/>
              <a:t>）；</a:t>
            </a:r>
          </a:p>
          <a:p>
            <a:r>
              <a:rPr lang="zh-CN" altLang="en-US" dirty="0" smtClean="0"/>
              <a:t>第一毫米波收发机（</a:t>
            </a:r>
            <a:r>
              <a:rPr lang="en-US" dirty="0" smtClean="0"/>
              <a:t>2</a:t>
            </a:r>
            <a:r>
              <a:rPr lang="zh-CN" altLang="en-US" dirty="0" smtClean="0"/>
              <a:t>）和第二毫米波收发机（</a:t>
            </a:r>
            <a:r>
              <a:rPr lang="en-US" dirty="0" smtClean="0"/>
              <a:t>3</a:t>
            </a:r>
            <a:r>
              <a:rPr lang="zh-CN" altLang="en-US" dirty="0" smtClean="0"/>
              <a:t>）；</a:t>
            </a:r>
          </a:p>
          <a:p>
            <a:r>
              <a:rPr lang="zh-CN" altLang="en-US" dirty="0" smtClean="0"/>
              <a:t>与所述第一毫米波收发机（</a:t>
            </a:r>
            <a:r>
              <a:rPr lang="en-US" dirty="0" smtClean="0"/>
              <a:t>2</a:t>
            </a:r>
            <a:r>
              <a:rPr lang="zh-CN" altLang="en-US" dirty="0" smtClean="0"/>
              <a:t>）连接的第一毫米波开关天线阵列（</a:t>
            </a:r>
            <a:r>
              <a:rPr lang="en-US" dirty="0" smtClean="0"/>
              <a:t>7</a:t>
            </a:r>
            <a:r>
              <a:rPr lang="zh-CN" altLang="en-US" dirty="0" smtClean="0"/>
              <a:t>），和与所述第二毫米波收发机（</a:t>
            </a:r>
            <a:r>
              <a:rPr lang="en-US" dirty="0" smtClean="0"/>
              <a:t>3</a:t>
            </a:r>
            <a:r>
              <a:rPr lang="zh-CN" altLang="en-US" dirty="0" smtClean="0"/>
              <a:t>）连接的第二毫米波开关天线阵列（</a:t>
            </a:r>
            <a:r>
              <a:rPr lang="en-US" dirty="0" smtClean="0"/>
              <a:t>8</a:t>
            </a:r>
            <a:r>
              <a:rPr lang="zh-CN" altLang="en-US" dirty="0" smtClean="0"/>
              <a:t>）；</a:t>
            </a:r>
          </a:p>
          <a:p>
            <a:r>
              <a:rPr lang="zh-CN" altLang="en-US" dirty="0" smtClean="0"/>
              <a:t>旋转扫描驱动装置（</a:t>
            </a:r>
            <a:r>
              <a:rPr lang="en-US" dirty="0" smtClean="0"/>
              <a:t>6</a:t>
            </a:r>
            <a:r>
              <a:rPr lang="zh-CN" altLang="en-US" dirty="0" smtClean="0"/>
              <a:t>），用于驱动所述第一毫米波开关天线阵列（</a:t>
            </a:r>
            <a:r>
              <a:rPr lang="en-US" dirty="0" smtClean="0"/>
              <a:t>7</a:t>
            </a:r>
            <a:r>
              <a:rPr lang="zh-CN" altLang="en-US" dirty="0" smtClean="0"/>
              <a:t>）和所述第二毫米波开关天线阵列（</a:t>
            </a:r>
            <a:r>
              <a:rPr lang="en-US" dirty="0" smtClean="0"/>
              <a:t>8</a:t>
            </a:r>
            <a:r>
              <a:rPr lang="zh-CN" altLang="en-US" dirty="0" smtClean="0"/>
              <a:t>）对向旋转；</a:t>
            </a:r>
          </a:p>
          <a:p>
            <a:r>
              <a:rPr lang="zh-CN" altLang="en-US" dirty="0" smtClean="0"/>
              <a:t>控制装置（</a:t>
            </a:r>
            <a:r>
              <a:rPr lang="en-US" dirty="0" smtClean="0"/>
              <a:t>4</a:t>
            </a:r>
            <a:r>
              <a:rPr lang="zh-CN" altLang="en-US" dirty="0" smtClean="0"/>
              <a:t>），用于控制旋转扫描驱动装置以及第一和第二毫米波收发机（</a:t>
            </a:r>
            <a:r>
              <a:rPr lang="en-US" dirty="0" smtClean="0"/>
              <a:t>2</a:t>
            </a:r>
            <a:r>
              <a:rPr lang="zh-CN" altLang="en-US" dirty="0" smtClean="0"/>
              <a:t>，</a:t>
            </a:r>
            <a:r>
              <a:rPr lang="en-US" dirty="0" smtClean="0"/>
              <a:t>3</a:t>
            </a:r>
            <a:r>
              <a:rPr lang="zh-CN" altLang="en-US" dirty="0" smtClean="0"/>
              <a:t>）使第一和第二毫米波开关天线阵列（</a:t>
            </a:r>
            <a:r>
              <a:rPr lang="en-US" dirty="0" smtClean="0"/>
              <a:t>7</a:t>
            </a:r>
            <a:r>
              <a:rPr lang="zh-CN" altLang="en-US" dirty="0" smtClean="0"/>
              <a:t>，</a:t>
            </a:r>
            <a:r>
              <a:rPr lang="en-US" dirty="0" smtClean="0"/>
              <a:t>8</a:t>
            </a:r>
            <a:r>
              <a:rPr lang="zh-CN" altLang="en-US" dirty="0" smtClean="0"/>
              <a:t>）分别在第一和第二扫描区域（</a:t>
            </a:r>
            <a:r>
              <a:rPr lang="en-US" dirty="0" smtClean="0"/>
              <a:t>9</a:t>
            </a:r>
            <a:r>
              <a:rPr lang="zh-CN" altLang="en-US" dirty="0" smtClean="0"/>
              <a:t>，</a:t>
            </a:r>
            <a:r>
              <a:rPr lang="en-US" dirty="0" smtClean="0"/>
              <a:t>10</a:t>
            </a:r>
            <a:r>
              <a:rPr lang="zh-CN" altLang="en-US" dirty="0" smtClean="0"/>
              <a:t>）内对所述待扫描区域（</a:t>
            </a:r>
            <a:r>
              <a:rPr lang="en-US" dirty="0" smtClean="0"/>
              <a:t>15</a:t>
            </a:r>
            <a:r>
              <a:rPr lang="zh-CN" altLang="en-US" dirty="0" smtClean="0"/>
              <a:t>）进行并行圆柱旋转扫描；以及</a:t>
            </a:r>
          </a:p>
          <a:p>
            <a:r>
              <a:rPr lang="zh-CN" altLang="en-US" dirty="0" smtClean="0"/>
              <a:t>并行图像处理装置，</a:t>
            </a:r>
          </a:p>
          <a:p>
            <a:r>
              <a:rPr lang="zh-CN" altLang="en-US" dirty="0" smtClean="0"/>
              <a:t>该方法包括：</a:t>
            </a:r>
          </a:p>
          <a:p>
            <a:r>
              <a:rPr lang="zh-CN" altLang="en-US" dirty="0" smtClean="0"/>
              <a:t>所述旋转扫描驱动装置在控制装置的控制下带动所述第一毫米波开关天线阵列和第二毫米波开关天线阵列分别在第一扫描区域和第二扫描区域内并行对向旋转对待扫描区域进行圆柱旋转扫描，并行图像处理装置根据来自第一和第二毫米波收发机的采集数据及该采集数据的空间位置信息合成待检人员的三维全息图像。</a:t>
            </a:r>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CN102508240A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285860"/>
          <a:ext cx="8229600" cy="4702326"/>
        </p:xfrm>
        <a:graphic>
          <a:graphicData uri="http://schemas.openxmlformats.org/drawingml/2006/table">
            <a:tbl>
              <a:tblPr firstRow="1" bandRow="1">
                <a:tableStyleId>{5C22544A-7EE6-4342-B048-85BDC9FD1C3A}</a:tableStyleId>
              </a:tblPr>
              <a:tblGrid>
                <a:gridCol w="3929090"/>
                <a:gridCol w="2857520"/>
                <a:gridCol w="1442990"/>
              </a:tblGrid>
              <a:tr h="402740">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1</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311639">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a</a:t>
                      </a:r>
                      <a:r>
                        <a:rPr lang="zh-CN" sz="1200" kern="100" dirty="0">
                          <a:latin typeface="Times New Roman"/>
                          <a:ea typeface="宋体"/>
                          <a:cs typeface="Times New Roman"/>
                        </a:rPr>
                        <a:t>】毫米波主动式三维全息成像</a:t>
                      </a:r>
                      <a:r>
                        <a:rPr lang="zh-CN" sz="1200" kern="100" dirty="0" smtClean="0">
                          <a:latin typeface="Times New Roman"/>
                          <a:ea typeface="宋体"/>
                          <a:cs typeface="Times New Roman"/>
                        </a:rPr>
                        <a:t>的扫描</a:t>
                      </a:r>
                      <a:r>
                        <a:rPr lang="zh-CN" sz="1200" kern="100" dirty="0">
                          <a:latin typeface="Times New Roman"/>
                          <a:ea typeface="宋体"/>
                          <a:cs typeface="Times New Roman"/>
                        </a:rPr>
                        <a:t>方法</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毫米波全息成像设备及方法</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smtClean="0">
                          <a:latin typeface="Times New Roman"/>
                          <a:ea typeface="宋体"/>
                          <a:cs typeface="Times New Roman"/>
                        </a:rPr>
                        <a:t>相同</a:t>
                      </a:r>
                      <a:endParaRPr lang="zh-CN" sz="1400" kern="100" dirty="0">
                        <a:latin typeface="Times New Roman"/>
                        <a:ea typeface="宋体"/>
                        <a:cs typeface="Times New Roman"/>
                      </a:endParaRPr>
                    </a:p>
                  </a:txBody>
                  <a:tcPr marL="68580" marR="68580" marT="0" marB="0"/>
                </a:tc>
              </a:tr>
              <a:tr h="595835">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b</a:t>
                      </a:r>
                      <a:r>
                        <a:rPr lang="zh-CN" sz="1200" kern="100" dirty="0" smtClean="0">
                          <a:latin typeface="Times New Roman"/>
                          <a:ea typeface="宋体"/>
                          <a:cs typeface="Times New Roman"/>
                        </a:rPr>
                        <a:t>】第一</a:t>
                      </a:r>
                      <a:r>
                        <a:rPr lang="zh-CN" sz="1200" kern="100" dirty="0">
                          <a:latin typeface="Times New Roman"/>
                          <a:ea typeface="宋体"/>
                          <a:cs typeface="Times New Roman"/>
                        </a:rPr>
                        <a:t>扫描区域（</a:t>
                      </a:r>
                      <a:r>
                        <a:rPr lang="en-US" sz="1200" kern="100" dirty="0">
                          <a:latin typeface="Times New Roman"/>
                          <a:ea typeface="宋体"/>
                          <a:cs typeface="Times New Roman"/>
                        </a:rPr>
                        <a:t>9</a:t>
                      </a:r>
                      <a:r>
                        <a:rPr lang="zh-CN" sz="1200" kern="100" dirty="0">
                          <a:latin typeface="Times New Roman"/>
                          <a:ea typeface="宋体"/>
                          <a:cs typeface="Times New Roman"/>
                        </a:rPr>
                        <a:t>），第二扫描区域（</a:t>
                      </a:r>
                      <a:r>
                        <a:rPr lang="en-US" sz="1200" kern="100" dirty="0">
                          <a:latin typeface="Times New Roman"/>
                          <a:ea typeface="宋体"/>
                          <a:cs typeface="Times New Roman"/>
                        </a:rPr>
                        <a:t>10</a:t>
                      </a:r>
                      <a:r>
                        <a:rPr lang="zh-CN" sz="1200" kern="100" dirty="0">
                          <a:latin typeface="Times New Roman"/>
                          <a:ea typeface="宋体"/>
                          <a:cs typeface="Times New Roman"/>
                        </a:rPr>
                        <a:t>）和待扫描区域（</a:t>
                      </a:r>
                      <a:r>
                        <a:rPr lang="en-US" sz="1200" kern="100" dirty="0">
                          <a:latin typeface="Times New Roman"/>
                          <a:ea typeface="宋体"/>
                          <a:cs typeface="Times New Roman"/>
                        </a:rPr>
                        <a:t>15</a:t>
                      </a:r>
                      <a:r>
                        <a:rPr lang="zh-CN" sz="1200" kern="100" dirty="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可能采用柱面扫描方式</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595835">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c</a:t>
                      </a:r>
                      <a:r>
                        <a:rPr lang="zh-CN" sz="1200" kern="100" dirty="0">
                          <a:latin typeface="Times New Roman"/>
                          <a:ea typeface="宋体"/>
                          <a:cs typeface="Times New Roman"/>
                        </a:rPr>
                        <a:t>】第一毫米波收发机（</a:t>
                      </a:r>
                      <a:r>
                        <a:rPr lang="en-US" sz="1200" kern="100" dirty="0">
                          <a:latin typeface="Times New Roman"/>
                          <a:ea typeface="宋体"/>
                          <a:cs typeface="Times New Roman"/>
                        </a:rPr>
                        <a:t>2</a:t>
                      </a:r>
                      <a:r>
                        <a:rPr lang="zh-CN" sz="1200" kern="100" dirty="0">
                          <a:latin typeface="Times New Roman"/>
                          <a:ea typeface="宋体"/>
                          <a:cs typeface="Times New Roman"/>
                        </a:rPr>
                        <a:t>）和第二毫米波收发机（</a:t>
                      </a:r>
                      <a:r>
                        <a:rPr lang="en-US" sz="1200" kern="100" dirty="0">
                          <a:latin typeface="Times New Roman"/>
                          <a:ea typeface="宋体"/>
                          <a:cs typeface="Times New Roman"/>
                        </a:rPr>
                        <a:t>3</a:t>
                      </a:r>
                      <a:r>
                        <a:rPr lang="zh-CN" sz="1200" kern="100" dirty="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毫米波信号处理系统</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333389">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d</a:t>
                      </a:r>
                      <a:r>
                        <a:rPr lang="zh-CN" sz="1200" kern="100" dirty="0" smtClean="0">
                          <a:latin typeface="Times New Roman"/>
                          <a:ea typeface="宋体"/>
                          <a:cs typeface="Times New Roman"/>
                        </a:rPr>
                        <a:t>】第一</a:t>
                      </a:r>
                      <a:r>
                        <a:rPr lang="zh-CN" sz="1200" kern="100" dirty="0">
                          <a:latin typeface="Times New Roman"/>
                          <a:ea typeface="宋体"/>
                          <a:cs typeface="Times New Roman"/>
                        </a:rPr>
                        <a:t>毫米波开关天线阵列（</a:t>
                      </a:r>
                      <a:r>
                        <a:rPr lang="en-US" sz="1200" kern="100" dirty="0">
                          <a:latin typeface="Times New Roman"/>
                          <a:ea typeface="宋体"/>
                          <a:cs typeface="Times New Roman"/>
                        </a:rPr>
                        <a:t>7</a:t>
                      </a:r>
                      <a:r>
                        <a:rPr lang="zh-CN" sz="1200" kern="100" dirty="0" smtClean="0">
                          <a:latin typeface="Times New Roman"/>
                          <a:ea typeface="宋体"/>
                          <a:cs typeface="Times New Roman"/>
                        </a:rPr>
                        <a:t>），第二</a:t>
                      </a:r>
                      <a:r>
                        <a:rPr lang="zh-CN" sz="1200" kern="100" dirty="0">
                          <a:latin typeface="Times New Roman"/>
                          <a:ea typeface="宋体"/>
                          <a:cs typeface="Times New Roman"/>
                        </a:rPr>
                        <a:t>毫米波开关天线阵列（</a:t>
                      </a:r>
                      <a:r>
                        <a:rPr lang="en-US" sz="1200" kern="100" dirty="0">
                          <a:latin typeface="Times New Roman"/>
                          <a:ea typeface="宋体"/>
                          <a:cs typeface="Times New Roman"/>
                        </a:rPr>
                        <a:t>8</a:t>
                      </a:r>
                      <a:r>
                        <a:rPr lang="zh-CN" sz="1200" kern="100" dirty="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smtClean="0">
                          <a:latin typeface="Times New Roman"/>
                          <a:ea typeface="宋体"/>
                          <a:cs typeface="Times New Roman"/>
                        </a:rPr>
                        <a:t>毫米波</a:t>
                      </a:r>
                      <a:r>
                        <a:rPr lang="zh-CN" sz="1200" kern="100" dirty="0">
                          <a:latin typeface="Times New Roman"/>
                          <a:ea typeface="宋体"/>
                          <a:cs typeface="Times New Roman"/>
                        </a:rPr>
                        <a:t>收发天线阵列</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329297">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e</a:t>
                      </a:r>
                      <a:r>
                        <a:rPr lang="zh-CN" sz="1200" kern="100" dirty="0">
                          <a:latin typeface="Times New Roman"/>
                          <a:ea typeface="宋体"/>
                          <a:cs typeface="Times New Roman"/>
                        </a:rPr>
                        <a:t>】旋转扫描驱动装置（</a:t>
                      </a:r>
                      <a:r>
                        <a:rPr lang="en-US" sz="1200" kern="100" dirty="0">
                          <a:latin typeface="Times New Roman"/>
                          <a:ea typeface="宋体"/>
                          <a:cs typeface="Times New Roman"/>
                        </a:rPr>
                        <a:t>6</a:t>
                      </a:r>
                      <a:r>
                        <a:rPr lang="zh-CN" sz="12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smtClean="0">
                          <a:latin typeface="Times New Roman"/>
                          <a:ea typeface="宋体"/>
                          <a:cs typeface="Times New Roman"/>
                        </a:rPr>
                        <a:t>扫描</a:t>
                      </a:r>
                      <a:r>
                        <a:rPr lang="zh-CN" sz="1200" kern="100" dirty="0">
                          <a:latin typeface="Times New Roman"/>
                          <a:ea typeface="宋体"/>
                          <a:cs typeface="Times New Roman"/>
                        </a:rPr>
                        <a:t>驱动装置</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357190">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f</a:t>
                      </a:r>
                      <a:r>
                        <a:rPr lang="zh-CN" sz="1200" kern="100" dirty="0">
                          <a:latin typeface="Times New Roman"/>
                          <a:ea typeface="宋体"/>
                          <a:cs typeface="Times New Roman"/>
                        </a:rPr>
                        <a:t>】控制装置（</a:t>
                      </a:r>
                      <a:r>
                        <a:rPr lang="en-US" sz="1200" kern="100" dirty="0" smtClean="0">
                          <a:latin typeface="Times New Roman"/>
                          <a:ea typeface="宋体"/>
                          <a:cs typeface="Times New Roman"/>
                        </a:rPr>
                        <a:t>4</a:t>
                      </a:r>
                      <a:r>
                        <a:rPr lang="zh-CN" altLang="en-US" sz="1200" kern="100" dirty="0" smtClean="0">
                          <a:latin typeface="Times New Roman"/>
                          <a:ea typeface="宋体"/>
                          <a:cs typeface="Times New Roman"/>
                        </a:rPr>
                        <a:t>）</a:t>
                      </a:r>
                      <a:r>
                        <a:rPr lang="zh-CN" sz="12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控制装置</a:t>
                      </a:r>
                      <a:r>
                        <a:rPr lang="zh-CN" sz="12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357190">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g</a:t>
                      </a:r>
                      <a:r>
                        <a:rPr lang="zh-CN" sz="1200" kern="100">
                          <a:latin typeface="Times New Roman"/>
                          <a:ea typeface="宋体"/>
                          <a:cs typeface="Times New Roman"/>
                        </a:rPr>
                        <a:t>】并行图像处理装置，</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图像处理装置</a:t>
                      </a:r>
                      <a:r>
                        <a:rPr lang="zh-CN" sz="12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595835">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h</a:t>
                      </a:r>
                      <a:r>
                        <a:rPr lang="zh-CN" sz="1200" kern="100" dirty="0" smtClean="0">
                          <a:latin typeface="Times New Roman"/>
                          <a:ea typeface="宋体"/>
                          <a:cs typeface="Times New Roman"/>
                        </a:rPr>
                        <a:t>】所</a:t>
                      </a:r>
                      <a:r>
                        <a:rPr lang="zh-CN" sz="1200" kern="100" dirty="0">
                          <a:latin typeface="Times New Roman"/>
                          <a:ea typeface="宋体"/>
                          <a:cs typeface="Times New Roman"/>
                        </a:rPr>
                        <a:t>述旋转扫描驱动装置在控制装置的控制</a:t>
                      </a:r>
                      <a:r>
                        <a:rPr lang="zh-CN" sz="1200" kern="100" dirty="0" smtClean="0">
                          <a:latin typeface="Times New Roman"/>
                          <a:ea typeface="宋体"/>
                          <a:cs typeface="Times New Roman"/>
                        </a:rPr>
                        <a:t>下进行</a:t>
                      </a:r>
                      <a:r>
                        <a:rPr lang="zh-CN" sz="1200" kern="100" dirty="0">
                          <a:latin typeface="Times New Roman"/>
                          <a:ea typeface="宋体"/>
                          <a:cs typeface="Times New Roman"/>
                        </a:rPr>
                        <a:t>圆柱旋转扫描，并行图像处理装置根据</a:t>
                      </a:r>
                      <a:r>
                        <a:rPr lang="zh-CN" sz="1200" kern="100" dirty="0" smtClean="0">
                          <a:latin typeface="Times New Roman"/>
                          <a:ea typeface="宋体"/>
                          <a:cs typeface="Times New Roman"/>
                        </a:rPr>
                        <a:t>来自毫米波</a:t>
                      </a:r>
                      <a:r>
                        <a:rPr lang="zh-CN" sz="1200" kern="100" dirty="0">
                          <a:latin typeface="Times New Roman"/>
                          <a:ea typeface="宋体"/>
                          <a:cs typeface="Times New Roman"/>
                        </a:rPr>
                        <a:t>收发机的采集数据及该采集数据的空间位置信息合成待检人员的三维全息图像</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可能选用两个天线阵列沿圆柱面进行对象扫描的方式</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相同</a:t>
                      </a:r>
                      <a:endParaRPr lang="zh-CN" sz="1400" kern="100" dirty="0">
                        <a:latin typeface="Times New Roman"/>
                        <a:ea typeface="宋体"/>
                        <a:cs typeface="Times New Roman"/>
                      </a:endParaRPr>
                    </a:p>
                  </a:txBody>
                  <a:tcPr marL="68580" marR="68580" marT="0" marB="0"/>
                </a:tc>
              </a:tr>
            </a:tbl>
          </a:graphicData>
        </a:graphic>
      </p:graphicFrame>
      <p:sp>
        <p:nvSpPr>
          <p:cNvPr id="6" name="矩形 5"/>
          <p:cNvSpPr/>
          <p:nvPr/>
        </p:nvSpPr>
        <p:spPr>
          <a:xfrm>
            <a:off x="571472" y="6143644"/>
            <a:ext cx="7786742" cy="369332"/>
          </a:xfrm>
          <a:prstGeom prst="rect">
            <a:avLst/>
          </a:prstGeom>
        </p:spPr>
        <p:txBody>
          <a:bodyPr wrap="square">
            <a:spAutoFit/>
          </a:bodyPr>
          <a:lstStyle/>
          <a:p>
            <a:r>
              <a:rPr lang="zh-CN" altLang="en-US" dirty="0" smtClean="0"/>
              <a:t>本分析对象可能落入到权利要求</a:t>
            </a:r>
            <a:r>
              <a:rPr lang="en-US" altLang="zh-CN" dirty="0" smtClean="0"/>
              <a:t>1</a:t>
            </a:r>
            <a:r>
              <a:rPr lang="zh-CN" altLang="en-US" dirty="0" smtClean="0"/>
              <a:t>限定的保护范围</a:t>
            </a:r>
            <a:r>
              <a:rPr lang="zh-CN" altLang="en-US" dirty="0"/>
              <a:t>中，</a:t>
            </a:r>
            <a:r>
              <a:rPr lang="zh-CN" altLang="en-US" dirty="0" smtClean="0"/>
              <a:t>存在侵权</a:t>
            </a:r>
            <a:r>
              <a:rPr lang="zh-CN" altLang="en-US" dirty="0"/>
              <a:t>风险</a:t>
            </a:r>
          </a:p>
        </p:txBody>
      </p:sp>
      <p:sp>
        <p:nvSpPr>
          <p:cNvPr id="8" name="矩形 7"/>
          <p:cNvSpPr/>
          <p:nvPr/>
        </p:nvSpPr>
        <p:spPr>
          <a:xfrm>
            <a:off x="428596" y="4786322"/>
            <a:ext cx="8215370" cy="1143008"/>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CN102508240A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7" name="内容占位符 6"/>
          <p:cNvSpPr>
            <a:spLocks noGrp="1"/>
          </p:cNvSpPr>
          <p:nvPr>
            <p:ph idx="1"/>
          </p:nvPr>
        </p:nvSpPr>
        <p:spPr>
          <a:xfrm>
            <a:off x="457200" y="1600200"/>
            <a:ext cx="8229600" cy="4257692"/>
          </a:xfrm>
        </p:spPr>
        <p:txBody>
          <a:bodyPr>
            <a:normAutofit fontScale="92500"/>
          </a:bodyPr>
          <a:lstStyle/>
          <a:p>
            <a:r>
              <a:rPr lang="zh-CN" altLang="en-US" dirty="0" smtClean="0"/>
              <a:t>我方建议：</a:t>
            </a:r>
            <a:endParaRPr lang="en-US" altLang="zh-CN" dirty="0" smtClean="0"/>
          </a:p>
          <a:p>
            <a:r>
              <a:rPr lang="zh-CN" altLang="en-US" dirty="0" smtClean="0"/>
              <a:t>权利要求</a:t>
            </a:r>
            <a:r>
              <a:rPr lang="en-US" dirty="0" smtClean="0"/>
              <a:t>1</a:t>
            </a:r>
            <a:r>
              <a:rPr lang="zh-CN" altLang="en-US" dirty="0" smtClean="0"/>
              <a:t>的要点主要在于限定了：</a:t>
            </a:r>
          </a:p>
          <a:p>
            <a:r>
              <a:rPr lang="en-US" dirty="0" smtClean="0"/>
              <a:t>A. </a:t>
            </a:r>
            <a:r>
              <a:rPr lang="zh-CN" altLang="en-US" dirty="0" smtClean="0"/>
              <a:t>采用圆柱面形式进行扫描；和</a:t>
            </a:r>
          </a:p>
          <a:p>
            <a:r>
              <a:rPr lang="en-US" dirty="0" smtClean="0"/>
              <a:t>B.</a:t>
            </a:r>
            <a:r>
              <a:rPr lang="zh-CN" altLang="en-US" dirty="0" smtClean="0"/>
              <a:t>根据两个天线阵列圆柱旋转扫描得到的结果合成三维图像。</a:t>
            </a:r>
          </a:p>
          <a:p>
            <a:r>
              <a:rPr lang="zh-CN" altLang="en-US" dirty="0" smtClean="0"/>
              <a:t>因此，在设计中只需要回避上述</a:t>
            </a:r>
            <a:r>
              <a:rPr lang="en-US" dirty="0" smtClean="0"/>
              <a:t>A</a:t>
            </a:r>
            <a:r>
              <a:rPr lang="zh-CN" altLang="en-US" dirty="0" smtClean="0"/>
              <a:t>和</a:t>
            </a:r>
            <a:r>
              <a:rPr lang="en-US" dirty="0" smtClean="0"/>
              <a:t>B</a:t>
            </a:r>
            <a:r>
              <a:rPr lang="zh-CN" altLang="en-US" dirty="0" smtClean="0"/>
              <a:t>中的任一点就可以避免落入到其保护范围中，比如不采用圆柱面扫描，或者只采用一个天线阵列等。</a:t>
            </a:r>
            <a:endParaRPr lang="en-US" altLang="zh-CN"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CN102426361A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rmAutofit fontScale="62500" lnSpcReduction="20000"/>
          </a:bodyPr>
          <a:lstStyle/>
          <a:p>
            <a:r>
              <a:rPr lang="en-US" dirty="0" smtClean="0"/>
              <a:t>1</a:t>
            </a:r>
            <a:r>
              <a:rPr lang="zh-CN" altLang="en-US" dirty="0" smtClean="0"/>
              <a:t>．一种毫米波主动式三维全息成像的人体安检系统，其特征在于，该系统包括：</a:t>
            </a:r>
          </a:p>
          <a:p>
            <a:r>
              <a:rPr lang="zh-CN" altLang="en-US" dirty="0" smtClean="0"/>
              <a:t>具有出入口的圆柱状主体框架（</a:t>
            </a:r>
            <a:r>
              <a:rPr lang="en-US" dirty="0" smtClean="0"/>
              <a:t>1</a:t>
            </a:r>
            <a:r>
              <a:rPr lang="zh-CN" altLang="en-US" dirty="0" smtClean="0"/>
              <a:t>），形成第一扫描区域（</a:t>
            </a:r>
            <a:r>
              <a:rPr lang="en-US" dirty="0" smtClean="0"/>
              <a:t>9</a:t>
            </a:r>
            <a:r>
              <a:rPr lang="zh-CN" altLang="en-US" dirty="0" smtClean="0"/>
              <a:t>），第二扫描区域（</a:t>
            </a:r>
            <a:r>
              <a:rPr lang="en-US" dirty="0" smtClean="0"/>
              <a:t>10</a:t>
            </a:r>
            <a:r>
              <a:rPr lang="zh-CN" altLang="en-US" dirty="0" smtClean="0"/>
              <a:t>）和待扫描区域（</a:t>
            </a:r>
            <a:r>
              <a:rPr lang="en-US" dirty="0" smtClean="0"/>
              <a:t>15</a:t>
            </a:r>
            <a:r>
              <a:rPr lang="zh-CN" altLang="en-US" dirty="0" smtClean="0"/>
              <a:t>）；</a:t>
            </a:r>
          </a:p>
          <a:p>
            <a:r>
              <a:rPr lang="zh-CN" altLang="en-US" dirty="0" smtClean="0"/>
              <a:t>第一毫米波收发机（</a:t>
            </a:r>
            <a:r>
              <a:rPr lang="en-US" dirty="0" smtClean="0"/>
              <a:t>2</a:t>
            </a:r>
            <a:r>
              <a:rPr lang="zh-CN" altLang="en-US" dirty="0" smtClean="0"/>
              <a:t>）和第二毫米波收发机（</a:t>
            </a:r>
            <a:r>
              <a:rPr lang="en-US" dirty="0" smtClean="0"/>
              <a:t>3</a:t>
            </a:r>
            <a:r>
              <a:rPr lang="zh-CN" altLang="en-US" dirty="0" smtClean="0"/>
              <a:t>）；</a:t>
            </a:r>
          </a:p>
          <a:p>
            <a:r>
              <a:rPr lang="zh-CN" altLang="en-US" dirty="0" smtClean="0"/>
              <a:t>与所述第一毫米波收发机（</a:t>
            </a:r>
            <a:r>
              <a:rPr lang="en-US" dirty="0" smtClean="0"/>
              <a:t>2</a:t>
            </a:r>
            <a:r>
              <a:rPr lang="zh-CN" altLang="en-US" dirty="0" smtClean="0"/>
              <a:t>）连接的第一毫米波开关天线阵列（</a:t>
            </a:r>
            <a:r>
              <a:rPr lang="en-US" dirty="0" smtClean="0"/>
              <a:t>7</a:t>
            </a:r>
            <a:r>
              <a:rPr lang="zh-CN" altLang="en-US" dirty="0" smtClean="0"/>
              <a:t>），和与所述第二毫米波收发机（</a:t>
            </a:r>
            <a:r>
              <a:rPr lang="en-US" dirty="0" smtClean="0"/>
              <a:t>3</a:t>
            </a:r>
            <a:r>
              <a:rPr lang="zh-CN" altLang="en-US" dirty="0" smtClean="0"/>
              <a:t>）连接的第二毫米波开关天线阵列（</a:t>
            </a:r>
            <a:r>
              <a:rPr lang="en-US" dirty="0" smtClean="0"/>
              <a:t>8</a:t>
            </a:r>
            <a:r>
              <a:rPr lang="zh-CN" altLang="en-US" dirty="0" smtClean="0"/>
              <a:t>）；</a:t>
            </a:r>
          </a:p>
          <a:p>
            <a:r>
              <a:rPr lang="zh-CN" altLang="en-US" dirty="0" smtClean="0"/>
              <a:t>旋转扫描驱动装置（</a:t>
            </a:r>
            <a:r>
              <a:rPr lang="en-US" dirty="0" smtClean="0"/>
              <a:t>6</a:t>
            </a:r>
            <a:r>
              <a:rPr lang="zh-CN" altLang="en-US" dirty="0" smtClean="0"/>
              <a:t>），用于驱动所述第一毫米波开关天线阵列（</a:t>
            </a:r>
            <a:r>
              <a:rPr lang="en-US" dirty="0" smtClean="0"/>
              <a:t>7</a:t>
            </a:r>
            <a:r>
              <a:rPr lang="zh-CN" altLang="en-US" dirty="0" smtClean="0"/>
              <a:t>）和所述第二毫米波开关天线阵列（</a:t>
            </a:r>
            <a:r>
              <a:rPr lang="en-US" dirty="0" smtClean="0"/>
              <a:t>8</a:t>
            </a:r>
            <a:r>
              <a:rPr lang="zh-CN" altLang="en-US" dirty="0" smtClean="0"/>
              <a:t>）对向旋转；</a:t>
            </a:r>
          </a:p>
          <a:p>
            <a:r>
              <a:rPr lang="zh-CN" altLang="en-US" dirty="0" smtClean="0"/>
              <a:t>控制装置（</a:t>
            </a:r>
            <a:r>
              <a:rPr lang="en-US" dirty="0" smtClean="0"/>
              <a:t>4</a:t>
            </a:r>
            <a:r>
              <a:rPr lang="zh-CN" altLang="en-US" dirty="0" smtClean="0"/>
              <a:t>），用于控制旋转扫描驱动装置以及第一和第二毫米波收发机（</a:t>
            </a:r>
            <a:r>
              <a:rPr lang="en-US" dirty="0" smtClean="0"/>
              <a:t>2</a:t>
            </a:r>
            <a:r>
              <a:rPr lang="zh-CN" altLang="en-US" dirty="0" smtClean="0"/>
              <a:t>，</a:t>
            </a:r>
            <a:r>
              <a:rPr lang="en-US" dirty="0" smtClean="0"/>
              <a:t>3</a:t>
            </a:r>
            <a:r>
              <a:rPr lang="zh-CN" altLang="en-US" dirty="0" smtClean="0"/>
              <a:t>）使第一和第二毫米波开关天线阵列（</a:t>
            </a:r>
            <a:r>
              <a:rPr lang="en-US" dirty="0" smtClean="0"/>
              <a:t>7</a:t>
            </a:r>
            <a:r>
              <a:rPr lang="zh-CN" altLang="en-US" dirty="0" smtClean="0"/>
              <a:t>，</a:t>
            </a:r>
            <a:r>
              <a:rPr lang="en-US" dirty="0" smtClean="0"/>
              <a:t>8</a:t>
            </a:r>
            <a:r>
              <a:rPr lang="zh-CN" altLang="en-US" dirty="0" smtClean="0"/>
              <a:t>）分别在第一和第二扫描区域（</a:t>
            </a:r>
            <a:r>
              <a:rPr lang="en-US" dirty="0" smtClean="0"/>
              <a:t>9</a:t>
            </a:r>
            <a:r>
              <a:rPr lang="zh-CN" altLang="en-US" dirty="0" smtClean="0"/>
              <a:t>，</a:t>
            </a:r>
            <a:r>
              <a:rPr lang="en-US" dirty="0" smtClean="0"/>
              <a:t>10</a:t>
            </a:r>
            <a:r>
              <a:rPr lang="zh-CN" altLang="en-US" dirty="0" smtClean="0"/>
              <a:t>）内对所述待扫描区域（</a:t>
            </a:r>
            <a:r>
              <a:rPr lang="en-US" dirty="0" smtClean="0"/>
              <a:t>15</a:t>
            </a:r>
            <a:r>
              <a:rPr lang="zh-CN" altLang="en-US" dirty="0" smtClean="0"/>
              <a:t>）进行并行圆柱旋转扫描；以及</a:t>
            </a:r>
          </a:p>
          <a:p>
            <a:r>
              <a:rPr lang="zh-CN" altLang="en-US" dirty="0" smtClean="0"/>
              <a:t>并行图像处理装置，用于根据来自第一和第二毫米波收发机的采集数据及该采集数据的空间位置信息合成待检人员的三维全息图像。</a:t>
            </a:r>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CN102426361A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285860"/>
          <a:ext cx="8229600" cy="4286281"/>
        </p:xfrm>
        <a:graphic>
          <a:graphicData uri="http://schemas.openxmlformats.org/drawingml/2006/table">
            <a:tbl>
              <a:tblPr firstRow="1" bandRow="1">
                <a:tableStyleId>{5C22544A-7EE6-4342-B048-85BDC9FD1C3A}</a:tableStyleId>
              </a:tblPr>
              <a:tblGrid>
                <a:gridCol w="3929090"/>
                <a:gridCol w="2857520"/>
                <a:gridCol w="1442990"/>
              </a:tblGrid>
              <a:tr h="411743">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1</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329632">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a</a:t>
                      </a:r>
                      <a:r>
                        <a:rPr lang="zh-CN" sz="1200" kern="100">
                          <a:latin typeface="Times New Roman"/>
                          <a:ea typeface="宋体"/>
                          <a:cs typeface="Times New Roman"/>
                        </a:rPr>
                        <a:t>】毫米波主动式三维全息成像的人体安检系统</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毫米波全息成像设备及方法</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smtClean="0">
                          <a:latin typeface="Times New Roman"/>
                          <a:ea typeface="宋体"/>
                          <a:cs typeface="Times New Roman"/>
                        </a:rPr>
                        <a:t>相同</a:t>
                      </a:r>
                      <a:endParaRPr lang="zh-CN" sz="1400" kern="100" dirty="0">
                        <a:latin typeface="Times New Roman"/>
                        <a:ea typeface="宋体"/>
                        <a:cs typeface="Times New Roman"/>
                      </a:endParaRPr>
                    </a:p>
                  </a:txBody>
                  <a:tcPr marL="68580" marR="68580" marT="0" marB="0"/>
                </a:tc>
              </a:tr>
              <a:tr h="631794">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b</a:t>
                      </a:r>
                      <a:r>
                        <a:rPr lang="zh-CN" sz="1200" kern="100" dirty="0" smtClean="0">
                          <a:latin typeface="Times New Roman"/>
                          <a:ea typeface="宋体"/>
                          <a:cs typeface="Times New Roman"/>
                        </a:rPr>
                        <a:t>】第一</a:t>
                      </a:r>
                      <a:r>
                        <a:rPr lang="zh-CN" sz="1200" kern="100" dirty="0">
                          <a:latin typeface="Times New Roman"/>
                          <a:ea typeface="宋体"/>
                          <a:cs typeface="Times New Roman"/>
                        </a:rPr>
                        <a:t>扫描区域（</a:t>
                      </a:r>
                      <a:r>
                        <a:rPr lang="en-US" sz="1200" kern="100" dirty="0">
                          <a:latin typeface="Times New Roman"/>
                          <a:ea typeface="宋体"/>
                          <a:cs typeface="Times New Roman"/>
                        </a:rPr>
                        <a:t>9</a:t>
                      </a:r>
                      <a:r>
                        <a:rPr lang="zh-CN" sz="1200" kern="100" dirty="0">
                          <a:latin typeface="Times New Roman"/>
                          <a:ea typeface="宋体"/>
                          <a:cs typeface="Times New Roman"/>
                        </a:rPr>
                        <a:t>），第二扫描区域（</a:t>
                      </a:r>
                      <a:r>
                        <a:rPr lang="en-US" sz="1200" kern="100" dirty="0">
                          <a:latin typeface="Times New Roman"/>
                          <a:ea typeface="宋体"/>
                          <a:cs typeface="Times New Roman"/>
                        </a:rPr>
                        <a:t>10</a:t>
                      </a:r>
                      <a:r>
                        <a:rPr lang="zh-CN" sz="1200" kern="100" dirty="0">
                          <a:latin typeface="Times New Roman"/>
                          <a:ea typeface="宋体"/>
                          <a:cs typeface="Times New Roman"/>
                        </a:rPr>
                        <a:t>）和待扫描区域（</a:t>
                      </a:r>
                      <a:r>
                        <a:rPr lang="en-US" sz="1200" kern="100" dirty="0">
                          <a:latin typeface="Times New Roman"/>
                          <a:ea typeface="宋体"/>
                          <a:cs typeface="Times New Roman"/>
                        </a:rPr>
                        <a:t>15</a:t>
                      </a:r>
                      <a:r>
                        <a:rPr lang="zh-CN" sz="1200" kern="100" dirty="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可能采用柱面扫描方式</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631794">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c</a:t>
                      </a:r>
                      <a:r>
                        <a:rPr lang="zh-CN" sz="1200" kern="100">
                          <a:latin typeface="Times New Roman"/>
                          <a:ea typeface="宋体"/>
                          <a:cs typeface="Times New Roman"/>
                        </a:rPr>
                        <a:t>】第一毫米波收发机（</a:t>
                      </a:r>
                      <a:r>
                        <a:rPr lang="en-US" sz="1200" kern="100">
                          <a:latin typeface="Times New Roman"/>
                          <a:ea typeface="宋体"/>
                          <a:cs typeface="Times New Roman"/>
                        </a:rPr>
                        <a:t>2</a:t>
                      </a:r>
                      <a:r>
                        <a:rPr lang="zh-CN" sz="1200" kern="100">
                          <a:latin typeface="Times New Roman"/>
                          <a:ea typeface="宋体"/>
                          <a:cs typeface="Times New Roman"/>
                        </a:rPr>
                        <a:t>）和第二毫米波收发机（</a:t>
                      </a:r>
                      <a:r>
                        <a:rPr lang="en-US" sz="1200" kern="100">
                          <a:latin typeface="Times New Roman"/>
                          <a:ea typeface="宋体"/>
                          <a:cs typeface="Times New Roman"/>
                        </a:rPr>
                        <a:t>3</a:t>
                      </a:r>
                      <a:r>
                        <a:rPr lang="zh-CN" sz="1200" kern="100">
                          <a:latin typeface="Times New Roman"/>
                          <a:ea typeface="宋体"/>
                          <a:cs typeface="Times New Roman"/>
                        </a:rPr>
                        <a:t>）；</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毫米波信号处理系统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631794">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d</a:t>
                      </a:r>
                      <a:r>
                        <a:rPr lang="zh-CN" sz="1200" kern="100" dirty="0" smtClean="0">
                          <a:latin typeface="Times New Roman"/>
                          <a:ea typeface="宋体"/>
                          <a:cs typeface="Times New Roman"/>
                        </a:rPr>
                        <a:t>】第一</a:t>
                      </a:r>
                      <a:r>
                        <a:rPr lang="zh-CN" sz="1200" kern="100" dirty="0">
                          <a:latin typeface="Times New Roman"/>
                          <a:ea typeface="宋体"/>
                          <a:cs typeface="Times New Roman"/>
                        </a:rPr>
                        <a:t>毫米波开关天线阵列（</a:t>
                      </a:r>
                      <a:r>
                        <a:rPr lang="en-US" sz="1200" kern="100" dirty="0">
                          <a:latin typeface="Times New Roman"/>
                          <a:ea typeface="宋体"/>
                          <a:cs typeface="Times New Roman"/>
                        </a:rPr>
                        <a:t>7</a:t>
                      </a:r>
                      <a:r>
                        <a:rPr lang="zh-CN" sz="1200" kern="100" dirty="0" smtClean="0">
                          <a:latin typeface="Times New Roman"/>
                          <a:ea typeface="宋体"/>
                          <a:cs typeface="Times New Roman"/>
                        </a:rPr>
                        <a:t>），第二</a:t>
                      </a:r>
                      <a:r>
                        <a:rPr lang="zh-CN" sz="1200" kern="100" dirty="0">
                          <a:latin typeface="Times New Roman"/>
                          <a:ea typeface="宋体"/>
                          <a:cs typeface="Times New Roman"/>
                        </a:rPr>
                        <a:t>毫米波开关天线阵列（</a:t>
                      </a:r>
                      <a:r>
                        <a:rPr lang="en-US" sz="1200" kern="100" dirty="0">
                          <a:latin typeface="Times New Roman"/>
                          <a:ea typeface="宋体"/>
                          <a:cs typeface="Times New Roman"/>
                        </a:rPr>
                        <a:t>8</a:t>
                      </a:r>
                      <a:r>
                        <a:rPr lang="zh-CN" sz="1200" kern="100" dirty="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smtClean="0">
                          <a:latin typeface="Times New Roman"/>
                          <a:ea typeface="宋体"/>
                          <a:cs typeface="Times New Roman"/>
                        </a:rPr>
                        <a:t>毫米波</a:t>
                      </a:r>
                      <a:r>
                        <a:rPr lang="zh-CN" sz="1200" kern="100" dirty="0">
                          <a:latin typeface="Times New Roman"/>
                          <a:ea typeface="宋体"/>
                          <a:cs typeface="Times New Roman"/>
                        </a:rPr>
                        <a:t>收发天线阵列</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336658">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e</a:t>
                      </a:r>
                      <a:r>
                        <a:rPr lang="zh-CN" sz="1200" kern="100" dirty="0">
                          <a:latin typeface="Times New Roman"/>
                          <a:ea typeface="宋体"/>
                          <a:cs typeface="Times New Roman"/>
                        </a:rPr>
                        <a:t>】旋转扫描驱动装置（</a:t>
                      </a:r>
                      <a:r>
                        <a:rPr lang="en-US" sz="1200" kern="100" dirty="0">
                          <a:latin typeface="Times New Roman"/>
                          <a:ea typeface="宋体"/>
                          <a:cs typeface="Times New Roman"/>
                        </a:rPr>
                        <a:t>6</a:t>
                      </a:r>
                      <a:r>
                        <a:rPr lang="zh-CN" sz="12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smtClean="0">
                          <a:latin typeface="Times New Roman"/>
                          <a:ea typeface="宋体"/>
                          <a:cs typeface="Times New Roman"/>
                        </a:rPr>
                        <a:t>扫描</a:t>
                      </a:r>
                      <a:r>
                        <a:rPr lang="zh-CN" sz="1200" kern="100" dirty="0">
                          <a:latin typeface="Times New Roman"/>
                          <a:ea typeface="宋体"/>
                          <a:cs typeface="Times New Roman"/>
                        </a:rPr>
                        <a:t>驱动装置</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365175">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f</a:t>
                      </a:r>
                      <a:r>
                        <a:rPr lang="zh-CN" sz="1200" kern="100" dirty="0">
                          <a:latin typeface="Times New Roman"/>
                          <a:ea typeface="宋体"/>
                          <a:cs typeface="Times New Roman"/>
                        </a:rPr>
                        <a:t>】控制装置（</a:t>
                      </a:r>
                      <a:r>
                        <a:rPr lang="en-US" sz="1200" kern="100" dirty="0" smtClean="0">
                          <a:latin typeface="Times New Roman"/>
                          <a:ea typeface="宋体"/>
                          <a:cs typeface="Times New Roman"/>
                        </a:rPr>
                        <a:t>4</a:t>
                      </a:r>
                      <a:r>
                        <a:rPr lang="zh-CN" altLang="en-US" sz="12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控制装置</a:t>
                      </a:r>
                      <a:r>
                        <a:rPr lang="zh-CN" sz="12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947691">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g</a:t>
                      </a:r>
                      <a:r>
                        <a:rPr lang="zh-CN" sz="1200" kern="100">
                          <a:latin typeface="Times New Roman"/>
                          <a:ea typeface="宋体"/>
                          <a:cs typeface="Times New Roman"/>
                        </a:rPr>
                        <a:t>】并行图像处理装置，用于根据来自第一和第二毫米波收发机的采集数据及该采集数据的空间位置信息合成待检人员的三维全息图像</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图像处理装置，用于根据经过毫米波信号处理系统处理和采集的毫米波信号对待测对象进行全息成像</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相同</a:t>
                      </a:r>
                      <a:endParaRPr lang="zh-CN" sz="1400" kern="100" dirty="0">
                        <a:latin typeface="Times New Roman"/>
                        <a:ea typeface="宋体"/>
                        <a:cs typeface="Times New Roman"/>
                      </a:endParaRPr>
                    </a:p>
                  </a:txBody>
                  <a:tcPr marL="68580" marR="68580" marT="0" marB="0"/>
                </a:tc>
              </a:tr>
            </a:tbl>
          </a:graphicData>
        </a:graphic>
      </p:graphicFrame>
      <p:sp>
        <p:nvSpPr>
          <p:cNvPr id="6" name="矩形 5"/>
          <p:cNvSpPr/>
          <p:nvPr/>
        </p:nvSpPr>
        <p:spPr>
          <a:xfrm>
            <a:off x="571472" y="6143644"/>
            <a:ext cx="7786742" cy="369332"/>
          </a:xfrm>
          <a:prstGeom prst="rect">
            <a:avLst/>
          </a:prstGeom>
        </p:spPr>
        <p:txBody>
          <a:bodyPr wrap="square">
            <a:spAutoFit/>
          </a:bodyPr>
          <a:lstStyle/>
          <a:p>
            <a:r>
              <a:rPr lang="zh-CN" altLang="en-US" dirty="0" smtClean="0"/>
              <a:t>本分析对象可能落入到权利要求</a:t>
            </a:r>
            <a:r>
              <a:rPr lang="en-US" altLang="zh-CN" dirty="0" smtClean="0"/>
              <a:t>1</a:t>
            </a:r>
            <a:r>
              <a:rPr lang="zh-CN" altLang="en-US" dirty="0" smtClean="0"/>
              <a:t>限定的保护范围</a:t>
            </a:r>
            <a:r>
              <a:rPr lang="zh-CN" altLang="en-US" dirty="0"/>
              <a:t>中，</a:t>
            </a:r>
            <a:r>
              <a:rPr lang="zh-CN" altLang="en-US" dirty="0" smtClean="0"/>
              <a:t>存在侵权</a:t>
            </a:r>
            <a:r>
              <a:rPr lang="zh-CN" altLang="en-US" dirty="0"/>
              <a:t>风险</a:t>
            </a:r>
          </a:p>
        </p:txBody>
      </p:sp>
      <p:sp>
        <p:nvSpPr>
          <p:cNvPr id="8" name="矩形 7"/>
          <p:cNvSpPr/>
          <p:nvPr/>
        </p:nvSpPr>
        <p:spPr>
          <a:xfrm>
            <a:off x="500034" y="4643446"/>
            <a:ext cx="8215370" cy="928694"/>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CN102426361A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7" name="内容占位符 6"/>
          <p:cNvSpPr>
            <a:spLocks noGrp="1"/>
          </p:cNvSpPr>
          <p:nvPr>
            <p:ph idx="1"/>
          </p:nvPr>
        </p:nvSpPr>
        <p:spPr>
          <a:xfrm>
            <a:off x="457200" y="1600200"/>
            <a:ext cx="8229600" cy="4257692"/>
          </a:xfrm>
        </p:spPr>
        <p:txBody>
          <a:bodyPr>
            <a:normAutofit fontScale="92500"/>
          </a:bodyPr>
          <a:lstStyle/>
          <a:p>
            <a:r>
              <a:rPr lang="zh-CN" altLang="en-US" dirty="0" smtClean="0"/>
              <a:t>我方建议：</a:t>
            </a:r>
            <a:endParaRPr lang="en-US" altLang="zh-CN" dirty="0" smtClean="0"/>
          </a:p>
          <a:p>
            <a:r>
              <a:rPr lang="zh-CN" altLang="en-US" dirty="0" smtClean="0"/>
              <a:t>权利要求</a:t>
            </a:r>
            <a:r>
              <a:rPr lang="en-US" dirty="0" smtClean="0"/>
              <a:t>1</a:t>
            </a:r>
            <a:r>
              <a:rPr lang="zh-CN" altLang="en-US" dirty="0" smtClean="0"/>
              <a:t>的要点主要在于限定了：</a:t>
            </a:r>
          </a:p>
          <a:p>
            <a:r>
              <a:rPr lang="en-US" dirty="0" smtClean="0"/>
              <a:t>A. </a:t>
            </a:r>
            <a:r>
              <a:rPr lang="zh-CN" altLang="en-US" dirty="0" smtClean="0"/>
              <a:t>采用圆柱面形式进行扫描；和</a:t>
            </a:r>
          </a:p>
          <a:p>
            <a:r>
              <a:rPr lang="en-US" dirty="0" smtClean="0"/>
              <a:t>B.</a:t>
            </a:r>
            <a:r>
              <a:rPr lang="zh-CN" altLang="en-US" dirty="0" smtClean="0"/>
              <a:t>根据两个天线阵列圆柱旋转扫描得到的结果合成三维图像。</a:t>
            </a:r>
          </a:p>
          <a:p>
            <a:r>
              <a:rPr lang="zh-CN" altLang="en-US" dirty="0" smtClean="0"/>
              <a:t>因此，在设计中只需要回避上述</a:t>
            </a:r>
            <a:r>
              <a:rPr lang="en-US" dirty="0" smtClean="0"/>
              <a:t>A</a:t>
            </a:r>
            <a:r>
              <a:rPr lang="zh-CN" altLang="en-US" dirty="0" smtClean="0"/>
              <a:t>和</a:t>
            </a:r>
            <a:r>
              <a:rPr lang="en-US" dirty="0" smtClean="0"/>
              <a:t>B</a:t>
            </a:r>
            <a:r>
              <a:rPr lang="zh-CN" altLang="en-US" dirty="0" smtClean="0"/>
              <a:t>中的任一点就可以避免落入到其保护范围中，比如不采用圆柱面扫描，或者只采用一个天线阵列等。</a:t>
            </a:r>
            <a:endParaRPr lang="en-US" altLang="zh-CN"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CN102393537A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rmAutofit fontScale="55000" lnSpcReduction="20000"/>
          </a:bodyPr>
          <a:lstStyle/>
          <a:p>
            <a:r>
              <a:rPr lang="en-US" dirty="0" smtClean="0"/>
              <a:t>1</a:t>
            </a:r>
            <a:r>
              <a:rPr lang="zh-CN" altLang="en-US" dirty="0" smtClean="0"/>
              <a:t>．一种人体安检系统利用频分技术的扫描方法，该系统包括：</a:t>
            </a:r>
          </a:p>
          <a:p>
            <a:r>
              <a:rPr lang="zh-CN" altLang="en-US" dirty="0" smtClean="0"/>
              <a:t>具有出入口的圆柱状主体框架，形成第一扫描区域（</a:t>
            </a:r>
            <a:r>
              <a:rPr lang="en-US" dirty="0" smtClean="0"/>
              <a:t>9</a:t>
            </a:r>
            <a:r>
              <a:rPr lang="zh-CN" altLang="en-US" dirty="0" smtClean="0"/>
              <a:t>）、第二扫描区域（</a:t>
            </a:r>
            <a:r>
              <a:rPr lang="en-US" dirty="0" smtClean="0"/>
              <a:t>10</a:t>
            </a:r>
            <a:r>
              <a:rPr lang="zh-CN" altLang="en-US" dirty="0" smtClean="0"/>
              <a:t>）和待扫描区域（</a:t>
            </a:r>
            <a:r>
              <a:rPr lang="en-US" dirty="0" smtClean="0"/>
              <a:t>15</a:t>
            </a:r>
            <a:r>
              <a:rPr lang="zh-CN" altLang="en-US" dirty="0" smtClean="0"/>
              <a:t>）；</a:t>
            </a:r>
          </a:p>
          <a:p>
            <a:r>
              <a:rPr lang="zh-CN" altLang="en-US" dirty="0" smtClean="0"/>
              <a:t>第一毫米波收发机（</a:t>
            </a:r>
            <a:r>
              <a:rPr lang="en-US" dirty="0" smtClean="0"/>
              <a:t>2</a:t>
            </a:r>
            <a:r>
              <a:rPr lang="zh-CN" altLang="en-US" dirty="0" smtClean="0"/>
              <a:t>）和第二毫米波收发机（</a:t>
            </a:r>
            <a:r>
              <a:rPr lang="en-US" dirty="0" smtClean="0"/>
              <a:t>3</a:t>
            </a:r>
            <a:r>
              <a:rPr lang="zh-CN" altLang="en-US" dirty="0" smtClean="0"/>
              <a:t>）；</a:t>
            </a:r>
          </a:p>
          <a:p>
            <a:r>
              <a:rPr lang="zh-CN" altLang="en-US" dirty="0" smtClean="0"/>
              <a:t>与所述第一毫米波收发机（</a:t>
            </a:r>
            <a:r>
              <a:rPr lang="en-US" dirty="0" smtClean="0"/>
              <a:t>2</a:t>
            </a:r>
            <a:r>
              <a:rPr lang="zh-CN" altLang="en-US" dirty="0" smtClean="0"/>
              <a:t>）连接的第一毫米波开关天线阵列（</a:t>
            </a:r>
            <a:r>
              <a:rPr lang="en-US" dirty="0" smtClean="0"/>
              <a:t>7</a:t>
            </a:r>
            <a:r>
              <a:rPr lang="zh-CN" altLang="en-US" dirty="0" smtClean="0"/>
              <a:t>），和与所述第二毫米波收发机（</a:t>
            </a:r>
            <a:r>
              <a:rPr lang="en-US" dirty="0" smtClean="0"/>
              <a:t>3</a:t>
            </a:r>
            <a:r>
              <a:rPr lang="zh-CN" altLang="en-US" dirty="0" smtClean="0"/>
              <a:t>）连接的第二毫米波开关天线阵列（</a:t>
            </a:r>
            <a:r>
              <a:rPr lang="en-US" dirty="0" smtClean="0"/>
              <a:t>8</a:t>
            </a:r>
            <a:r>
              <a:rPr lang="zh-CN" altLang="en-US" dirty="0" smtClean="0"/>
              <a:t>）；</a:t>
            </a:r>
          </a:p>
          <a:p>
            <a:r>
              <a:rPr lang="zh-CN" altLang="en-US" dirty="0" smtClean="0"/>
              <a:t>旋转扫描驱动装置（</a:t>
            </a:r>
            <a:r>
              <a:rPr lang="en-US" dirty="0" smtClean="0"/>
              <a:t>6</a:t>
            </a:r>
            <a:r>
              <a:rPr lang="zh-CN" altLang="en-US" dirty="0" smtClean="0"/>
              <a:t>），用于驱动所述第一毫米波开关天线阵列（</a:t>
            </a:r>
            <a:r>
              <a:rPr lang="en-US" dirty="0" smtClean="0"/>
              <a:t>7</a:t>
            </a:r>
            <a:r>
              <a:rPr lang="zh-CN" altLang="en-US" dirty="0" smtClean="0"/>
              <a:t>）和所述第二毫米波开关天线阵列（</a:t>
            </a:r>
            <a:r>
              <a:rPr lang="en-US" dirty="0" smtClean="0"/>
              <a:t>8</a:t>
            </a:r>
            <a:r>
              <a:rPr lang="zh-CN" altLang="en-US" dirty="0" smtClean="0"/>
              <a:t>）对向旋转；</a:t>
            </a:r>
          </a:p>
          <a:p>
            <a:r>
              <a:rPr lang="zh-CN" altLang="en-US" dirty="0" smtClean="0"/>
              <a:t>控制装置（</a:t>
            </a:r>
            <a:r>
              <a:rPr lang="en-US" dirty="0" smtClean="0"/>
              <a:t>4</a:t>
            </a:r>
            <a:r>
              <a:rPr lang="zh-CN" altLang="en-US" dirty="0" smtClean="0"/>
              <a:t>），用于控制旋转扫描驱动装置以及第一和第二毫米波收发机（</a:t>
            </a:r>
            <a:r>
              <a:rPr lang="en-US" dirty="0" smtClean="0"/>
              <a:t>2</a:t>
            </a:r>
            <a:r>
              <a:rPr lang="zh-CN" altLang="en-US" dirty="0" smtClean="0"/>
              <a:t>，</a:t>
            </a:r>
            <a:r>
              <a:rPr lang="en-US" dirty="0" smtClean="0"/>
              <a:t>3</a:t>
            </a:r>
            <a:r>
              <a:rPr lang="zh-CN" altLang="en-US" dirty="0" smtClean="0"/>
              <a:t>）使第一和第二毫米波开关天线阵列（</a:t>
            </a:r>
            <a:r>
              <a:rPr lang="en-US" dirty="0" smtClean="0"/>
              <a:t>7</a:t>
            </a:r>
            <a:r>
              <a:rPr lang="zh-CN" altLang="en-US" dirty="0" smtClean="0"/>
              <a:t>，</a:t>
            </a:r>
            <a:r>
              <a:rPr lang="en-US" dirty="0" smtClean="0"/>
              <a:t>8</a:t>
            </a:r>
            <a:r>
              <a:rPr lang="zh-CN" altLang="en-US" dirty="0" smtClean="0"/>
              <a:t>）分别在第一和第二扫描区域（</a:t>
            </a:r>
            <a:r>
              <a:rPr lang="en-US" dirty="0" smtClean="0"/>
              <a:t>9</a:t>
            </a:r>
            <a:r>
              <a:rPr lang="zh-CN" altLang="en-US" dirty="0" smtClean="0"/>
              <a:t>，</a:t>
            </a:r>
            <a:r>
              <a:rPr lang="en-US" dirty="0" smtClean="0"/>
              <a:t>10</a:t>
            </a:r>
            <a:r>
              <a:rPr lang="zh-CN" altLang="en-US" dirty="0" smtClean="0"/>
              <a:t>）内对所述待扫描区域（</a:t>
            </a:r>
            <a:r>
              <a:rPr lang="en-US" dirty="0" smtClean="0"/>
              <a:t>15</a:t>
            </a:r>
            <a:r>
              <a:rPr lang="zh-CN" altLang="en-US" dirty="0" smtClean="0"/>
              <a:t>）进行并行圆柱旋转扫描；以及</a:t>
            </a:r>
          </a:p>
          <a:p>
            <a:r>
              <a:rPr lang="zh-CN" altLang="en-US" dirty="0" smtClean="0"/>
              <a:t>并行图像处理装置，用于根据来自第一和第二毫米波收发机的采集数据及该采集数据的空间位置信息合成待检人员的三维全息图像，</a:t>
            </a:r>
          </a:p>
          <a:p>
            <a:r>
              <a:rPr lang="zh-CN" altLang="en-US" dirty="0" smtClean="0"/>
              <a:t>其特征在于，该方法包括：</a:t>
            </a:r>
          </a:p>
          <a:p>
            <a:r>
              <a:rPr lang="zh-CN" altLang="en-US" dirty="0" smtClean="0"/>
              <a:t>在扫描期间，同一时刻第一毫米波收发机提供的和所述第二毫米波收发机提供的探测信号的工作频率不同。</a:t>
            </a:r>
            <a:endParaRPr lang="zh-CN"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CN102393537A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285860"/>
          <a:ext cx="8229600" cy="4857786"/>
        </p:xfrm>
        <a:graphic>
          <a:graphicData uri="http://schemas.openxmlformats.org/drawingml/2006/table">
            <a:tbl>
              <a:tblPr firstRow="1" bandRow="1">
                <a:tableStyleId>{5C22544A-7EE6-4342-B048-85BDC9FD1C3A}</a:tableStyleId>
              </a:tblPr>
              <a:tblGrid>
                <a:gridCol w="4000528"/>
                <a:gridCol w="2786082"/>
                <a:gridCol w="1442990"/>
              </a:tblGrid>
              <a:tr h="405310">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1</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324482">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a</a:t>
                      </a:r>
                      <a:r>
                        <a:rPr lang="zh-CN" sz="1200" kern="100">
                          <a:latin typeface="Times New Roman"/>
                          <a:ea typeface="宋体"/>
                          <a:cs typeface="Times New Roman"/>
                        </a:rPr>
                        <a:t>】人体安检系统利用空分技术的扫描方法， </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毫米波全息成像设备及方法</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621923">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b</a:t>
                      </a:r>
                      <a:r>
                        <a:rPr lang="zh-CN" sz="1200" kern="100" dirty="0" smtClean="0">
                          <a:latin typeface="Times New Roman"/>
                          <a:ea typeface="宋体"/>
                          <a:cs typeface="Times New Roman"/>
                        </a:rPr>
                        <a:t>】第一</a:t>
                      </a:r>
                      <a:r>
                        <a:rPr lang="zh-CN" sz="1200" kern="100" dirty="0">
                          <a:latin typeface="Times New Roman"/>
                          <a:ea typeface="宋体"/>
                          <a:cs typeface="Times New Roman"/>
                        </a:rPr>
                        <a:t>扫描区域（</a:t>
                      </a:r>
                      <a:r>
                        <a:rPr lang="en-US" sz="1200" kern="100" dirty="0">
                          <a:latin typeface="Times New Roman"/>
                          <a:ea typeface="宋体"/>
                          <a:cs typeface="Times New Roman"/>
                        </a:rPr>
                        <a:t>9</a:t>
                      </a:r>
                      <a:r>
                        <a:rPr lang="zh-CN" sz="1200" kern="100" dirty="0">
                          <a:latin typeface="Times New Roman"/>
                          <a:ea typeface="宋体"/>
                          <a:cs typeface="Times New Roman"/>
                        </a:rPr>
                        <a:t>）、第二扫描区域（</a:t>
                      </a:r>
                      <a:r>
                        <a:rPr lang="en-US" sz="1200" kern="100" dirty="0">
                          <a:latin typeface="Times New Roman"/>
                          <a:ea typeface="宋体"/>
                          <a:cs typeface="Times New Roman"/>
                        </a:rPr>
                        <a:t>10</a:t>
                      </a:r>
                      <a:r>
                        <a:rPr lang="zh-CN" sz="1200" kern="100" dirty="0">
                          <a:latin typeface="Times New Roman"/>
                          <a:ea typeface="宋体"/>
                          <a:cs typeface="Times New Roman"/>
                        </a:rPr>
                        <a:t>）和待扫描区域（</a:t>
                      </a:r>
                      <a:r>
                        <a:rPr lang="en-US" sz="1200" kern="100" dirty="0">
                          <a:latin typeface="Times New Roman"/>
                          <a:ea typeface="宋体"/>
                          <a:cs typeface="Times New Roman"/>
                        </a:rPr>
                        <a:t>15</a:t>
                      </a:r>
                      <a:r>
                        <a:rPr lang="zh-CN" sz="1200" kern="100" dirty="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可能采用柱面扫描方式</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621923">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c</a:t>
                      </a:r>
                      <a:r>
                        <a:rPr lang="zh-CN" sz="1200" kern="100" dirty="0">
                          <a:latin typeface="Times New Roman"/>
                          <a:ea typeface="宋体"/>
                          <a:cs typeface="Times New Roman"/>
                        </a:rPr>
                        <a:t>】第一毫米波</a:t>
                      </a:r>
                      <a:r>
                        <a:rPr lang="zh-CN" sz="1200" kern="100" dirty="0" smtClean="0">
                          <a:latin typeface="Times New Roman"/>
                          <a:ea typeface="宋体"/>
                          <a:cs typeface="Times New Roman"/>
                        </a:rPr>
                        <a:t>收发机和</a:t>
                      </a:r>
                      <a:r>
                        <a:rPr lang="zh-CN" sz="1200" kern="100" dirty="0">
                          <a:latin typeface="Times New Roman"/>
                          <a:ea typeface="宋体"/>
                          <a:cs typeface="Times New Roman"/>
                        </a:rPr>
                        <a:t>第二毫米波</a:t>
                      </a:r>
                      <a:r>
                        <a:rPr lang="zh-CN" sz="1200" kern="100" dirty="0" smtClean="0">
                          <a:latin typeface="Times New Roman"/>
                          <a:ea typeface="宋体"/>
                          <a:cs typeface="Times New Roman"/>
                        </a:rPr>
                        <a:t>收发机；</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毫米波信号处理系统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621923">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d</a:t>
                      </a:r>
                      <a:r>
                        <a:rPr lang="zh-CN" sz="1200" kern="100" dirty="0" smtClean="0">
                          <a:latin typeface="Times New Roman"/>
                          <a:ea typeface="宋体"/>
                          <a:cs typeface="Times New Roman"/>
                        </a:rPr>
                        <a:t>】第一</a:t>
                      </a:r>
                      <a:r>
                        <a:rPr lang="zh-CN" sz="1200" kern="100" dirty="0">
                          <a:latin typeface="Times New Roman"/>
                          <a:ea typeface="宋体"/>
                          <a:cs typeface="Times New Roman"/>
                        </a:rPr>
                        <a:t>毫米波开关天线阵列（</a:t>
                      </a:r>
                      <a:r>
                        <a:rPr lang="en-US" sz="1200" kern="100" dirty="0">
                          <a:latin typeface="Times New Roman"/>
                          <a:ea typeface="宋体"/>
                          <a:cs typeface="Times New Roman"/>
                        </a:rPr>
                        <a:t>7</a:t>
                      </a:r>
                      <a:r>
                        <a:rPr lang="zh-CN" sz="1200" kern="100" dirty="0" smtClean="0">
                          <a:latin typeface="Times New Roman"/>
                          <a:ea typeface="宋体"/>
                          <a:cs typeface="Times New Roman"/>
                        </a:rPr>
                        <a:t>），第二</a:t>
                      </a:r>
                      <a:r>
                        <a:rPr lang="zh-CN" sz="1200" kern="100" dirty="0">
                          <a:latin typeface="Times New Roman"/>
                          <a:ea typeface="宋体"/>
                          <a:cs typeface="Times New Roman"/>
                        </a:rPr>
                        <a:t>毫米波开关天线阵列（</a:t>
                      </a:r>
                      <a:r>
                        <a:rPr lang="en-US" sz="1200" kern="100" dirty="0">
                          <a:latin typeface="Times New Roman"/>
                          <a:ea typeface="宋体"/>
                          <a:cs typeface="Times New Roman"/>
                        </a:rPr>
                        <a:t>8</a:t>
                      </a:r>
                      <a:r>
                        <a:rPr lang="zh-CN" sz="1200" kern="100" dirty="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smtClean="0">
                          <a:latin typeface="Times New Roman"/>
                          <a:ea typeface="宋体"/>
                          <a:cs typeface="Times New Roman"/>
                        </a:rPr>
                        <a:t>毫米波</a:t>
                      </a:r>
                      <a:r>
                        <a:rPr lang="zh-CN" sz="1200" kern="100" dirty="0">
                          <a:latin typeface="Times New Roman"/>
                          <a:ea typeface="宋体"/>
                          <a:cs typeface="Times New Roman"/>
                        </a:rPr>
                        <a:t>收发天线阵列</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331398">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e</a:t>
                      </a:r>
                      <a:r>
                        <a:rPr lang="zh-CN" sz="1200" kern="100" dirty="0">
                          <a:latin typeface="Times New Roman"/>
                          <a:ea typeface="宋体"/>
                          <a:cs typeface="Times New Roman"/>
                        </a:rPr>
                        <a:t>】旋转扫描驱动装置（</a:t>
                      </a:r>
                      <a:r>
                        <a:rPr lang="en-US" sz="1200" kern="100" dirty="0">
                          <a:latin typeface="Times New Roman"/>
                          <a:ea typeface="宋体"/>
                          <a:cs typeface="Times New Roman"/>
                        </a:rPr>
                        <a:t>6</a:t>
                      </a:r>
                      <a:r>
                        <a:rPr lang="zh-CN" sz="12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smtClean="0">
                          <a:latin typeface="Times New Roman"/>
                          <a:ea typeface="宋体"/>
                          <a:cs typeface="Times New Roman"/>
                        </a:rPr>
                        <a:t>扫描</a:t>
                      </a:r>
                      <a:r>
                        <a:rPr lang="zh-CN" sz="1200" kern="100" dirty="0">
                          <a:latin typeface="Times New Roman"/>
                          <a:ea typeface="宋体"/>
                          <a:cs typeface="Times New Roman"/>
                        </a:rPr>
                        <a:t>驱动装置</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359470">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f</a:t>
                      </a:r>
                      <a:r>
                        <a:rPr lang="zh-CN" sz="1200" kern="100" dirty="0">
                          <a:latin typeface="Times New Roman"/>
                          <a:ea typeface="宋体"/>
                          <a:cs typeface="Times New Roman"/>
                        </a:rPr>
                        <a:t>】控制装置（</a:t>
                      </a:r>
                      <a:r>
                        <a:rPr lang="en-US" sz="1200" kern="100" dirty="0">
                          <a:latin typeface="Times New Roman"/>
                          <a:ea typeface="宋体"/>
                          <a:cs typeface="Times New Roman"/>
                        </a:rPr>
                        <a:t>4</a:t>
                      </a:r>
                      <a:r>
                        <a:rPr lang="zh-CN" sz="12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控制装置</a:t>
                      </a:r>
                      <a:r>
                        <a:rPr lang="zh-CN" sz="12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932884">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g</a:t>
                      </a:r>
                      <a:r>
                        <a:rPr lang="zh-CN" sz="1200" kern="100">
                          <a:latin typeface="Times New Roman"/>
                          <a:ea typeface="宋体"/>
                          <a:cs typeface="Times New Roman"/>
                        </a:rPr>
                        <a:t>】并行图像处理装置，用于根据来自第一和第二毫米波收发机的采集数据及该采集数据的空间位置信息合成待检人员的三维全息图像，</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图像处理装置，用于根据经过毫米波信号处理系统处理和采集的毫米波信号对待测对象进行全息成像</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638473">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h</a:t>
                      </a:r>
                      <a:r>
                        <a:rPr lang="zh-CN" sz="1200" kern="100" dirty="0" smtClean="0">
                          <a:latin typeface="Times New Roman"/>
                          <a:ea typeface="宋体"/>
                          <a:cs typeface="Times New Roman"/>
                        </a:rPr>
                        <a:t>】在</a:t>
                      </a:r>
                      <a:r>
                        <a:rPr lang="zh-CN" sz="1200" kern="100" dirty="0">
                          <a:latin typeface="Times New Roman"/>
                          <a:ea typeface="宋体"/>
                          <a:cs typeface="Times New Roman"/>
                        </a:rPr>
                        <a:t>扫描期间，同一时刻第一毫米波收发机提供的和所述第二毫米波收发机提供的探测信号的工作频率不同</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不同的毫米波收发天线错频工作</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相同</a:t>
                      </a:r>
                      <a:endParaRPr lang="zh-CN" sz="1400" kern="100" dirty="0">
                        <a:latin typeface="Times New Roman"/>
                        <a:ea typeface="宋体"/>
                        <a:cs typeface="Times New Roman"/>
                      </a:endParaRPr>
                    </a:p>
                  </a:txBody>
                  <a:tcPr marL="68580" marR="68580" marT="0" marB="0"/>
                </a:tc>
              </a:tr>
            </a:tbl>
          </a:graphicData>
        </a:graphic>
      </p:graphicFrame>
      <p:sp>
        <p:nvSpPr>
          <p:cNvPr id="6" name="矩形 5"/>
          <p:cNvSpPr/>
          <p:nvPr/>
        </p:nvSpPr>
        <p:spPr>
          <a:xfrm>
            <a:off x="1142976" y="6215082"/>
            <a:ext cx="7786742" cy="369332"/>
          </a:xfrm>
          <a:prstGeom prst="rect">
            <a:avLst/>
          </a:prstGeom>
        </p:spPr>
        <p:txBody>
          <a:bodyPr wrap="square">
            <a:spAutoFit/>
          </a:bodyPr>
          <a:lstStyle/>
          <a:p>
            <a:r>
              <a:rPr lang="zh-CN" altLang="en-US" dirty="0" smtClean="0"/>
              <a:t>本分析对象可能落入到权利要求</a:t>
            </a:r>
            <a:r>
              <a:rPr lang="en-US" altLang="zh-CN" dirty="0" smtClean="0"/>
              <a:t>1</a:t>
            </a:r>
            <a:r>
              <a:rPr lang="zh-CN" altLang="en-US" dirty="0" smtClean="0"/>
              <a:t>限定的保护范围</a:t>
            </a:r>
            <a:r>
              <a:rPr lang="zh-CN" altLang="en-US" dirty="0"/>
              <a:t>中，</a:t>
            </a:r>
            <a:r>
              <a:rPr lang="zh-CN" altLang="en-US" dirty="0" smtClean="0"/>
              <a:t>存在侵权</a:t>
            </a:r>
            <a:r>
              <a:rPr lang="zh-CN" altLang="en-US" dirty="0"/>
              <a:t>风险</a:t>
            </a:r>
          </a:p>
        </p:txBody>
      </p:sp>
      <p:sp>
        <p:nvSpPr>
          <p:cNvPr id="8" name="矩形 7"/>
          <p:cNvSpPr/>
          <p:nvPr/>
        </p:nvSpPr>
        <p:spPr>
          <a:xfrm>
            <a:off x="500034" y="4500570"/>
            <a:ext cx="8215370" cy="928694"/>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CN102393537A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7" name="内容占位符 6"/>
          <p:cNvSpPr>
            <a:spLocks noGrp="1"/>
          </p:cNvSpPr>
          <p:nvPr>
            <p:ph idx="1"/>
          </p:nvPr>
        </p:nvSpPr>
        <p:spPr>
          <a:xfrm>
            <a:off x="457200" y="1600200"/>
            <a:ext cx="8229600" cy="4257692"/>
          </a:xfrm>
        </p:spPr>
        <p:txBody>
          <a:bodyPr>
            <a:normAutofit fontScale="92500" lnSpcReduction="10000"/>
          </a:bodyPr>
          <a:lstStyle/>
          <a:p>
            <a:r>
              <a:rPr lang="zh-CN" altLang="en-US" dirty="0" smtClean="0"/>
              <a:t>我方建议：</a:t>
            </a:r>
            <a:endParaRPr lang="en-US" altLang="zh-CN" dirty="0" smtClean="0"/>
          </a:p>
          <a:p>
            <a:r>
              <a:rPr lang="zh-CN" altLang="en-US" dirty="0" smtClean="0"/>
              <a:t>权利要求</a:t>
            </a:r>
            <a:r>
              <a:rPr lang="en-US" dirty="0" smtClean="0"/>
              <a:t>1</a:t>
            </a:r>
            <a:r>
              <a:rPr lang="zh-CN" altLang="en-US" dirty="0" smtClean="0"/>
              <a:t>的要点主要在于限定了：</a:t>
            </a:r>
          </a:p>
          <a:p>
            <a:r>
              <a:rPr lang="en-US" dirty="0" smtClean="0"/>
              <a:t>A. </a:t>
            </a:r>
            <a:r>
              <a:rPr lang="zh-CN" altLang="en-US" dirty="0" smtClean="0"/>
              <a:t>采用圆柱面形式进行扫描；和</a:t>
            </a:r>
          </a:p>
          <a:p>
            <a:r>
              <a:rPr lang="en-US" dirty="0" smtClean="0"/>
              <a:t>B.</a:t>
            </a:r>
            <a:r>
              <a:rPr lang="zh-CN" altLang="en-US" dirty="0" smtClean="0"/>
              <a:t> 在扫描过程中与不同的扫描天线相连的不同的毫米波收发机错频工作。</a:t>
            </a:r>
          </a:p>
          <a:p>
            <a:r>
              <a:rPr lang="zh-CN" altLang="en-US" dirty="0" smtClean="0"/>
              <a:t>因此，在设计中只需要回避上述</a:t>
            </a:r>
            <a:r>
              <a:rPr lang="en-US" dirty="0" smtClean="0"/>
              <a:t>A</a:t>
            </a:r>
            <a:r>
              <a:rPr lang="zh-CN" altLang="en-US" dirty="0" smtClean="0"/>
              <a:t>和</a:t>
            </a:r>
            <a:r>
              <a:rPr lang="en-US" dirty="0" smtClean="0"/>
              <a:t>B</a:t>
            </a:r>
            <a:r>
              <a:rPr lang="zh-CN" altLang="en-US" dirty="0" smtClean="0"/>
              <a:t>中的任一点就可以避免落入到其保护范围中，比如不采用圆柱面扫描，或者只采用一个天线阵列，或者不采用错频工作的方式等。</a:t>
            </a:r>
            <a:endParaRPr lang="en-US" altLang="zh-CN"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CN102393536A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rmAutofit fontScale="55000" lnSpcReduction="20000"/>
          </a:bodyPr>
          <a:lstStyle/>
          <a:p>
            <a:r>
              <a:rPr lang="en-US" dirty="0" smtClean="0"/>
              <a:t>1</a:t>
            </a:r>
            <a:r>
              <a:rPr lang="zh-CN" altLang="en-US" dirty="0" smtClean="0"/>
              <a:t>．一种人体安检系统利用频分空分技术的扫描方法，该系统包括：</a:t>
            </a:r>
          </a:p>
          <a:p>
            <a:r>
              <a:rPr lang="zh-CN" altLang="en-US" dirty="0" smtClean="0"/>
              <a:t>具有出入口的圆柱状主体框架，形成第一扫描区域（</a:t>
            </a:r>
            <a:r>
              <a:rPr lang="en-US" dirty="0" smtClean="0"/>
              <a:t>9</a:t>
            </a:r>
            <a:r>
              <a:rPr lang="zh-CN" altLang="en-US" dirty="0" smtClean="0"/>
              <a:t>）、第二扫描区域（</a:t>
            </a:r>
            <a:r>
              <a:rPr lang="en-US" dirty="0" smtClean="0"/>
              <a:t>10</a:t>
            </a:r>
            <a:r>
              <a:rPr lang="zh-CN" altLang="en-US" dirty="0" smtClean="0"/>
              <a:t>）和待扫描区域（</a:t>
            </a:r>
            <a:r>
              <a:rPr lang="en-US" dirty="0" smtClean="0"/>
              <a:t>15</a:t>
            </a:r>
            <a:r>
              <a:rPr lang="zh-CN" altLang="en-US" dirty="0" smtClean="0"/>
              <a:t>）；</a:t>
            </a:r>
          </a:p>
          <a:p>
            <a:r>
              <a:rPr lang="zh-CN" altLang="en-US" dirty="0" smtClean="0"/>
              <a:t>第一毫米波收发机（</a:t>
            </a:r>
            <a:r>
              <a:rPr lang="en-US" dirty="0" smtClean="0"/>
              <a:t>2</a:t>
            </a:r>
            <a:r>
              <a:rPr lang="zh-CN" altLang="en-US" dirty="0" smtClean="0"/>
              <a:t>）和第二毫米波收发机（</a:t>
            </a:r>
            <a:r>
              <a:rPr lang="en-US" dirty="0" smtClean="0"/>
              <a:t>3</a:t>
            </a:r>
            <a:r>
              <a:rPr lang="zh-CN" altLang="en-US" dirty="0" smtClean="0"/>
              <a:t>）；</a:t>
            </a:r>
          </a:p>
          <a:p>
            <a:r>
              <a:rPr lang="zh-CN" altLang="en-US" dirty="0" smtClean="0"/>
              <a:t>与所述第一毫米波收发机（</a:t>
            </a:r>
            <a:r>
              <a:rPr lang="en-US" dirty="0" smtClean="0"/>
              <a:t>2</a:t>
            </a:r>
            <a:r>
              <a:rPr lang="zh-CN" altLang="en-US" dirty="0" smtClean="0"/>
              <a:t>）连接的第一毫米波开关天线阵列（</a:t>
            </a:r>
            <a:r>
              <a:rPr lang="en-US" dirty="0" smtClean="0"/>
              <a:t>7</a:t>
            </a:r>
            <a:r>
              <a:rPr lang="zh-CN" altLang="en-US" dirty="0" smtClean="0"/>
              <a:t>），和与所述第二毫米波收发机（</a:t>
            </a:r>
            <a:r>
              <a:rPr lang="en-US" dirty="0" smtClean="0"/>
              <a:t>3</a:t>
            </a:r>
            <a:r>
              <a:rPr lang="zh-CN" altLang="en-US" dirty="0" smtClean="0"/>
              <a:t>）连接的第二毫米波开关天线阵列（</a:t>
            </a:r>
            <a:r>
              <a:rPr lang="en-US" dirty="0" smtClean="0"/>
              <a:t>8</a:t>
            </a:r>
            <a:r>
              <a:rPr lang="zh-CN" altLang="en-US" dirty="0" smtClean="0"/>
              <a:t>）；</a:t>
            </a:r>
          </a:p>
          <a:p>
            <a:r>
              <a:rPr lang="zh-CN" altLang="en-US" dirty="0" smtClean="0"/>
              <a:t>旋转扫描驱动装置（</a:t>
            </a:r>
            <a:r>
              <a:rPr lang="en-US" dirty="0" smtClean="0"/>
              <a:t>6</a:t>
            </a:r>
            <a:r>
              <a:rPr lang="zh-CN" altLang="en-US" dirty="0" smtClean="0"/>
              <a:t>），用于驱动所述第一毫米波开关天线阵列（</a:t>
            </a:r>
            <a:r>
              <a:rPr lang="en-US" dirty="0" smtClean="0"/>
              <a:t>7</a:t>
            </a:r>
            <a:r>
              <a:rPr lang="zh-CN" altLang="en-US" dirty="0" smtClean="0"/>
              <a:t>）和所述第二毫米波开关天线阵列（</a:t>
            </a:r>
            <a:r>
              <a:rPr lang="en-US" dirty="0" smtClean="0"/>
              <a:t>8</a:t>
            </a:r>
            <a:r>
              <a:rPr lang="zh-CN" altLang="en-US" dirty="0" smtClean="0"/>
              <a:t>）对向旋转；</a:t>
            </a:r>
          </a:p>
          <a:p>
            <a:r>
              <a:rPr lang="zh-CN" altLang="en-US" dirty="0" smtClean="0"/>
              <a:t>控制装置（</a:t>
            </a:r>
            <a:r>
              <a:rPr lang="en-US" dirty="0" smtClean="0"/>
              <a:t>4</a:t>
            </a:r>
            <a:r>
              <a:rPr lang="zh-CN" altLang="en-US" dirty="0" smtClean="0"/>
              <a:t>），用于控制旋转扫描驱动装置以及第一和第二毫米波收发机（</a:t>
            </a:r>
            <a:r>
              <a:rPr lang="en-US" dirty="0" smtClean="0"/>
              <a:t>2</a:t>
            </a:r>
            <a:r>
              <a:rPr lang="zh-CN" altLang="en-US" dirty="0" smtClean="0"/>
              <a:t>，</a:t>
            </a:r>
            <a:r>
              <a:rPr lang="en-US" dirty="0" smtClean="0"/>
              <a:t>3</a:t>
            </a:r>
            <a:r>
              <a:rPr lang="zh-CN" altLang="en-US" dirty="0" smtClean="0"/>
              <a:t>）使第一和第二毫米波开关天线阵列（</a:t>
            </a:r>
            <a:r>
              <a:rPr lang="en-US" dirty="0" smtClean="0"/>
              <a:t>7</a:t>
            </a:r>
            <a:r>
              <a:rPr lang="zh-CN" altLang="en-US" dirty="0" smtClean="0"/>
              <a:t>，</a:t>
            </a:r>
            <a:r>
              <a:rPr lang="en-US" dirty="0" smtClean="0"/>
              <a:t>8</a:t>
            </a:r>
            <a:r>
              <a:rPr lang="zh-CN" altLang="en-US" dirty="0" smtClean="0"/>
              <a:t>）分别在第一和第二扫描区域（</a:t>
            </a:r>
            <a:r>
              <a:rPr lang="en-US" dirty="0" smtClean="0"/>
              <a:t>9</a:t>
            </a:r>
            <a:r>
              <a:rPr lang="zh-CN" altLang="en-US" dirty="0" smtClean="0"/>
              <a:t>，</a:t>
            </a:r>
            <a:r>
              <a:rPr lang="en-US" dirty="0" smtClean="0"/>
              <a:t>10</a:t>
            </a:r>
            <a:r>
              <a:rPr lang="zh-CN" altLang="en-US" dirty="0" smtClean="0"/>
              <a:t>）内对所述待扫描区域（</a:t>
            </a:r>
            <a:r>
              <a:rPr lang="en-US" dirty="0" smtClean="0"/>
              <a:t>15</a:t>
            </a:r>
            <a:r>
              <a:rPr lang="zh-CN" altLang="en-US" dirty="0" smtClean="0"/>
              <a:t>）进行并行圆柱旋转扫描；以及</a:t>
            </a:r>
          </a:p>
          <a:p>
            <a:r>
              <a:rPr lang="zh-CN" altLang="en-US" dirty="0" smtClean="0"/>
              <a:t>并行图像处理装置，用于根据来自第一和第二毫米波收发机的采集数据及该采集数据的空间位置信息合成待检人员的三维全息图像，</a:t>
            </a:r>
          </a:p>
          <a:p>
            <a:r>
              <a:rPr lang="zh-CN" altLang="en-US" dirty="0" smtClean="0"/>
              <a:t>其特征在于，该方法包括：</a:t>
            </a:r>
          </a:p>
          <a:p>
            <a:r>
              <a:rPr lang="zh-CN" altLang="en-US" dirty="0" smtClean="0"/>
              <a:t>在扫描期间，同一时刻第一毫米波收发机提供的和所述第二毫米波收发机提供的探测信号的工作频率不同；并且，</a:t>
            </a:r>
          </a:p>
          <a:p>
            <a:r>
              <a:rPr lang="zh-CN" altLang="en-US" dirty="0" smtClean="0"/>
              <a:t>在扫描期间，任一时刻第一毫米波开关天线阵列和第二毫米波开关天线阵列中天线单元的探测高度不同。</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检索到的专利文献的概况</a:t>
            </a:r>
            <a:endParaRPr lang="zh-CN" altLang="en-US" dirty="0"/>
          </a:p>
        </p:txBody>
      </p:sp>
      <p:graphicFrame>
        <p:nvGraphicFramePr>
          <p:cNvPr id="4" name="表格 3"/>
          <p:cNvGraphicFramePr>
            <a:graphicFrameLocks noGrp="1"/>
          </p:cNvGraphicFramePr>
          <p:nvPr/>
        </p:nvGraphicFramePr>
        <p:xfrm>
          <a:off x="1166810" y="2143116"/>
          <a:ext cx="6762776" cy="1994548"/>
        </p:xfrm>
        <a:graphic>
          <a:graphicData uri="http://schemas.openxmlformats.org/drawingml/2006/table">
            <a:tbl>
              <a:tblPr firstRow="1" bandRow="1">
                <a:tableStyleId>{5C22544A-7EE6-4342-B048-85BDC9FD1C3A}</a:tableStyleId>
              </a:tblPr>
              <a:tblGrid>
                <a:gridCol w="1857388"/>
                <a:gridCol w="1571636"/>
                <a:gridCol w="1643058"/>
                <a:gridCol w="1690694"/>
              </a:tblGrid>
              <a:tr h="517059">
                <a:tc>
                  <a:txBody>
                    <a:bodyPr/>
                    <a:lstStyle/>
                    <a:p>
                      <a:endParaRPr lang="zh-CN" altLang="en-US" dirty="0"/>
                    </a:p>
                  </a:txBody>
                  <a:tcPr/>
                </a:tc>
                <a:tc>
                  <a:txBody>
                    <a:bodyPr/>
                    <a:lstStyle/>
                    <a:p>
                      <a:r>
                        <a:rPr lang="zh-CN" altLang="en-US" dirty="0" smtClean="0"/>
                        <a:t>检索文献总量</a:t>
                      </a:r>
                      <a:endParaRPr lang="zh-CN" altLang="en-US" dirty="0"/>
                    </a:p>
                  </a:txBody>
                  <a:tcPr/>
                </a:tc>
                <a:tc>
                  <a:txBody>
                    <a:bodyPr/>
                    <a:lstStyle/>
                    <a:p>
                      <a:r>
                        <a:rPr lang="zh-CN" altLang="en-US" dirty="0" smtClean="0"/>
                        <a:t>密切相关</a:t>
                      </a:r>
                      <a:endParaRPr lang="zh-CN" altLang="en-US" dirty="0"/>
                    </a:p>
                  </a:txBody>
                  <a:tcPr/>
                </a:tc>
                <a:tc>
                  <a:txBody>
                    <a:bodyPr/>
                    <a:lstStyle/>
                    <a:p>
                      <a:r>
                        <a:rPr lang="zh-CN" altLang="en-US" dirty="0" smtClean="0"/>
                        <a:t>完全相关</a:t>
                      </a:r>
                      <a:endParaRPr lang="zh-CN" altLang="en-US" dirty="0"/>
                    </a:p>
                  </a:txBody>
                  <a:tcPr/>
                </a:tc>
              </a:tr>
              <a:tr h="443371">
                <a:tc>
                  <a:txBody>
                    <a:bodyPr/>
                    <a:lstStyle/>
                    <a:p>
                      <a:r>
                        <a:rPr lang="zh-CN" altLang="en-US" dirty="0" smtClean="0"/>
                        <a:t>中文</a:t>
                      </a:r>
                      <a:endParaRPr lang="zh-CN" altLang="en-US" dirty="0"/>
                    </a:p>
                  </a:txBody>
                  <a:tcPr/>
                </a:tc>
                <a:tc>
                  <a:txBody>
                    <a:bodyPr/>
                    <a:lstStyle/>
                    <a:p>
                      <a:r>
                        <a:rPr lang="en-US" altLang="zh-CN" dirty="0" smtClean="0"/>
                        <a:t>138</a:t>
                      </a:r>
                      <a:endParaRPr lang="zh-CN" altLang="en-US" dirty="0"/>
                    </a:p>
                  </a:txBody>
                  <a:tcPr/>
                </a:tc>
                <a:tc>
                  <a:txBody>
                    <a:bodyPr/>
                    <a:lstStyle/>
                    <a:p>
                      <a:r>
                        <a:rPr lang="en-US" altLang="zh-CN" dirty="0" smtClean="0"/>
                        <a:t>4</a:t>
                      </a:r>
                      <a:endParaRPr lang="zh-CN" altLang="en-US" dirty="0"/>
                    </a:p>
                  </a:txBody>
                  <a:tcPr/>
                </a:tc>
                <a:tc>
                  <a:txBody>
                    <a:bodyPr/>
                    <a:lstStyle/>
                    <a:p>
                      <a:r>
                        <a:rPr lang="en-US" altLang="zh-CN" dirty="0" smtClean="0"/>
                        <a:t>16</a:t>
                      </a:r>
                      <a:endParaRPr lang="zh-CN" altLang="en-US" dirty="0"/>
                    </a:p>
                  </a:txBody>
                  <a:tcPr/>
                </a:tc>
              </a:tr>
              <a:tr h="517059">
                <a:tc>
                  <a:txBody>
                    <a:bodyPr/>
                    <a:lstStyle/>
                    <a:p>
                      <a:r>
                        <a:rPr lang="zh-CN" altLang="en-US" dirty="0" smtClean="0"/>
                        <a:t>外文</a:t>
                      </a:r>
                      <a:endParaRPr lang="zh-CN" altLang="en-US" dirty="0"/>
                    </a:p>
                  </a:txBody>
                  <a:tcPr/>
                </a:tc>
                <a:tc>
                  <a:txBody>
                    <a:bodyPr/>
                    <a:lstStyle/>
                    <a:p>
                      <a:r>
                        <a:rPr lang="en-US" altLang="zh-CN" dirty="0" smtClean="0"/>
                        <a:t>949</a:t>
                      </a:r>
                      <a:endParaRPr lang="zh-CN" altLang="en-US" dirty="0"/>
                    </a:p>
                  </a:txBody>
                  <a:tcPr/>
                </a:tc>
                <a:tc>
                  <a:txBody>
                    <a:bodyPr/>
                    <a:lstStyle/>
                    <a:p>
                      <a:r>
                        <a:rPr lang="en-US" altLang="zh-CN" dirty="0" smtClean="0"/>
                        <a:t>15</a:t>
                      </a:r>
                      <a:endParaRPr lang="zh-CN" altLang="en-US" dirty="0"/>
                    </a:p>
                  </a:txBody>
                  <a:tcPr/>
                </a:tc>
                <a:tc>
                  <a:txBody>
                    <a:bodyPr/>
                    <a:lstStyle/>
                    <a:p>
                      <a:r>
                        <a:rPr lang="en-US" altLang="zh-CN" dirty="0" smtClean="0"/>
                        <a:t>16</a:t>
                      </a:r>
                      <a:endParaRPr lang="zh-CN" altLang="en-US" dirty="0"/>
                    </a:p>
                  </a:txBody>
                  <a:tcPr/>
                </a:tc>
              </a:tr>
              <a:tr h="517059">
                <a:tc>
                  <a:txBody>
                    <a:bodyPr/>
                    <a:lstStyle/>
                    <a:p>
                      <a:r>
                        <a:rPr lang="zh-CN" altLang="en-US" dirty="0" smtClean="0"/>
                        <a:t>总计</a:t>
                      </a:r>
                      <a:endParaRPr lang="zh-CN" altLang="en-US" dirty="0"/>
                    </a:p>
                  </a:txBody>
                  <a:tcPr/>
                </a:tc>
                <a:tc>
                  <a:txBody>
                    <a:bodyPr/>
                    <a:lstStyle/>
                    <a:p>
                      <a:r>
                        <a:rPr lang="en-US" altLang="zh-CN" dirty="0" smtClean="0"/>
                        <a:t>1087</a:t>
                      </a:r>
                      <a:endParaRPr lang="zh-CN" altLang="en-US" dirty="0"/>
                    </a:p>
                  </a:txBody>
                  <a:tcPr/>
                </a:tc>
                <a:tc>
                  <a:txBody>
                    <a:bodyPr/>
                    <a:lstStyle/>
                    <a:p>
                      <a:r>
                        <a:rPr lang="en-US" altLang="zh-CN" dirty="0" smtClean="0"/>
                        <a:t>19</a:t>
                      </a:r>
                      <a:endParaRPr lang="zh-CN" altLang="en-US" dirty="0"/>
                    </a:p>
                  </a:txBody>
                  <a:tcPr/>
                </a:tc>
                <a:tc>
                  <a:txBody>
                    <a:bodyPr/>
                    <a:lstStyle/>
                    <a:p>
                      <a:r>
                        <a:rPr lang="en-US" altLang="zh-CN" dirty="0" smtClean="0"/>
                        <a:t>32</a:t>
                      </a:r>
                      <a:endParaRPr lang="zh-CN" altLang="en-US" dirty="0"/>
                    </a:p>
                  </a:txBody>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CN102393536A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214422"/>
          <a:ext cx="8229600" cy="5095613"/>
        </p:xfrm>
        <a:graphic>
          <a:graphicData uri="http://schemas.openxmlformats.org/drawingml/2006/table">
            <a:tbl>
              <a:tblPr firstRow="1" bandRow="1">
                <a:tableStyleId>{5C22544A-7EE6-4342-B048-85BDC9FD1C3A}</a:tableStyleId>
              </a:tblPr>
              <a:tblGrid>
                <a:gridCol w="4000528"/>
                <a:gridCol w="2786082"/>
                <a:gridCol w="1442990"/>
              </a:tblGrid>
              <a:tr h="405310">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1</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324482">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a</a:t>
                      </a:r>
                      <a:r>
                        <a:rPr lang="zh-CN" sz="1200" kern="100" dirty="0">
                          <a:latin typeface="Times New Roman"/>
                          <a:ea typeface="宋体"/>
                          <a:cs typeface="Times New Roman"/>
                        </a:rPr>
                        <a:t>】人体安检系统</a:t>
                      </a:r>
                      <a:r>
                        <a:rPr lang="zh-CN" sz="1200" kern="100" dirty="0" smtClean="0">
                          <a:latin typeface="Times New Roman"/>
                          <a:ea typeface="宋体"/>
                          <a:cs typeface="Times New Roman"/>
                        </a:rPr>
                        <a:t>利用</a:t>
                      </a:r>
                      <a:r>
                        <a:rPr lang="zh-CN" altLang="en-US" sz="1200" kern="100" dirty="0" smtClean="0">
                          <a:latin typeface="Times New Roman"/>
                          <a:ea typeface="宋体"/>
                          <a:cs typeface="Times New Roman"/>
                        </a:rPr>
                        <a:t>频分</a:t>
                      </a:r>
                      <a:r>
                        <a:rPr lang="zh-CN" sz="1200" kern="100" dirty="0" smtClean="0">
                          <a:latin typeface="Times New Roman"/>
                          <a:ea typeface="宋体"/>
                          <a:cs typeface="Times New Roman"/>
                        </a:rPr>
                        <a:t>空</a:t>
                      </a:r>
                      <a:r>
                        <a:rPr lang="zh-CN" sz="1200" kern="100" dirty="0">
                          <a:latin typeface="Times New Roman"/>
                          <a:ea typeface="宋体"/>
                          <a:cs typeface="Times New Roman"/>
                        </a:rPr>
                        <a:t>分技术的扫描方法， </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毫米波全息成像设备及方法</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621923">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b</a:t>
                      </a:r>
                      <a:r>
                        <a:rPr lang="zh-CN" sz="1200" kern="100" dirty="0" smtClean="0">
                          <a:latin typeface="Times New Roman"/>
                          <a:ea typeface="宋体"/>
                          <a:cs typeface="Times New Roman"/>
                        </a:rPr>
                        <a:t>】第一</a:t>
                      </a:r>
                      <a:r>
                        <a:rPr lang="zh-CN" sz="1200" kern="100" dirty="0">
                          <a:latin typeface="Times New Roman"/>
                          <a:ea typeface="宋体"/>
                          <a:cs typeface="Times New Roman"/>
                        </a:rPr>
                        <a:t>扫描区域（</a:t>
                      </a:r>
                      <a:r>
                        <a:rPr lang="en-US" sz="1200" kern="100" dirty="0">
                          <a:latin typeface="Times New Roman"/>
                          <a:ea typeface="宋体"/>
                          <a:cs typeface="Times New Roman"/>
                        </a:rPr>
                        <a:t>9</a:t>
                      </a:r>
                      <a:r>
                        <a:rPr lang="zh-CN" sz="1200" kern="100" dirty="0">
                          <a:latin typeface="Times New Roman"/>
                          <a:ea typeface="宋体"/>
                          <a:cs typeface="Times New Roman"/>
                        </a:rPr>
                        <a:t>）、第二扫描区域（</a:t>
                      </a:r>
                      <a:r>
                        <a:rPr lang="en-US" sz="1200" kern="100" dirty="0">
                          <a:latin typeface="Times New Roman"/>
                          <a:ea typeface="宋体"/>
                          <a:cs typeface="Times New Roman"/>
                        </a:rPr>
                        <a:t>10</a:t>
                      </a:r>
                      <a:r>
                        <a:rPr lang="zh-CN" sz="1200" kern="100" dirty="0">
                          <a:latin typeface="Times New Roman"/>
                          <a:ea typeface="宋体"/>
                          <a:cs typeface="Times New Roman"/>
                        </a:rPr>
                        <a:t>）和待扫描区域（</a:t>
                      </a:r>
                      <a:r>
                        <a:rPr lang="en-US" sz="1200" kern="100" dirty="0">
                          <a:latin typeface="Times New Roman"/>
                          <a:ea typeface="宋体"/>
                          <a:cs typeface="Times New Roman"/>
                        </a:rPr>
                        <a:t>15</a:t>
                      </a:r>
                      <a:r>
                        <a:rPr lang="zh-CN" sz="1200" kern="100" dirty="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可能采用柱面扫描方式</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621923">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c</a:t>
                      </a:r>
                      <a:r>
                        <a:rPr lang="zh-CN" sz="1200" kern="100" dirty="0">
                          <a:latin typeface="Times New Roman"/>
                          <a:ea typeface="宋体"/>
                          <a:cs typeface="Times New Roman"/>
                        </a:rPr>
                        <a:t>】第一毫米波</a:t>
                      </a:r>
                      <a:r>
                        <a:rPr lang="zh-CN" sz="1200" kern="100" dirty="0" smtClean="0">
                          <a:latin typeface="Times New Roman"/>
                          <a:ea typeface="宋体"/>
                          <a:cs typeface="Times New Roman"/>
                        </a:rPr>
                        <a:t>收发机和</a:t>
                      </a:r>
                      <a:r>
                        <a:rPr lang="zh-CN" sz="1200" kern="100" dirty="0">
                          <a:latin typeface="Times New Roman"/>
                          <a:ea typeface="宋体"/>
                          <a:cs typeface="Times New Roman"/>
                        </a:rPr>
                        <a:t>第二毫米波</a:t>
                      </a:r>
                      <a:r>
                        <a:rPr lang="zh-CN" sz="1200" kern="100" dirty="0" smtClean="0">
                          <a:latin typeface="Times New Roman"/>
                          <a:ea typeface="宋体"/>
                          <a:cs typeface="Times New Roman"/>
                        </a:rPr>
                        <a:t>收发机；</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毫米波信号处理系统</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621923">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d</a:t>
                      </a:r>
                      <a:r>
                        <a:rPr lang="zh-CN" sz="1200" kern="100" dirty="0" smtClean="0">
                          <a:latin typeface="Times New Roman"/>
                          <a:ea typeface="宋体"/>
                          <a:cs typeface="Times New Roman"/>
                        </a:rPr>
                        <a:t>】第一</a:t>
                      </a:r>
                      <a:r>
                        <a:rPr lang="zh-CN" sz="1200" kern="100" dirty="0">
                          <a:latin typeface="Times New Roman"/>
                          <a:ea typeface="宋体"/>
                          <a:cs typeface="Times New Roman"/>
                        </a:rPr>
                        <a:t>毫米波开关天线阵列（</a:t>
                      </a:r>
                      <a:r>
                        <a:rPr lang="en-US" sz="1200" kern="100" dirty="0">
                          <a:latin typeface="Times New Roman"/>
                          <a:ea typeface="宋体"/>
                          <a:cs typeface="Times New Roman"/>
                        </a:rPr>
                        <a:t>7</a:t>
                      </a:r>
                      <a:r>
                        <a:rPr lang="zh-CN" sz="1200" kern="100" dirty="0" smtClean="0">
                          <a:latin typeface="Times New Roman"/>
                          <a:ea typeface="宋体"/>
                          <a:cs typeface="Times New Roman"/>
                        </a:rPr>
                        <a:t>），第二</a:t>
                      </a:r>
                      <a:r>
                        <a:rPr lang="zh-CN" sz="1200" kern="100" dirty="0">
                          <a:latin typeface="Times New Roman"/>
                          <a:ea typeface="宋体"/>
                          <a:cs typeface="Times New Roman"/>
                        </a:rPr>
                        <a:t>毫米波开关天线阵列（</a:t>
                      </a:r>
                      <a:r>
                        <a:rPr lang="en-US" sz="1200" kern="100" dirty="0">
                          <a:latin typeface="Times New Roman"/>
                          <a:ea typeface="宋体"/>
                          <a:cs typeface="Times New Roman"/>
                        </a:rPr>
                        <a:t>8</a:t>
                      </a:r>
                      <a:r>
                        <a:rPr lang="zh-CN" sz="1200" kern="100" dirty="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smtClean="0">
                          <a:latin typeface="Times New Roman"/>
                          <a:ea typeface="宋体"/>
                          <a:cs typeface="Times New Roman"/>
                        </a:rPr>
                        <a:t>毫米波</a:t>
                      </a:r>
                      <a:r>
                        <a:rPr lang="zh-CN" sz="1200" kern="100" dirty="0">
                          <a:latin typeface="Times New Roman"/>
                          <a:ea typeface="宋体"/>
                          <a:cs typeface="Times New Roman"/>
                        </a:rPr>
                        <a:t>收发天线阵列</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331398">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e</a:t>
                      </a:r>
                      <a:r>
                        <a:rPr lang="zh-CN" sz="1200" kern="100" dirty="0">
                          <a:latin typeface="Times New Roman"/>
                          <a:ea typeface="宋体"/>
                          <a:cs typeface="Times New Roman"/>
                        </a:rPr>
                        <a:t>】旋转扫描驱动装置（</a:t>
                      </a:r>
                      <a:r>
                        <a:rPr lang="en-US" sz="1200" kern="100" dirty="0">
                          <a:latin typeface="Times New Roman"/>
                          <a:ea typeface="宋体"/>
                          <a:cs typeface="Times New Roman"/>
                        </a:rPr>
                        <a:t>6</a:t>
                      </a:r>
                      <a:r>
                        <a:rPr lang="zh-CN" sz="12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smtClean="0">
                          <a:latin typeface="Times New Roman"/>
                          <a:ea typeface="宋体"/>
                          <a:cs typeface="Times New Roman"/>
                        </a:rPr>
                        <a:t>扫描</a:t>
                      </a:r>
                      <a:r>
                        <a:rPr lang="zh-CN" sz="1200" kern="100" dirty="0">
                          <a:latin typeface="Times New Roman"/>
                          <a:ea typeface="宋体"/>
                          <a:cs typeface="Times New Roman"/>
                        </a:rPr>
                        <a:t>驱动装置</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359470">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f</a:t>
                      </a:r>
                      <a:r>
                        <a:rPr lang="zh-CN" sz="1200" kern="100" dirty="0">
                          <a:latin typeface="Times New Roman"/>
                          <a:ea typeface="宋体"/>
                          <a:cs typeface="Times New Roman"/>
                        </a:rPr>
                        <a:t>】控制装置（</a:t>
                      </a:r>
                      <a:r>
                        <a:rPr lang="en-US" sz="1200" kern="100" dirty="0">
                          <a:latin typeface="Times New Roman"/>
                          <a:ea typeface="宋体"/>
                          <a:cs typeface="Times New Roman"/>
                        </a:rPr>
                        <a:t>4</a:t>
                      </a:r>
                      <a:r>
                        <a:rPr lang="zh-CN" sz="12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控制装置</a:t>
                      </a:r>
                      <a:r>
                        <a:rPr lang="zh-CN" sz="12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932884">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g</a:t>
                      </a:r>
                      <a:r>
                        <a:rPr lang="zh-CN" sz="1200" kern="100">
                          <a:latin typeface="Times New Roman"/>
                          <a:ea typeface="宋体"/>
                          <a:cs typeface="Times New Roman"/>
                        </a:rPr>
                        <a:t>】并行图像处理装置，用于根据来自第一和第二毫米波收发机的采集数据及该采集数据的空间位置信息合成待检人员的三维全息图像，</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图像处理装置，用于根据经过毫米波信号处理系统处理和采集的毫米波信号对待测对象进行全息成像</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相同</a:t>
                      </a:r>
                      <a:endParaRPr lang="zh-CN" sz="1400" kern="100" dirty="0">
                        <a:latin typeface="Times New Roman"/>
                        <a:ea typeface="宋体"/>
                        <a:cs typeface="Times New Roman"/>
                      </a:endParaRPr>
                    </a:p>
                  </a:txBody>
                  <a:tcPr marL="68580" marR="68580" marT="0" marB="0"/>
                </a:tc>
              </a:tr>
              <a:tr h="638473">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h</a:t>
                      </a:r>
                      <a:r>
                        <a:rPr lang="zh-CN" sz="1200" kern="100" dirty="0" smtClean="0">
                          <a:latin typeface="Times New Roman"/>
                          <a:ea typeface="宋体"/>
                          <a:cs typeface="Times New Roman"/>
                        </a:rPr>
                        <a:t>】在</a:t>
                      </a:r>
                      <a:r>
                        <a:rPr lang="zh-CN" sz="1200" kern="100" dirty="0">
                          <a:latin typeface="Times New Roman"/>
                          <a:ea typeface="宋体"/>
                          <a:cs typeface="Times New Roman"/>
                        </a:rPr>
                        <a:t>扫描期间，同一时刻第一毫米波收发机提供的和所述第二毫米波收发机提供的探测信号的工作</a:t>
                      </a:r>
                      <a:r>
                        <a:rPr lang="zh-CN" sz="1200" kern="100" dirty="0" smtClean="0">
                          <a:latin typeface="Times New Roman"/>
                          <a:ea typeface="宋体"/>
                          <a:cs typeface="Times New Roman"/>
                        </a:rPr>
                        <a:t>频率</a:t>
                      </a:r>
                      <a:r>
                        <a:rPr lang="zh-CN" altLang="en-US" sz="1200" kern="100" dirty="0" smtClean="0">
                          <a:latin typeface="Times New Roman"/>
                          <a:ea typeface="宋体"/>
                          <a:cs typeface="Times New Roman"/>
                        </a:rPr>
                        <a:t>和探测高度</a:t>
                      </a:r>
                      <a:r>
                        <a:rPr kumimoji="0" lang="zh-CN" altLang="en-US" sz="1200" kern="100" dirty="0" smtClean="0">
                          <a:solidFill>
                            <a:schemeClr val="dk1"/>
                          </a:solidFill>
                          <a:latin typeface="Times New Roman"/>
                          <a:ea typeface="宋体"/>
                          <a:cs typeface="Times New Roman"/>
                        </a:rPr>
                        <a:t>不同</a:t>
                      </a:r>
                      <a:endParaRPr kumimoji="0" lang="zh-CN" sz="1200" kern="100" dirty="0">
                        <a:solidFill>
                          <a:schemeClr val="dk1"/>
                        </a:solidFill>
                        <a:latin typeface="Times New Roman"/>
                        <a:ea typeface="宋体"/>
                        <a:cs typeface="Times New Roman"/>
                      </a:endParaRPr>
                    </a:p>
                  </a:txBody>
                  <a:tcPr marL="68580" marR="68580" marT="0" marB="0"/>
                </a:tc>
                <a:tc>
                  <a:txBody>
                    <a:bodyPr/>
                    <a:lstStyle/>
                    <a:p>
                      <a:pPr marL="0" indent="127000" algn="just" rtl="0" eaLnBrk="1" latinLnBrk="0" hangingPunct="1">
                        <a:lnSpc>
                          <a:spcPts val="2300"/>
                        </a:lnSpc>
                        <a:spcAft>
                          <a:spcPts val="0"/>
                        </a:spcAft>
                      </a:pPr>
                      <a:r>
                        <a:rPr kumimoji="0" lang="zh-CN" altLang="en-US" sz="1200" kern="100" dirty="0" smtClean="0">
                          <a:solidFill>
                            <a:schemeClr val="dk1"/>
                          </a:solidFill>
                          <a:latin typeface="Times New Roman"/>
                          <a:ea typeface="宋体"/>
                          <a:cs typeface="Times New Roman"/>
                        </a:rPr>
                        <a:t>可能选用不同的天线阵列占据不同高度进行扫描的方式且不同的毫米波收发天线错频工作</a:t>
                      </a:r>
                      <a:endParaRPr kumimoji="0" lang="zh-CN" sz="1200" kern="100" dirty="0">
                        <a:solidFill>
                          <a:schemeClr val="dk1"/>
                        </a:solidFill>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altLang="en-US" sz="1200" kern="100" dirty="0" smtClean="0">
                          <a:latin typeface="Times New Roman"/>
                          <a:ea typeface="宋体"/>
                          <a:cs typeface="Times New Roman"/>
                        </a:rPr>
                        <a:t>存在</a:t>
                      </a:r>
                      <a:r>
                        <a:rPr lang="zh-CN" sz="1200" kern="100" dirty="0" smtClean="0">
                          <a:latin typeface="Times New Roman"/>
                          <a:ea typeface="宋体"/>
                          <a:cs typeface="Times New Roman"/>
                        </a:rPr>
                        <a:t>相同</a:t>
                      </a:r>
                      <a:r>
                        <a:rPr lang="zh-CN" altLang="en-US" sz="1200" kern="100" dirty="0" smtClean="0">
                          <a:latin typeface="Times New Roman"/>
                          <a:ea typeface="宋体"/>
                          <a:cs typeface="Times New Roman"/>
                        </a:rPr>
                        <a:t>的可能</a:t>
                      </a:r>
                      <a:endParaRPr lang="zh-CN" sz="1400" kern="100" dirty="0">
                        <a:latin typeface="Times New Roman"/>
                        <a:ea typeface="宋体"/>
                        <a:cs typeface="Times New Roman"/>
                      </a:endParaRPr>
                    </a:p>
                  </a:txBody>
                  <a:tcPr marL="68580" marR="68580" marT="0" marB="0"/>
                </a:tc>
              </a:tr>
            </a:tbl>
          </a:graphicData>
        </a:graphic>
      </p:graphicFrame>
      <p:sp>
        <p:nvSpPr>
          <p:cNvPr id="6" name="矩形 5"/>
          <p:cNvSpPr/>
          <p:nvPr/>
        </p:nvSpPr>
        <p:spPr>
          <a:xfrm>
            <a:off x="928662" y="6357958"/>
            <a:ext cx="7786742" cy="369332"/>
          </a:xfrm>
          <a:prstGeom prst="rect">
            <a:avLst/>
          </a:prstGeom>
        </p:spPr>
        <p:txBody>
          <a:bodyPr wrap="square">
            <a:spAutoFit/>
          </a:bodyPr>
          <a:lstStyle/>
          <a:p>
            <a:r>
              <a:rPr lang="zh-CN" altLang="en-US" dirty="0" smtClean="0"/>
              <a:t>本分析对象可能落入到权利要求</a:t>
            </a:r>
            <a:r>
              <a:rPr lang="en-US" altLang="zh-CN" dirty="0" smtClean="0"/>
              <a:t>1</a:t>
            </a:r>
            <a:r>
              <a:rPr lang="zh-CN" altLang="en-US" dirty="0" smtClean="0"/>
              <a:t>限定的保护范围</a:t>
            </a:r>
            <a:r>
              <a:rPr lang="zh-CN" altLang="en-US" dirty="0"/>
              <a:t>中，</a:t>
            </a:r>
            <a:r>
              <a:rPr lang="zh-CN" altLang="en-US" dirty="0" smtClean="0"/>
              <a:t>存在侵权</a:t>
            </a:r>
            <a:r>
              <a:rPr lang="zh-CN" altLang="en-US" dirty="0"/>
              <a:t>风险</a:t>
            </a:r>
          </a:p>
        </p:txBody>
      </p:sp>
      <p:sp>
        <p:nvSpPr>
          <p:cNvPr id="8" name="矩形 7"/>
          <p:cNvSpPr/>
          <p:nvPr/>
        </p:nvSpPr>
        <p:spPr>
          <a:xfrm>
            <a:off x="500034" y="5429264"/>
            <a:ext cx="8215370" cy="928694"/>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CN102393536A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7" name="内容占位符 6"/>
          <p:cNvSpPr>
            <a:spLocks noGrp="1"/>
          </p:cNvSpPr>
          <p:nvPr>
            <p:ph idx="1"/>
          </p:nvPr>
        </p:nvSpPr>
        <p:spPr>
          <a:xfrm>
            <a:off x="457200" y="1600200"/>
            <a:ext cx="8229600" cy="4257692"/>
          </a:xfrm>
        </p:spPr>
        <p:txBody>
          <a:bodyPr>
            <a:normAutofit fontScale="85000" lnSpcReduction="10000"/>
          </a:bodyPr>
          <a:lstStyle/>
          <a:p>
            <a:r>
              <a:rPr lang="zh-CN" altLang="en-US" dirty="0" smtClean="0"/>
              <a:t>我方建议：</a:t>
            </a:r>
            <a:endParaRPr lang="en-US" altLang="zh-CN" dirty="0" smtClean="0"/>
          </a:p>
          <a:p>
            <a:r>
              <a:rPr lang="zh-CN" altLang="en-US" dirty="0" smtClean="0"/>
              <a:t>权利要求</a:t>
            </a:r>
            <a:r>
              <a:rPr lang="en-US" dirty="0" smtClean="0"/>
              <a:t>1</a:t>
            </a:r>
            <a:r>
              <a:rPr lang="zh-CN" altLang="en-US" dirty="0" smtClean="0"/>
              <a:t>的要点主要在于限定了：</a:t>
            </a:r>
          </a:p>
          <a:p>
            <a:r>
              <a:rPr lang="en-US" dirty="0" smtClean="0"/>
              <a:t>A. </a:t>
            </a:r>
            <a:r>
              <a:rPr lang="zh-CN" altLang="en-US" dirty="0" smtClean="0"/>
              <a:t>采用圆柱面形式进行扫描；和</a:t>
            </a:r>
          </a:p>
          <a:p>
            <a:r>
              <a:rPr lang="en-US" dirty="0" smtClean="0"/>
              <a:t>B.</a:t>
            </a:r>
            <a:r>
              <a:rPr lang="zh-CN" altLang="en-US" dirty="0" smtClean="0"/>
              <a:t>在扫描过程中与不同的扫描天线相连的不同的毫米波收发机错频工作；和</a:t>
            </a:r>
          </a:p>
          <a:p>
            <a:r>
              <a:rPr lang="en-US" dirty="0" smtClean="0"/>
              <a:t>C</a:t>
            </a:r>
            <a:r>
              <a:rPr lang="zh-CN" altLang="en-US" dirty="0" smtClean="0"/>
              <a:t>．在扫描过程中不同的扫描天线处于不同高度。 。</a:t>
            </a:r>
          </a:p>
          <a:p>
            <a:r>
              <a:rPr lang="zh-CN" altLang="en-US" dirty="0" smtClean="0"/>
              <a:t>因此，在设计中只需要回避上述</a:t>
            </a:r>
            <a:r>
              <a:rPr lang="en-US" dirty="0" smtClean="0"/>
              <a:t>A</a:t>
            </a:r>
            <a:r>
              <a:rPr lang="en-US" altLang="zh-CN" dirty="0" smtClean="0"/>
              <a:t>-C</a:t>
            </a:r>
            <a:r>
              <a:rPr lang="zh-CN" altLang="en-US" dirty="0" smtClean="0"/>
              <a:t>中的任一点就可以避免落入到其保护范围中，比如不采用圆柱面扫描，或者不同时采用错频工作和高度交错的方式等。</a:t>
            </a:r>
            <a:endParaRPr lang="en-US" altLang="zh-CN"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CN202453498U</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rmAutofit fontScale="40000" lnSpcReduction="20000"/>
          </a:bodyPr>
          <a:lstStyle/>
          <a:p>
            <a:r>
              <a:rPr lang="en-US" dirty="0" smtClean="0"/>
              <a:t>1. </a:t>
            </a:r>
            <a:r>
              <a:rPr lang="zh-CN" altLang="en-US" dirty="0" smtClean="0"/>
              <a:t>一种阵列天线弧形扫描的毫米波成像装置，其包括：天线阵列圆盘支架、伺服控制模块、电机、频率合成模块、发射模块、</a:t>
            </a:r>
            <a:r>
              <a:rPr lang="en-US" dirty="0" smtClean="0"/>
              <a:t>2</a:t>
            </a:r>
            <a:r>
              <a:rPr lang="zh-CN" altLang="en-US" dirty="0" smtClean="0"/>
              <a:t>个发射天线阵列、</a:t>
            </a:r>
            <a:r>
              <a:rPr lang="en-US" dirty="0" smtClean="0"/>
              <a:t>2</a:t>
            </a:r>
            <a:r>
              <a:rPr lang="zh-CN" altLang="en-US" dirty="0" smtClean="0"/>
              <a:t>个接收天线阵列、接收模块、信号处理模块和显控模块，其中：</a:t>
            </a:r>
          </a:p>
          <a:p>
            <a:r>
              <a:rPr lang="zh-CN" altLang="en-US" dirty="0" smtClean="0"/>
              <a:t>天线阵列圆盘支架包括可旋转的中心轴和由该中心轴带动旋转的金属圆形盘；</a:t>
            </a:r>
          </a:p>
          <a:p>
            <a:r>
              <a:rPr lang="zh-CN" altLang="en-US" dirty="0" smtClean="0"/>
              <a:t>伺服控制模块用于控制电机的驱动轴以正弦曲线的速率转动并且控制和检测天线阵列圆盘支架的旋转角度，使其从</a:t>
            </a:r>
            <a:r>
              <a:rPr lang="en-US" dirty="0" smtClean="0"/>
              <a:t>0</a:t>
            </a:r>
            <a:r>
              <a:rPr lang="zh-CN" altLang="en-US" dirty="0" smtClean="0"/>
              <a:t>到</a:t>
            </a:r>
            <a:r>
              <a:rPr lang="en-US" dirty="0" smtClean="0"/>
              <a:t>M</a:t>
            </a:r>
            <a:r>
              <a:rPr lang="zh-CN" altLang="en-US" dirty="0" smtClean="0"/>
              <a:t>度顺时针旋转，</a:t>
            </a:r>
            <a:r>
              <a:rPr lang="en-US" dirty="0" smtClean="0"/>
              <a:t>100</a:t>
            </a:r>
            <a:r>
              <a:rPr lang="zh-CN" altLang="en-US" dirty="0" smtClean="0"/>
              <a:t>≤</a:t>
            </a:r>
            <a:r>
              <a:rPr lang="en-US" dirty="0" smtClean="0"/>
              <a:t>M</a:t>
            </a:r>
            <a:r>
              <a:rPr lang="zh-CN" altLang="en-US" dirty="0" smtClean="0"/>
              <a:t>≤</a:t>
            </a:r>
            <a:r>
              <a:rPr lang="en-US" dirty="0" smtClean="0"/>
              <a:t>170</a:t>
            </a:r>
            <a:r>
              <a:rPr lang="zh-CN" altLang="en-US" dirty="0" smtClean="0"/>
              <a:t>度；</a:t>
            </a:r>
          </a:p>
          <a:p>
            <a:r>
              <a:rPr lang="zh-CN" altLang="en-US" dirty="0" smtClean="0"/>
              <a:t>电机用于通过皮带轮带动该中心轴旋转；</a:t>
            </a:r>
          </a:p>
          <a:p>
            <a:r>
              <a:rPr lang="zh-CN" altLang="en-US" dirty="0" smtClean="0"/>
              <a:t>频率合成模块用于产生基准时钟并将其发送给信号处理模块和接收信号处理模块的控制命令以产生宽带发射信号和射频本阵信号，并且将宽带发射信号发送给发射模块和将射频本阵信号发送给接收模块；</a:t>
            </a:r>
          </a:p>
          <a:p>
            <a:r>
              <a:rPr lang="zh-CN" altLang="en-US" dirty="0" smtClean="0"/>
              <a:t>发射模块用于对来自频率合成模块的宽带发射信号进行功率放大和波形调制，并将其发送给发射天线阵列，其包括用于功率放大的固态功率放大器和用于波形调制的发射波形调制器；</a:t>
            </a:r>
          </a:p>
          <a:p>
            <a:r>
              <a:rPr lang="zh-CN" altLang="en-US" dirty="0" smtClean="0"/>
              <a:t>发射天线阵列，用于辐射射频信号，每一个发射天线阵列有</a:t>
            </a:r>
            <a:r>
              <a:rPr lang="en-US" dirty="0" smtClean="0"/>
              <a:t>N</a:t>
            </a:r>
            <a:r>
              <a:rPr lang="zh-CN" altLang="en-US" dirty="0" smtClean="0"/>
              <a:t>个天线单元，每个天线单元对应一路发射通道，每个天线阵列有</a:t>
            </a:r>
            <a:r>
              <a:rPr lang="en-US" dirty="0" smtClean="0"/>
              <a:t>N</a:t>
            </a:r>
            <a:r>
              <a:rPr lang="zh-CN" altLang="en-US" dirty="0" smtClean="0"/>
              <a:t>路电开关控制发射通道的分时工作，即开通和关断，其中</a:t>
            </a:r>
            <a:r>
              <a:rPr lang="en-US" dirty="0" smtClean="0"/>
              <a:t>64</a:t>
            </a:r>
            <a:r>
              <a:rPr lang="zh-CN" altLang="en-US" dirty="0" smtClean="0"/>
              <a:t>≤</a:t>
            </a:r>
            <a:r>
              <a:rPr lang="en-US" dirty="0" smtClean="0"/>
              <a:t>N</a:t>
            </a:r>
            <a:r>
              <a:rPr lang="zh-CN" altLang="en-US" dirty="0" smtClean="0"/>
              <a:t>≤</a:t>
            </a:r>
            <a:r>
              <a:rPr lang="en-US" dirty="0" smtClean="0"/>
              <a:t>256</a:t>
            </a:r>
            <a:r>
              <a:rPr lang="zh-CN" altLang="en-US" dirty="0" smtClean="0"/>
              <a:t>；</a:t>
            </a:r>
          </a:p>
          <a:p>
            <a:r>
              <a:rPr lang="zh-CN" altLang="en-US" dirty="0" smtClean="0"/>
              <a:t>接收天线阵列，用于接收回波信号，每一个接收天线阵列有</a:t>
            </a:r>
            <a:r>
              <a:rPr lang="en-US" dirty="0" smtClean="0"/>
              <a:t>N</a:t>
            </a:r>
            <a:r>
              <a:rPr lang="zh-CN" altLang="en-US" dirty="0" smtClean="0"/>
              <a:t>个天线单元，每个天线单元对应一路接收通道，每个天线阵列有</a:t>
            </a:r>
            <a:r>
              <a:rPr lang="en-US" dirty="0" smtClean="0"/>
              <a:t>N</a:t>
            </a:r>
            <a:r>
              <a:rPr lang="zh-CN" altLang="en-US" dirty="0" smtClean="0"/>
              <a:t>路电开关控制接收通道的分时工作，即开通和关断，其中</a:t>
            </a:r>
            <a:r>
              <a:rPr lang="en-US" dirty="0" smtClean="0"/>
              <a:t>64</a:t>
            </a:r>
            <a:r>
              <a:rPr lang="zh-CN" altLang="en-US" dirty="0" smtClean="0"/>
              <a:t>≤</a:t>
            </a:r>
            <a:r>
              <a:rPr lang="en-US" dirty="0" smtClean="0"/>
              <a:t>N</a:t>
            </a:r>
            <a:r>
              <a:rPr lang="zh-CN" altLang="en-US" dirty="0" smtClean="0"/>
              <a:t>≤</a:t>
            </a:r>
            <a:r>
              <a:rPr lang="en-US" dirty="0" smtClean="0"/>
              <a:t>256</a:t>
            </a:r>
            <a:r>
              <a:rPr lang="zh-CN" altLang="en-US" dirty="0" smtClean="0"/>
              <a:t>；</a:t>
            </a:r>
          </a:p>
          <a:p>
            <a:r>
              <a:rPr lang="zh-CN" altLang="en-US" dirty="0" smtClean="0"/>
              <a:t>接收模块用于对接收到的回波信号进行功率放大、滤波、混频处理，实现将射频回波信号变换到中频回波信号，其包括用于功率放大的低噪声功率放大器、用于滤波的滤波器和用于将射频回波信号变换到中频回波信号的混频器；</a:t>
            </a:r>
          </a:p>
          <a:p>
            <a:r>
              <a:rPr lang="zh-CN" altLang="en-US" dirty="0" smtClean="0"/>
              <a:t>信号处理模块用于产生指示频率合成模块产生各种信号的控制命令、根据基准时钟产生成像装置的工作时序、对中频回波信号进行采样和数字下变频，进行三维成像处理，获取目标的三维图像数据并将其传送到显控模块；</a:t>
            </a:r>
          </a:p>
          <a:p>
            <a:r>
              <a:rPr lang="zh-CN" altLang="en-US" dirty="0" smtClean="0"/>
              <a:t>显控模块用于将接收到的三维图像数据实时显示成三维图像，和通过其人机交互界面向伺服控制模块和信号处理模块输入工作参数和发出控制指令。</a:t>
            </a:r>
            <a:endParaRPr lang="zh-CN"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CN202453498U</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214422"/>
          <a:ext cx="8229600" cy="4693858"/>
        </p:xfrm>
        <a:graphic>
          <a:graphicData uri="http://schemas.openxmlformats.org/drawingml/2006/table">
            <a:tbl>
              <a:tblPr firstRow="1" bandRow="1">
                <a:tableStyleId>{5C22544A-7EE6-4342-B048-85BDC9FD1C3A}</a:tableStyleId>
              </a:tblPr>
              <a:tblGrid>
                <a:gridCol w="4143404"/>
                <a:gridCol w="2643206"/>
                <a:gridCol w="1442990"/>
              </a:tblGrid>
              <a:tr h="405310">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1</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324482">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a</a:t>
                      </a:r>
                      <a:r>
                        <a:rPr lang="zh-CN" sz="1200" kern="100" dirty="0">
                          <a:latin typeface="Times New Roman"/>
                          <a:ea typeface="宋体"/>
                          <a:cs typeface="Times New Roman"/>
                        </a:rPr>
                        <a:t>】阵列天线弧形扫描的毫米波成像装置 </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毫米波全息成像设备</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341778">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b</a:t>
                      </a:r>
                      <a:r>
                        <a:rPr lang="zh-CN" sz="1200" kern="100" dirty="0">
                          <a:latin typeface="Times New Roman"/>
                          <a:ea typeface="宋体"/>
                          <a:cs typeface="Times New Roman"/>
                        </a:rPr>
                        <a:t>】天线阵列圆盘支架、伺服控制模块、电机</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smtClean="0">
                          <a:latin typeface="Times New Roman"/>
                          <a:ea typeface="宋体"/>
                          <a:cs typeface="Times New Roman"/>
                        </a:rPr>
                        <a:t>扫描</a:t>
                      </a:r>
                      <a:r>
                        <a:rPr lang="zh-CN" sz="1200" kern="100" dirty="0">
                          <a:latin typeface="Times New Roman"/>
                          <a:ea typeface="宋体"/>
                          <a:cs typeface="Times New Roman"/>
                        </a:rPr>
                        <a:t>驱动装置</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相同或等同</a:t>
                      </a:r>
                      <a:endParaRPr lang="zh-CN" sz="1400" kern="100">
                        <a:latin typeface="Times New Roman"/>
                        <a:ea typeface="宋体"/>
                        <a:cs typeface="Times New Roman"/>
                      </a:endParaRPr>
                    </a:p>
                  </a:txBody>
                  <a:tcPr marL="68580" marR="68580" marT="0" marB="0"/>
                </a:tc>
              </a:tr>
              <a:tr h="285752">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c</a:t>
                      </a:r>
                      <a:r>
                        <a:rPr lang="zh-CN" sz="1200" kern="100" dirty="0">
                          <a:latin typeface="Times New Roman"/>
                          <a:ea typeface="宋体"/>
                          <a:cs typeface="Times New Roman"/>
                        </a:rPr>
                        <a:t>】频率合成模块、发射模块、接收模块、信号处理模块</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毫米波信号处理系统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357190">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d</a:t>
                      </a:r>
                      <a:r>
                        <a:rPr lang="zh-CN" sz="1200" kern="100">
                          <a:latin typeface="Times New Roman"/>
                          <a:ea typeface="宋体"/>
                          <a:cs typeface="Times New Roman"/>
                        </a:rPr>
                        <a:t>】</a:t>
                      </a:r>
                      <a:r>
                        <a:rPr lang="en-US" sz="1200" kern="100">
                          <a:latin typeface="Times New Roman"/>
                          <a:ea typeface="宋体"/>
                          <a:cs typeface="Times New Roman"/>
                        </a:rPr>
                        <a:t>2</a:t>
                      </a:r>
                      <a:r>
                        <a:rPr lang="zh-CN" sz="1200" kern="100">
                          <a:latin typeface="Times New Roman"/>
                          <a:ea typeface="宋体"/>
                          <a:cs typeface="Times New Roman"/>
                        </a:rPr>
                        <a:t>个发射天线阵列、</a:t>
                      </a:r>
                      <a:r>
                        <a:rPr lang="en-US" sz="1200" kern="100">
                          <a:latin typeface="Times New Roman"/>
                          <a:ea typeface="宋体"/>
                          <a:cs typeface="Times New Roman"/>
                        </a:rPr>
                        <a:t>2</a:t>
                      </a:r>
                      <a:r>
                        <a:rPr lang="zh-CN" sz="1200" kern="100">
                          <a:latin typeface="Times New Roman"/>
                          <a:ea typeface="宋体"/>
                          <a:cs typeface="Times New Roman"/>
                        </a:rPr>
                        <a:t>个接收天线阵列</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smtClean="0">
                          <a:latin typeface="Times New Roman"/>
                          <a:ea typeface="宋体"/>
                          <a:cs typeface="Times New Roman"/>
                        </a:rPr>
                        <a:t>毫米波</a:t>
                      </a:r>
                      <a:r>
                        <a:rPr lang="zh-CN" sz="1200" kern="100" dirty="0">
                          <a:latin typeface="Times New Roman"/>
                          <a:ea typeface="宋体"/>
                          <a:cs typeface="Times New Roman"/>
                        </a:rPr>
                        <a:t>收发天线阵列</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33139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e</a:t>
                      </a:r>
                      <a:r>
                        <a:rPr lang="zh-CN" sz="1200" kern="100">
                          <a:latin typeface="Times New Roman"/>
                          <a:ea typeface="宋体"/>
                          <a:cs typeface="Times New Roman"/>
                        </a:rPr>
                        <a:t>】显控模块，</a:t>
                      </a:r>
                      <a:r>
                        <a:rPr lang="en-US" sz="1200" kern="100">
                          <a:latin typeface="Times New Roman"/>
                          <a:ea typeface="宋体"/>
                          <a:cs typeface="Times New Roman"/>
                        </a:rPr>
                        <a:t> </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图像处理装置</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359470">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f</a:t>
                      </a:r>
                      <a:r>
                        <a:rPr lang="zh-CN" sz="1200" kern="100" dirty="0">
                          <a:latin typeface="Times New Roman"/>
                          <a:ea typeface="宋体"/>
                          <a:cs typeface="Times New Roman"/>
                        </a:rPr>
                        <a:t>】天线阵列圆盘</a:t>
                      </a:r>
                      <a:r>
                        <a:rPr lang="zh-CN" sz="1200" kern="100" dirty="0" smtClean="0">
                          <a:latin typeface="Times New Roman"/>
                          <a:ea typeface="宋体"/>
                          <a:cs typeface="Times New Roman"/>
                        </a:rPr>
                        <a:t>支架</a:t>
                      </a:r>
                      <a:r>
                        <a:rPr lang="zh-CN" altLang="en-US" sz="1200" kern="100" dirty="0" smtClean="0">
                          <a:latin typeface="Times New Roman"/>
                          <a:ea typeface="宋体"/>
                          <a:cs typeface="Times New Roman"/>
                        </a:rPr>
                        <a:t>、</a:t>
                      </a:r>
                      <a:r>
                        <a:rPr lang="zh-CN" sz="1200" kern="100" dirty="0" smtClean="0">
                          <a:latin typeface="Times New Roman"/>
                          <a:ea typeface="宋体"/>
                          <a:cs typeface="Times New Roman"/>
                        </a:rPr>
                        <a:t>可</a:t>
                      </a:r>
                      <a:r>
                        <a:rPr lang="zh-CN" sz="1200" kern="100" dirty="0">
                          <a:latin typeface="Times New Roman"/>
                          <a:ea typeface="宋体"/>
                          <a:cs typeface="Times New Roman"/>
                        </a:rPr>
                        <a:t>旋转的中心轴</a:t>
                      </a:r>
                      <a:r>
                        <a:rPr lang="zh-CN" sz="1200" kern="100" dirty="0" smtClean="0">
                          <a:latin typeface="Times New Roman"/>
                          <a:ea typeface="宋体"/>
                          <a:cs typeface="Times New Roman"/>
                        </a:rPr>
                        <a:t>和金属</a:t>
                      </a:r>
                      <a:r>
                        <a:rPr lang="zh-CN" sz="1200" kern="100" dirty="0">
                          <a:latin typeface="Times New Roman"/>
                          <a:ea typeface="宋体"/>
                          <a:cs typeface="Times New Roman"/>
                        </a:rPr>
                        <a:t>圆形盘；</a:t>
                      </a:r>
                      <a:endParaRPr lang="zh-CN" sz="1400" kern="100" dirty="0">
                        <a:latin typeface="Times New Roman"/>
                        <a:ea typeface="宋体"/>
                        <a:cs typeface="Times New Roman"/>
                      </a:endParaRPr>
                    </a:p>
                    <a:p>
                      <a:pPr indent="127000" algn="just">
                        <a:lnSpc>
                          <a:spcPts val="2300"/>
                        </a:lnSpc>
                        <a:spcAft>
                          <a:spcPts val="0"/>
                        </a:spcAft>
                      </a:pPr>
                      <a:r>
                        <a:rPr lang="zh-CN" sz="1200" kern="100" dirty="0">
                          <a:latin typeface="Times New Roman"/>
                          <a:ea typeface="宋体"/>
                          <a:cs typeface="Times New Roman"/>
                        </a:rPr>
                        <a:t>伺服控制模块用于控制电机的驱动轴以正弦曲线的速率转动并且控制和检测天线阵列圆盘支架的旋转角度，使其从</a:t>
                      </a:r>
                      <a:r>
                        <a:rPr lang="en-US" sz="1200" kern="100" dirty="0">
                          <a:latin typeface="Times New Roman"/>
                          <a:ea typeface="宋体"/>
                          <a:cs typeface="Times New Roman"/>
                        </a:rPr>
                        <a:t>0</a:t>
                      </a:r>
                      <a:r>
                        <a:rPr lang="zh-CN" sz="1200" kern="100" dirty="0">
                          <a:latin typeface="Times New Roman"/>
                          <a:ea typeface="宋体"/>
                          <a:cs typeface="Times New Roman"/>
                        </a:rPr>
                        <a:t>到</a:t>
                      </a:r>
                      <a:r>
                        <a:rPr lang="en-US" sz="1200" kern="100" dirty="0">
                          <a:latin typeface="Times New Roman"/>
                          <a:ea typeface="宋体"/>
                          <a:cs typeface="Times New Roman"/>
                        </a:rPr>
                        <a:t>M</a:t>
                      </a:r>
                      <a:r>
                        <a:rPr lang="zh-CN" sz="1200" kern="100" dirty="0">
                          <a:latin typeface="Times New Roman"/>
                          <a:ea typeface="宋体"/>
                          <a:cs typeface="Times New Roman"/>
                        </a:rPr>
                        <a:t>度顺时针旋转，</a:t>
                      </a:r>
                      <a:r>
                        <a:rPr lang="en-US" sz="1200" kern="100" dirty="0">
                          <a:latin typeface="Times New Roman"/>
                          <a:ea typeface="宋体"/>
                          <a:cs typeface="Times New Roman"/>
                        </a:rPr>
                        <a:t>100</a:t>
                      </a:r>
                      <a:r>
                        <a:rPr lang="zh-CN" sz="1200" kern="100" dirty="0">
                          <a:latin typeface="Times New Roman"/>
                          <a:ea typeface="宋体"/>
                          <a:cs typeface="Times New Roman"/>
                        </a:rPr>
                        <a:t>≤</a:t>
                      </a:r>
                      <a:r>
                        <a:rPr lang="en-US" sz="1200" kern="100" dirty="0">
                          <a:latin typeface="Times New Roman"/>
                          <a:ea typeface="宋体"/>
                          <a:cs typeface="Times New Roman"/>
                        </a:rPr>
                        <a:t>M</a:t>
                      </a:r>
                      <a:r>
                        <a:rPr lang="zh-CN" sz="1200" kern="100" dirty="0">
                          <a:latin typeface="Times New Roman"/>
                          <a:ea typeface="宋体"/>
                          <a:cs typeface="Times New Roman"/>
                        </a:rPr>
                        <a:t>≤</a:t>
                      </a:r>
                      <a:r>
                        <a:rPr lang="en-US" sz="1200" kern="100" dirty="0">
                          <a:latin typeface="Times New Roman"/>
                          <a:ea typeface="宋体"/>
                          <a:cs typeface="Times New Roman"/>
                        </a:rPr>
                        <a:t>170</a:t>
                      </a:r>
                      <a:r>
                        <a:rPr lang="zh-CN" sz="1200" kern="100" dirty="0">
                          <a:latin typeface="Times New Roman"/>
                          <a:ea typeface="宋体"/>
                          <a:cs typeface="Times New Roman"/>
                        </a:rPr>
                        <a:t>度</a:t>
                      </a:r>
                      <a:r>
                        <a:rPr lang="zh-CN" sz="1200" kern="100" dirty="0" smtClean="0">
                          <a:latin typeface="Times New Roman"/>
                          <a:ea typeface="宋体"/>
                          <a:cs typeface="Times New Roman"/>
                        </a:rPr>
                        <a:t>；电机</a:t>
                      </a:r>
                      <a:r>
                        <a:rPr lang="zh-CN" sz="1200" kern="100" dirty="0">
                          <a:latin typeface="Times New Roman"/>
                          <a:ea typeface="宋体"/>
                          <a:cs typeface="Times New Roman"/>
                        </a:rPr>
                        <a:t>用于通过皮带轮带动该中心轴旋转；</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扫描驱动装置</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存在相同或等同的风险</a:t>
                      </a:r>
                      <a:endParaRPr lang="zh-CN" sz="1400" kern="100" dirty="0">
                        <a:latin typeface="Times New Roman"/>
                        <a:ea typeface="宋体"/>
                        <a:cs typeface="Times New Roman"/>
                      </a:endParaRPr>
                    </a:p>
                  </a:txBody>
                  <a:tcPr marL="68580" marR="68580" marT="0" marB="0"/>
                </a:tc>
              </a:tr>
              <a:tr h="932884">
                <a:tc>
                  <a:txBody>
                    <a:bodyPr/>
                    <a:lstStyle/>
                    <a:p>
                      <a:pPr marL="0" indent="127000" algn="just" rtl="0" eaLnBrk="1" latinLnBrk="0" hangingPunct="1">
                        <a:lnSpc>
                          <a:spcPts val="2300"/>
                        </a:lnSpc>
                        <a:spcAft>
                          <a:spcPts val="0"/>
                        </a:spcAft>
                      </a:pPr>
                      <a:r>
                        <a:rPr kumimoji="0" lang="en-US" altLang="zh-CN" sz="1200" kern="100" dirty="0" smtClean="0">
                          <a:solidFill>
                            <a:schemeClr val="dk1"/>
                          </a:solidFill>
                          <a:latin typeface="Times New Roman"/>
                          <a:ea typeface="宋体"/>
                          <a:cs typeface="Times New Roman"/>
                        </a:rPr>
                        <a:t>【</a:t>
                      </a:r>
                      <a:r>
                        <a:rPr kumimoji="0" lang="en-US" sz="1200" kern="100" dirty="0" smtClean="0">
                          <a:solidFill>
                            <a:schemeClr val="dk1"/>
                          </a:solidFill>
                          <a:latin typeface="Times New Roman"/>
                          <a:ea typeface="宋体"/>
                          <a:cs typeface="Times New Roman"/>
                        </a:rPr>
                        <a:t>g</a:t>
                      </a:r>
                      <a:r>
                        <a:rPr kumimoji="0" lang="en-US" altLang="zh-CN" sz="1200" kern="100" dirty="0" smtClean="0">
                          <a:solidFill>
                            <a:schemeClr val="dk1"/>
                          </a:solidFill>
                          <a:latin typeface="Times New Roman"/>
                          <a:ea typeface="宋体"/>
                          <a:cs typeface="Times New Roman"/>
                        </a:rPr>
                        <a:t>】</a:t>
                      </a:r>
                      <a:r>
                        <a:rPr kumimoji="0" lang="zh-CN" altLang="en-US" sz="1200" kern="100" dirty="0" smtClean="0">
                          <a:solidFill>
                            <a:schemeClr val="dk1"/>
                          </a:solidFill>
                          <a:latin typeface="Times New Roman"/>
                          <a:ea typeface="宋体"/>
                          <a:cs typeface="Times New Roman"/>
                        </a:rPr>
                        <a:t>频率合成模块用于产生基准时钟并将其发送给信号处理模块和接收信号处理模块的控制命令以产生宽带发射信号和射频本阵信号，并且将宽带发射信号发送给发射模块和将射频本阵信号发送给接收模块</a:t>
                      </a:r>
                      <a:endParaRPr kumimoji="0" lang="zh-CN" sz="1200" kern="100" dirty="0">
                        <a:solidFill>
                          <a:schemeClr val="dk1"/>
                        </a:solidFill>
                        <a:latin typeface="Times New Roman"/>
                        <a:ea typeface="宋体"/>
                        <a:cs typeface="Times New Roman"/>
                      </a:endParaRPr>
                    </a:p>
                  </a:txBody>
                  <a:tcPr marL="68580" marR="68580" marT="0" marB="0"/>
                </a:tc>
                <a:tc>
                  <a:txBody>
                    <a:bodyPr/>
                    <a:lstStyle/>
                    <a:p>
                      <a:pPr marL="0" indent="127000" algn="just" rtl="0" eaLnBrk="1" latinLnBrk="0" hangingPunct="1">
                        <a:lnSpc>
                          <a:spcPts val="2300"/>
                        </a:lnSpc>
                        <a:spcAft>
                          <a:spcPts val="0"/>
                        </a:spcAft>
                      </a:pPr>
                      <a:r>
                        <a:rPr kumimoji="0" lang="zh-CN" altLang="en-US" sz="1200" kern="100" dirty="0" smtClean="0">
                          <a:solidFill>
                            <a:schemeClr val="dk1"/>
                          </a:solidFill>
                          <a:latin typeface="Times New Roman"/>
                          <a:ea typeface="宋体"/>
                          <a:cs typeface="Times New Roman"/>
                        </a:rPr>
                        <a:t>毫米波信号处理系统</a:t>
                      </a:r>
                      <a:endParaRPr kumimoji="0" lang="zh-CN" sz="1200" kern="100" dirty="0">
                        <a:solidFill>
                          <a:schemeClr val="dk1"/>
                        </a:solidFill>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相同</a:t>
                      </a:r>
                      <a:endParaRPr lang="zh-CN" sz="1400" kern="100" dirty="0">
                        <a:latin typeface="Times New Roman"/>
                        <a:ea typeface="宋体"/>
                        <a:cs typeface="Times New Roman"/>
                      </a:endParaRPr>
                    </a:p>
                  </a:txBody>
                  <a:tcPr marL="68580" marR="68580" marT="0" marB="0"/>
                </a:tc>
              </a:tr>
            </a:tbl>
          </a:graphicData>
        </a:graphic>
      </p:graphicFrame>
      <p:sp>
        <p:nvSpPr>
          <p:cNvPr id="6" name="矩形 5"/>
          <p:cNvSpPr/>
          <p:nvPr/>
        </p:nvSpPr>
        <p:spPr>
          <a:xfrm>
            <a:off x="642910" y="6072206"/>
            <a:ext cx="7786742" cy="369332"/>
          </a:xfrm>
          <a:prstGeom prst="rect">
            <a:avLst/>
          </a:prstGeom>
        </p:spPr>
        <p:txBody>
          <a:bodyPr wrap="square">
            <a:spAutoFit/>
          </a:bodyPr>
          <a:lstStyle/>
          <a:p>
            <a:r>
              <a:rPr lang="zh-CN" altLang="en-US" dirty="0" smtClean="0"/>
              <a:t>本分析对象可能落入到权利要求</a:t>
            </a:r>
            <a:r>
              <a:rPr lang="en-US" altLang="zh-CN" dirty="0" smtClean="0"/>
              <a:t>1</a:t>
            </a:r>
            <a:r>
              <a:rPr lang="zh-CN" altLang="en-US" dirty="0" smtClean="0"/>
              <a:t>限定的保护范围</a:t>
            </a:r>
            <a:r>
              <a:rPr lang="zh-CN" altLang="en-US" dirty="0"/>
              <a:t>中，</a:t>
            </a:r>
            <a:r>
              <a:rPr lang="zh-CN" altLang="en-US" dirty="0" smtClean="0"/>
              <a:t>存在侵权</a:t>
            </a:r>
            <a:r>
              <a:rPr lang="zh-CN" altLang="en-US" dirty="0"/>
              <a:t>风险</a:t>
            </a:r>
          </a:p>
        </p:txBody>
      </p:sp>
      <p:sp>
        <p:nvSpPr>
          <p:cNvPr id="8" name="矩形 7"/>
          <p:cNvSpPr/>
          <p:nvPr/>
        </p:nvSpPr>
        <p:spPr>
          <a:xfrm>
            <a:off x="500034" y="3286124"/>
            <a:ext cx="8215370" cy="1428760"/>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CN202453498U</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214422"/>
          <a:ext cx="8229600" cy="5078910"/>
        </p:xfrm>
        <a:graphic>
          <a:graphicData uri="http://schemas.openxmlformats.org/drawingml/2006/table">
            <a:tbl>
              <a:tblPr firstRow="1" bandRow="1">
                <a:tableStyleId>{5C22544A-7EE6-4342-B048-85BDC9FD1C3A}</a:tableStyleId>
              </a:tblPr>
              <a:tblGrid>
                <a:gridCol w="4143404"/>
                <a:gridCol w="2643206"/>
                <a:gridCol w="1442990"/>
              </a:tblGrid>
              <a:tr h="405310">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1</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324482">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h</a:t>
                      </a:r>
                      <a:r>
                        <a:rPr lang="zh-CN" sz="1200" kern="100" dirty="0">
                          <a:latin typeface="Times New Roman"/>
                          <a:ea typeface="宋体"/>
                          <a:cs typeface="Times New Roman"/>
                        </a:rPr>
                        <a:t>】发射模块用于对来自频率合成模块的宽带发射信号进行功率放大和波形调制，并将其发送给发射天线阵列，其包括用于功率放大的固态功率放大器和用于波形调制的发射波形调制器；</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毫米波信号处理系统</a:t>
                      </a:r>
                      <a:endParaRPr lang="zh-CN" sz="1400" kern="100">
                        <a:latin typeface="Times New Roman"/>
                        <a:ea typeface="宋体"/>
                        <a:cs typeface="Times New Roman"/>
                      </a:endParaRPr>
                    </a:p>
                  </a:txBody>
                  <a:tcPr marL="68580" marR="68580" marT="0" marB="0"/>
                </a:tc>
                <a:tc>
                  <a:txBody>
                    <a:bodyPr/>
                    <a:lstStyle/>
                    <a:p>
                      <a:pPr algn="just">
                        <a:spcAft>
                          <a:spcPts val="0"/>
                        </a:spcAft>
                      </a:pPr>
                      <a:r>
                        <a:rPr lang="zh-CN" sz="1200" kern="100">
                          <a:solidFill>
                            <a:srgbClr val="000000"/>
                          </a:solidFill>
                          <a:latin typeface="楷体_GB2312"/>
                          <a:ea typeface="宋体"/>
                          <a:cs typeface="Times New Roman"/>
                        </a:rPr>
                        <a:t>存在相同或等同的风险</a:t>
                      </a:r>
                      <a:endParaRPr lang="zh-CN" sz="1500" kern="100">
                        <a:solidFill>
                          <a:srgbClr val="000000"/>
                        </a:solidFill>
                        <a:latin typeface="楷体_GB2312"/>
                        <a:ea typeface="宋体"/>
                        <a:cs typeface="Times New Roman"/>
                      </a:endParaRPr>
                    </a:p>
                  </a:txBody>
                  <a:tcPr marL="68580" marR="68580" marT="0" marB="0"/>
                </a:tc>
              </a:tr>
              <a:tr h="341778">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err="1">
                          <a:latin typeface="Times New Roman"/>
                          <a:ea typeface="宋体"/>
                          <a:cs typeface="Times New Roman"/>
                        </a:rPr>
                        <a:t>i</a:t>
                      </a:r>
                      <a:r>
                        <a:rPr lang="zh-CN" sz="1200" kern="100" dirty="0">
                          <a:latin typeface="Times New Roman"/>
                          <a:ea typeface="宋体"/>
                          <a:cs typeface="Times New Roman"/>
                        </a:rPr>
                        <a:t>】发射天线阵列，用于辐射射频信号，每一个发射天线阵列有</a:t>
                      </a:r>
                      <a:r>
                        <a:rPr lang="en-US" sz="1200" kern="100" dirty="0">
                          <a:latin typeface="Times New Roman"/>
                          <a:ea typeface="宋体"/>
                          <a:cs typeface="Times New Roman"/>
                        </a:rPr>
                        <a:t>N</a:t>
                      </a:r>
                      <a:r>
                        <a:rPr lang="zh-CN" sz="1200" kern="100" dirty="0">
                          <a:latin typeface="Times New Roman"/>
                          <a:ea typeface="宋体"/>
                          <a:cs typeface="Times New Roman"/>
                        </a:rPr>
                        <a:t>个天线单元</a:t>
                      </a:r>
                      <a:r>
                        <a:rPr lang="zh-CN" sz="1200" kern="100" dirty="0" smtClean="0">
                          <a:latin typeface="Times New Roman"/>
                          <a:ea typeface="宋体"/>
                          <a:cs typeface="Times New Roman"/>
                        </a:rPr>
                        <a:t>，其中</a:t>
                      </a:r>
                      <a:r>
                        <a:rPr lang="en-US" sz="1200" kern="100" dirty="0">
                          <a:latin typeface="Times New Roman"/>
                          <a:ea typeface="宋体"/>
                          <a:cs typeface="Times New Roman"/>
                        </a:rPr>
                        <a:t>64</a:t>
                      </a:r>
                      <a:r>
                        <a:rPr lang="zh-CN" sz="1200" kern="100" dirty="0">
                          <a:latin typeface="Times New Roman"/>
                          <a:ea typeface="宋体"/>
                          <a:cs typeface="Times New Roman"/>
                        </a:rPr>
                        <a:t>≤</a:t>
                      </a:r>
                      <a:r>
                        <a:rPr lang="en-US" sz="1200" kern="100" dirty="0">
                          <a:latin typeface="Times New Roman"/>
                          <a:ea typeface="宋体"/>
                          <a:cs typeface="Times New Roman"/>
                        </a:rPr>
                        <a:t>N</a:t>
                      </a:r>
                      <a:r>
                        <a:rPr lang="zh-CN" sz="1200" kern="100" dirty="0">
                          <a:latin typeface="Times New Roman"/>
                          <a:ea typeface="宋体"/>
                          <a:cs typeface="Times New Roman"/>
                        </a:rPr>
                        <a:t>≤</a:t>
                      </a:r>
                      <a:r>
                        <a:rPr lang="en-US" sz="1200" kern="100" dirty="0">
                          <a:latin typeface="Times New Roman"/>
                          <a:ea typeface="宋体"/>
                          <a:cs typeface="Times New Roman"/>
                        </a:rPr>
                        <a:t>256</a:t>
                      </a:r>
                      <a:r>
                        <a:rPr lang="zh-CN" sz="1200" kern="100" dirty="0" smtClean="0">
                          <a:latin typeface="Times New Roman"/>
                          <a:ea typeface="宋体"/>
                          <a:cs typeface="Times New Roman"/>
                        </a:rPr>
                        <a:t>；接收天线</a:t>
                      </a:r>
                      <a:r>
                        <a:rPr lang="zh-CN" sz="1200" kern="100" dirty="0">
                          <a:latin typeface="Times New Roman"/>
                          <a:ea typeface="宋体"/>
                          <a:cs typeface="Times New Roman"/>
                        </a:rPr>
                        <a:t>阵列，用于接收回波信号</a:t>
                      </a:r>
                      <a:r>
                        <a:rPr lang="zh-CN" sz="1200" kern="100" dirty="0" smtClean="0">
                          <a:latin typeface="Times New Roman"/>
                          <a:ea typeface="宋体"/>
                          <a:cs typeface="Times New Roman"/>
                        </a:rPr>
                        <a:t>，其中</a:t>
                      </a:r>
                      <a:r>
                        <a:rPr lang="en-US" sz="1200" kern="100" dirty="0">
                          <a:latin typeface="Times New Roman"/>
                          <a:ea typeface="宋体"/>
                          <a:cs typeface="Times New Roman"/>
                        </a:rPr>
                        <a:t>64</a:t>
                      </a:r>
                      <a:r>
                        <a:rPr lang="zh-CN" sz="1200" kern="100" dirty="0">
                          <a:latin typeface="Times New Roman"/>
                          <a:ea typeface="宋体"/>
                          <a:cs typeface="Times New Roman"/>
                        </a:rPr>
                        <a:t>≤</a:t>
                      </a:r>
                      <a:r>
                        <a:rPr lang="en-US" sz="1200" kern="100" dirty="0">
                          <a:latin typeface="Times New Roman"/>
                          <a:ea typeface="宋体"/>
                          <a:cs typeface="Times New Roman"/>
                        </a:rPr>
                        <a:t>N</a:t>
                      </a:r>
                      <a:r>
                        <a:rPr lang="zh-CN" sz="1200" kern="100" dirty="0">
                          <a:latin typeface="Times New Roman"/>
                          <a:ea typeface="宋体"/>
                          <a:cs typeface="Times New Roman"/>
                        </a:rPr>
                        <a:t>≤</a:t>
                      </a:r>
                      <a:r>
                        <a:rPr lang="en-US" sz="1200" kern="100" dirty="0">
                          <a:latin typeface="Times New Roman"/>
                          <a:ea typeface="宋体"/>
                          <a:cs typeface="Times New Roman"/>
                        </a:rPr>
                        <a:t>256</a:t>
                      </a:r>
                      <a:r>
                        <a:rPr lang="zh-CN" sz="1200" kern="100" dirty="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l">
                        <a:lnSpc>
                          <a:spcPts val="2300"/>
                        </a:lnSpc>
                        <a:spcAft>
                          <a:spcPts val="0"/>
                        </a:spcAft>
                      </a:pPr>
                      <a:r>
                        <a:rPr lang="zh-CN" sz="1200" kern="100">
                          <a:latin typeface="Times New Roman"/>
                          <a:ea typeface="宋体"/>
                          <a:cs typeface="Times New Roman"/>
                        </a:rPr>
                        <a:t>用于将毫米波信号发送至待测对象和接收来自待测对象的毫米波信号的毫米波收发天线阵列</a:t>
                      </a:r>
                      <a:endParaRPr lang="zh-CN" sz="1400" kern="100">
                        <a:latin typeface="Times New Roman"/>
                        <a:ea typeface="宋体"/>
                        <a:cs typeface="Times New Roman"/>
                      </a:endParaRPr>
                    </a:p>
                  </a:txBody>
                  <a:tcPr marL="68580" marR="68580" marT="0" marB="0"/>
                </a:tc>
                <a:tc>
                  <a:txBody>
                    <a:bodyPr/>
                    <a:lstStyle/>
                    <a:p>
                      <a:pPr algn="just">
                        <a:spcAft>
                          <a:spcPts val="0"/>
                        </a:spcAft>
                      </a:pPr>
                      <a:r>
                        <a:rPr lang="zh-CN" sz="1200" kern="100">
                          <a:solidFill>
                            <a:srgbClr val="000000"/>
                          </a:solidFill>
                          <a:latin typeface="楷体_GB2312"/>
                          <a:ea typeface="宋体"/>
                          <a:cs typeface="Times New Roman"/>
                        </a:rPr>
                        <a:t>存在相同或等同的风险</a:t>
                      </a:r>
                      <a:endParaRPr lang="zh-CN" sz="1500" kern="100">
                        <a:solidFill>
                          <a:srgbClr val="000000"/>
                        </a:solidFill>
                        <a:latin typeface="楷体_GB2312"/>
                        <a:ea typeface="宋体"/>
                        <a:cs typeface="Times New Roman"/>
                      </a:endParaRPr>
                    </a:p>
                  </a:txBody>
                  <a:tcPr marL="68580" marR="68580" marT="0" marB="0"/>
                </a:tc>
              </a:tr>
              <a:tr h="285752">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j</a:t>
                      </a:r>
                      <a:r>
                        <a:rPr lang="zh-CN" sz="1200" kern="100" dirty="0">
                          <a:latin typeface="Times New Roman"/>
                          <a:ea typeface="宋体"/>
                          <a:cs typeface="Times New Roman"/>
                        </a:rPr>
                        <a:t>】接收模块用于对接收到的回波信号进行功率放大、滤波、混频处理</a:t>
                      </a:r>
                      <a:r>
                        <a:rPr lang="zh-CN" sz="12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l">
                        <a:lnSpc>
                          <a:spcPts val="2300"/>
                        </a:lnSpc>
                        <a:spcAft>
                          <a:spcPts val="0"/>
                        </a:spcAft>
                      </a:pPr>
                      <a:r>
                        <a:rPr lang="zh-CN" sz="1200" kern="100">
                          <a:latin typeface="Times New Roman"/>
                          <a:ea typeface="宋体"/>
                          <a:cs typeface="Times New Roman"/>
                        </a:rPr>
                        <a:t>毫米波信号处理系统</a:t>
                      </a:r>
                      <a:endParaRPr lang="zh-CN" sz="1400" kern="100">
                        <a:latin typeface="Times New Roman"/>
                        <a:ea typeface="宋体"/>
                        <a:cs typeface="Times New Roman"/>
                      </a:endParaRPr>
                    </a:p>
                  </a:txBody>
                  <a:tcPr marL="68580" marR="68580" marT="0" marB="0"/>
                </a:tc>
                <a:tc>
                  <a:txBody>
                    <a:bodyPr/>
                    <a:lstStyle/>
                    <a:p>
                      <a:pPr algn="just">
                        <a:spcAft>
                          <a:spcPts val="0"/>
                        </a:spcAft>
                      </a:pPr>
                      <a:r>
                        <a:rPr lang="zh-CN" sz="1200" kern="100">
                          <a:solidFill>
                            <a:srgbClr val="000000"/>
                          </a:solidFill>
                          <a:latin typeface="楷体_GB2312"/>
                          <a:ea typeface="宋体"/>
                          <a:cs typeface="Times New Roman"/>
                        </a:rPr>
                        <a:t>存在相同或等同的风险</a:t>
                      </a:r>
                      <a:endParaRPr lang="zh-CN" sz="1500" kern="100">
                        <a:solidFill>
                          <a:srgbClr val="000000"/>
                        </a:solidFill>
                        <a:latin typeface="楷体_GB2312"/>
                        <a:ea typeface="宋体"/>
                        <a:cs typeface="Times New Roman"/>
                      </a:endParaRPr>
                    </a:p>
                  </a:txBody>
                  <a:tcPr marL="68580" marR="68580" marT="0" marB="0"/>
                </a:tc>
              </a:tr>
              <a:tr h="357190">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k</a:t>
                      </a:r>
                      <a:r>
                        <a:rPr lang="zh-CN" sz="1200" kern="100" dirty="0">
                          <a:latin typeface="Times New Roman"/>
                          <a:ea typeface="宋体"/>
                          <a:cs typeface="Times New Roman"/>
                        </a:rPr>
                        <a:t>】信号处理模块用于产生指示频率合成模块产生各种信号的控制命令、根据基准时钟产生成像装置的工作时序、对中频回波信号进行采样和数字下变频，进行三维成像处理，获取目标的三维图像数据并将其传送到显控模块；</a:t>
                      </a:r>
                      <a:endParaRPr lang="zh-CN" sz="1400" kern="100" dirty="0">
                        <a:latin typeface="Times New Roman"/>
                        <a:ea typeface="宋体"/>
                        <a:cs typeface="Times New Roman"/>
                      </a:endParaRPr>
                    </a:p>
                  </a:txBody>
                  <a:tcPr marL="68580" marR="68580" marT="0" marB="0"/>
                </a:tc>
                <a:tc>
                  <a:txBody>
                    <a:bodyPr/>
                    <a:lstStyle/>
                    <a:p>
                      <a:pPr indent="127000" algn="l">
                        <a:lnSpc>
                          <a:spcPts val="2300"/>
                        </a:lnSpc>
                        <a:spcAft>
                          <a:spcPts val="0"/>
                        </a:spcAft>
                      </a:pPr>
                      <a:r>
                        <a:rPr lang="zh-CN" sz="1200" kern="100" dirty="0">
                          <a:latin typeface="Times New Roman"/>
                          <a:ea typeface="宋体"/>
                          <a:cs typeface="Times New Roman"/>
                        </a:rPr>
                        <a:t>毫米波信号处理系统，控制装置</a:t>
                      </a:r>
                      <a:endParaRPr lang="zh-CN" sz="1400" kern="100" dirty="0">
                        <a:latin typeface="Times New Roman"/>
                        <a:ea typeface="宋体"/>
                        <a:cs typeface="Times New Roman"/>
                      </a:endParaRPr>
                    </a:p>
                  </a:txBody>
                  <a:tcPr marL="68580" marR="68580" marT="0" marB="0"/>
                </a:tc>
                <a:tc>
                  <a:txBody>
                    <a:bodyPr/>
                    <a:lstStyle/>
                    <a:p>
                      <a:pPr algn="just">
                        <a:spcAft>
                          <a:spcPts val="0"/>
                        </a:spcAft>
                      </a:pPr>
                      <a:r>
                        <a:rPr lang="zh-CN" sz="1200" kern="100">
                          <a:solidFill>
                            <a:srgbClr val="000000"/>
                          </a:solidFill>
                          <a:latin typeface="楷体_GB2312"/>
                          <a:ea typeface="宋体"/>
                          <a:cs typeface="Times New Roman"/>
                        </a:rPr>
                        <a:t>存在相同或等同的风险</a:t>
                      </a:r>
                      <a:endParaRPr lang="zh-CN" sz="1500" kern="100">
                        <a:solidFill>
                          <a:srgbClr val="000000"/>
                        </a:solidFill>
                        <a:latin typeface="楷体_GB2312"/>
                        <a:ea typeface="宋体"/>
                        <a:cs typeface="Times New Roman"/>
                      </a:endParaRPr>
                    </a:p>
                  </a:txBody>
                  <a:tcPr marL="68580" marR="68580" marT="0" marB="0"/>
                </a:tc>
              </a:tr>
              <a:tr h="331398">
                <a:tc>
                  <a:txBody>
                    <a:bodyPr/>
                    <a:lstStyle/>
                    <a:p>
                      <a:pPr marL="0" indent="127000" algn="just" rtl="0" eaLnBrk="1" latinLnBrk="0" hangingPunct="1">
                        <a:lnSpc>
                          <a:spcPts val="2300"/>
                        </a:lnSpc>
                        <a:spcAft>
                          <a:spcPts val="0"/>
                        </a:spcAft>
                      </a:pPr>
                      <a:r>
                        <a:rPr kumimoji="0" lang="en-US" altLang="zh-CN" sz="1200" kern="100" dirty="0" smtClean="0">
                          <a:solidFill>
                            <a:schemeClr val="dk1"/>
                          </a:solidFill>
                          <a:latin typeface="Times New Roman"/>
                          <a:ea typeface="宋体"/>
                          <a:cs typeface="Times New Roman"/>
                        </a:rPr>
                        <a:t>【</a:t>
                      </a:r>
                      <a:r>
                        <a:rPr kumimoji="0" lang="en-US" sz="1200" kern="100" dirty="0" smtClean="0">
                          <a:solidFill>
                            <a:schemeClr val="dk1"/>
                          </a:solidFill>
                          <a:latin typeface="Times New Roman"/>
                          <a:ea typeface="宋体"/>
                          <a:cs typeface="Times New Roman"/>
                        </a:rPr>
                        <a:t>l</a:t>
                      </a:r>
                      <a:r>
                        <a:rPr kumimoji="0" lang="en-US" altLang="zh-CN" sz="1200" kern="100" dirty="0" smtClean="0">
                          <a:solidFill>
                            <a:schemeClr val="dk1"/>
                          </a:solidFill>
                          <a:latin typeface="Times New Roman"/>
                          <a:ea typeface="宋体"/>
                          <a:cs typeface="Times New Roman"/>
                        </a:rPr>
                        <a:t>】</a:t>
                      </a:r>
                      <a:r>
                        <a:rPr kumimoji="0" lang="zh-CN" altLang="en-US" sz="1200" kern="100" dirty="0" smtClean="0">
                          <a:solidFill>
                            <a:schemeClr val="dk1"/>
                          </a:solidFill>
                          <a:latin typeface="Times New Roman"/>
                          <a:ea typeface="宋体"/>
                          <a:cs typeface="Times New Roman"/>
                        </a:rPr>
                        <a:t>显控模块用于将接收到的三维图像数据实时显示成三维图像，和通过其人机交互界面向伺服控制模块和信号处理模块输入工作参数和发出控制指令。</a:t>
                      </a:r>
                      <a:endParaRPr kumimoji="0" lang="zh-CN" sz="1200" kern="100" dirty="0">
                        <a:solidFill>
                          <a:schemeClr val="dk1"/>
                        </a:solidFill>
                        <a:latin typeface="Times New Roman"/>
                        <a:ea typeface="宋体"/>
                        <a:cs typeface="Times New Roman"/>
                      </a:endParaRPr>
                    </a:p>
                  </a:txBody>
                  <a:tcPr marL="68580" marR="68580" marT="0" marB="0"/>
                </a:tc>
                <a:tc>
                  <a:txBody>
                    <a:bodyPr/>
                    <a:lstStyle/>
                    <a:p>
                      <a:pPr marL="0" indent="127000" algn="l" rtl="0" eaLnBrk="1" latinLnBrk="0" hangingPunct="1">
                        <a:lnSpc>
                          <a:spcPts val="2300"/>
                        </a:lnSpc>
                        <a:spcAft>
                          <a:spcPts val="0"/>
                        </a:spcAft>
                      </a:pPr>
                      <a:r>
                        <a:rPr kumimoji="0" lang="zh-CN" altLang="en-US" sz="1200" kern="100" dirty="0" smtClean="0">
                          <a:solidFill>
                            <a:schemeClr val="dk1"/>
                          </a:solidFill>
                          <a:latin typeface="Times New Roman"/>
                          <a:ea typeface="宋体"/>
                          <a:cs typeface="Times New Roman"/>
                        </a:rPr>
                        <a:t>图像处理装置</a:t>
                      </a:r>
                      <a:endParaRPr kumimoji="0" lang="zh-CN" sz="1200" kern="100" dirty="0">
                        <a:solidFill>
                          <a:schemeClr val="dk1"/>
                        </a:solidFill>
                        <a:latin typeface="Times New Roman"/>
                        <a:ea typeface="宋体"/>
                        <a:cs typeface="Times New Roman"/>
                      </a:endParaRPr>
                    </a:p>
                  </a:txBody>
                  <a:tcPr marL="68580" marR="68580" marT="0" marB="0"/>
                </a:tc>
                <a:tc>
                  <a:txBody>
                    <a:bodyPr/>
                    <a:lstStyle/>
                    <a:p>
                      <a:pPr algn="just">
                        <a:spcAft>
                          <a:spcPts val="0"/>
                        </a:spcAft>
                      </a:pPr>
                      <a:r>
                        <a:rPr lang="zh-CN" sz="1200" kern="100" dirty="0">
                          <a:solidFill>
                            <a:srgbClr val="000000"/>
                          </a:solidFill>
                          <a:latin typeface="楷体_GB2312"/>
                          <a:ea typeface="宋体"/>
                          <a:cs typeface="Times New Roman"/>
                        </a:rPr>
                        <a:t>存在相同或等同的风险</a:t>
                      </a:r>
                      <a:endParaRPr lang="zh-CN" sz="1500" kern="100" dirty="0">
                        <a:solidFill>
                          <a:srgbClr val="000000"/>
                        </a:solidFill>
                        <a:latin typeface="楷体_GB2312"/>
                        <a:ea typeface="宋体"/>
                        <a:cs typeface="Times New Roman"/>
                      </a:endParaRPr>
                    </a:p>
                  </a:txBody>
                  <a:tcPr marL="68580" marR="68580" marT="0" marB="0"/>
                </a:tc>
              </a:tr>
            </a:tbl>
          </a:graphicData>
        </a:graphic>
      </p:graphicFrame>
      <p:sp>
        <p:nvSpPr>
          <p:cNvPr id="6" name="矩形 5"/>
          <p:cNvSpPr/>
          <p:nvPr/>
        </p:nvSpPr>
        <p:spPr>
          <a:xfrm>
            <a:off x="500034" y="6274378"/>
            <a:ext cx="8429684" cy="369332"/>
          </a:xfrm>
          <a:prstGeom prst="rect">
            <a:avLst/>
          </a:prstGeom>
        </p:spPr>
        <p:txBody>
          <a:bodyPr wrap="square">
            <a:spAutoFit/>
          </a:bodyPr>
          <a:lstStyle/>
          <a:p>
            <a:r>
              <a:rPr lang="zh-CN" altLang="en-US" dirty="0" smtClean="0"/>
              <a:t>本分析对象可能落入到权利要求</a:t>
            </a:r>
            <a:r>
              <a:rPr lang="en-US" altLang="zh-CN" dirty="0" smtClean="0"/>
              <a:t>1</a:t>
            </a:r>
            <a:r>
              <a:rPr lang="zh-CN" altLang="en-US" dirty="0" smtClean="0"/>
              <a:t>限定的保护范围</a:t>
            </a:r>
            <a:r>
              <a:rPr lang="zh-CN" altLang="en-US" dirty="0"/>
              <a:t>中，</a:t>
            </a:r>
            <a:r>
              <a:rPr lang="zh-CN" altLang="en-US" dirty="0" smtClean="0"/>
              <a:t>存在侵权风险，但风险不大</a:t>
            </a:r>
            <a:endParaRPr lang="zh-CN" altLang="en-US" dirty="0"/>
          </a:p>
        </p:txBody>
      </p:sp>
      <p:sp>
        <p:nvSpPr>
          <p:cNvPr id="8" name="矩形 7"/>
          <p:cNvSpPr/>
          <p:nvPr/>
        </p:nvSpPr>
        <p:spPr>
          <a:xfrm>
            <a:off x="500034" y="1643050"/>
            <a:ext cx="8215370" cy="4643470"/>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CN202453498U</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7" name="内容占位符 6"/>
          <p:cNvSpPr>
            <a:spLocks noGrp="1"/>
          </p:cNvSpPr>
          <p:nvPr>
            <p:ph idx="1"/>
          </p:nvPr>
        </p:nvSpPr>
        <p:spPr>
          <a:xfrm>
            <a:off x="457200" y="1600200"/>
            <a:ext cx="8229600" cy="4257692"/>
          </a:xfrm>
        </p:spPr>
        <p:txBody>
          <a:bodyPr>
            <a:normAutofit/>
          </a:bodyPr>
          <a:lstStyle/>
          <a:p>
            <a:r>
              <a:rPr lang="zh-CN" altLang="en-US" dirty="0" smtClean="0"/>
              <a:t>我方建议：</a:t>
            </a:r>
            <a:endParaRPr lang="en-US" altLang="zh-CN" dirty="0" smtClean="0"/>
          </a:p>
          <a:p>
            <a:r>
              <a:rPr lang="zh-CN" altLang="en-US" dirty="0" smtClean="0"/>
              <a:t>权利要求</a:t>
            </a:r>
            <a:r>
              <a:rPr lang="en-US" dirty="0" smtClean="0"/>
              <a:t>1</a:t>
            </a:r>
            <a:r>
              <a:rPr lang="zh-CN" altLang="en-US" dirty="0" smtClean="0"/>
              <a:t>限定了很多技术细节，如圆盘支架的旋转角度、中心轴由皮带轮驱动、天线阵列的天线单元数量等等。</a:t>
            </a:r>
            <a:endParaRPr lang="en-US" altLang="zh-CN" dirty="0" smtClean="0"/>
          </a:p>
          <a:p>
            <a:r>
              <a:rPr lang="zh-CN" altLang="en-US" dirty="0" smtClean="0"/>
              <a:t>对于其侵权风险应当优先选用技术规避来避免。只要将上述技术细节中任何一点（最好是多点）采用与之功能和效果不同的技术手段来代替，就可以实现技术规避。</a:t>
            </a:r>
            <a:endParaRPr lang="en-US" altLang="zh-CN"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CN202421499U</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Autofit/>
          </a:bodyPr>
          <a:lstStyle/>
          <a:p>
            <a:r>
              <a:rPr lang="en-US" sz="1200" dirty="0" smtClean="0"/>
              <a:t>1. </a:t>
            </a:r>
            <a:r>
              <a:rPr lang="zh-CN" altLang="en-US" sz="1200" dirty="0" smtClean="0"/>
              <a:t>一种单天线阵列全方位扫描的毫米波成像装置，其包括：滑轨、驱动圆盘、</a:t>
            </a:r>
            <a:r>
              <a:rPr lang="en-US" sz="1200" dirty="0" smtClean="0"/>
              <a:t>2</a:t>
            </a:r>
            <a:r>
              <a:rPr lang="zh-CN" altLang="en-US" sz="1200" dirty="0" smtClean="0"/>
              <a:t>个金属支杆、天线阵列圆盘支架、伺服控制模块、电机、频率合成模块、发射模块、</a:t>
            </a:r>
            <a:r>
              <a:rPr lang="en-US" sz="1200" dirty="0" smtClean="0"/>
              <a:t>1</a:t>
            </a:r>
            <a:r>
              <a:rPr lang="zh-CN" altLang="en-US" sz="1200" dirty="0" smtClean="0"/>
              <a:t>个发射天线阵 列、</a:t>
            </a:r>
            <a:r>
              <a:rPr lang="en-US" sz="1200" dirty="0" smtClean="0"/>
              <a:t>1</a:t>
            </a:r>
            <a:r>
              <a:rPr lang="zh-CN" altLang="en-US" sz="1200" dirty="0" smtClean="0"/>
              <a:t>个接收天线阵列、接收模块、信号处理模块和显控模块，其中：</a:t>
            </a:r>
          </a:p>
          <a:p>
            <a:r>
              <a:rPr lang="zh-CN" altLang="en-US" sz="1200" dirty="0" smtClean="0"/>
              <a:t>天线阵列圆盘支架包括可旋转的中心轴和由该中心轴带动旋转的金属圆形盘；</a:t>
            </a:r>
          </a:p>
          <a:p>
            <a:r>
              <a:rPr lang="zh-CN" altLang="en-US" sz="1200" dirty="0" smtClean="0"/>
              <a:t>滑轨的弧度为</a:t>
            </a:r>
            <a:r>
              <a:rPr lang="en-US" sz="1200" dirty="0" smtClean="0"/>
              <a:t>300</a:t>
            </a:r>
            <a:r>
              <a:rPr lang="zh-CN" altLang="en-US" sz="1200" dirty="0" smtClean="0"/>
              <a:t>度，其直径与天线阵列圆盘一致；</a:t>
            </a:r>
          </a:p>
          <a:p>
            <a:r>
              <a:rPr lang="zh-CN" altLang="en-US" sz="1200" dirty="0" smtClean="0"/>
              <a:t>驱动圆盘与天线阵列圆盘一样大，</a:t>
            </a:r>
            <a:r>
              <a:rPr lang="en-US" sz="1200" dirty="0" smtClean="0"/>
              <a:t>2</a:t>
            </a:r>
            <a:r>
              <a:rPr lang="zh-CN" altLang="en-US" sz="1200" dirty="0" smtClean="0"/>
              <a:t>个金属支杆以相对且在一条直线上的方式安装在天线阵列圆盘和驱动圆盘的边缘两端，金属支杆的一端固定到天线阵列圆盘的边缘，另一端固定到驱动圆盘的边缘，该驱动圆盘的底部边缘处安装有</a:t>
            </a:r>
            <a:r>
              <a:rPr lang="en-US" sz="1200" dirty="0" smtClean="0"/>
              <a:t>3-10</a:t>
            </a:r>
            <a:r>
              <a:rPr lang="zh-CN" altLang="en-US" sz="1200" dirty="0" smtClean="0"/>
              <a:t>个之间的任意个滑轮，该滑轮位于滑轨上；</a:t>
            </a:r>
          </a:p>
          <a:p>
            <a:r>
              <a:rPr lang="zh-CN" altLang="en-US" sz="1200" dirty="0" smtClean="0"/>
              <a:t>伺服控制模块用于控制电机的驱动轴以正弦曲线的速率转动并且控制和检测天线阵 列圆盘支架的旋转角度，使其从</a:t>
            </a:r>
            <a:r>
              <a:rPr lang="en-US" sz="1200" dirty="0" smtClean="0"/>
              <a:t>0</a:t>
            </a:r>
            <a:r>
              <a:rPr lang="zh-CN" altLang="en-US" sz="1200" dirty="0" smtClean="0"/>
              <a:t>到</a:t>
            </a:r>
            <a:r>
              <a:rPr lang="en-US" sz="1200" dirty="0" smtClean="0"/>
              <a:t>M</a:t>
            </a:r>
            <a:r>
              <a:rPr lang="zh-CN" altLang="en-US" sz="1200" dirty="0" smtClean="0"/>
              <a:t>度顺时针旋转，</a:t>
            </a:r>
            <a:r>
              <a:rPr lang="en-US" sz="1200" dirty="0" smtClean="0"/>
              <a:t>260 </a:t>
            </a:r>
            <a:r>
              <a:rPr lang="zh-CN" altLang="en-US" sz="1200" dirty="0" smtClean="0"/>
              <a:t>≤</a:t>
            </a:r>
            <a:r>
              <a:rPr lang="en-US" sz="1200" dirty="0" smtClean="0"/>
              <a:t>M </a:t>
            </a:r>
            <a:r>
              <a:rPr lang="zh-CN" altLang="en-US" sz="1200" dirty="0" smtClean="0"/>
              <a:t>≤</a:t>
            </a:r>
            <a:r>
              <a:rPr lang="en-US" sz="1200" dirty="0" smtClean="0"/>
              <a:t> 300</a:t>
            </a:r>
            <a:r>
              <a:rPr lang="zh-CN" altLang="en-US" sz="1200" dirty="0" smtClean="0"/>
              <a:t>度；</a:t>
            </a:r>
          </a:p>
          <a:p>
            <a:r>
              <a:rPr lang="zh-CN" altLang="en-US" sz="1200" dirty="0" smtClean="0"/>
              <a:t>电机使该驱动圆盘沿着滑轨转动，从而带动天线阵列圆盘转动；</a:t>
            </a:r>
          </a:p>
          <a:p>
            <a:r>
              <a:rPr lang="zh-CN" altLang="en-US" sz="1200" dirty="0" smtClean="0"/>
              <a:t>频率合成模块用于产生基准时钟并将其发送给信号处理模块、和接收信号处理模块的控制命令以产生宽带发射信号和射频本阵信号，并且将宽带发射信号发送给发射模块和将 射频本阵信号发送给接收模块；</a:t>
            </a:r>
          </a:p>
          <a:p>
            <a:r>
              <a:rPr lang="zh-CN" altLang="en-US" sz="1200" dirty="0" smtClean="0"/>
              <a:t>发射模块用于对来自频率合成模块的宽带发射信号进行功率放大和波形调制，并将其发送给发射天线阵列，其包括用于功率放大的固态功率放大器和用于波形调制的发射波形调制器；</a:t>
            </a:r>
          </a:p>
          <a:p>
            <a:r>
              <a:rPr lang="zh-CN" altLang="en-US" sz="1200" dirty="0" smtClean="0"/>
              <a:t>发射天线阵列，用于辐射射频信号，每一个发射天线阵列有</a:t>
            </a:r>
            <a:r>
              <a:rPr lang="en-US" sz="1200" dirty="0" smtClean="0"/>
              <a:t>N</a:t>
            </a:r>
            <a:r>
              <a:rPr lang="zh-CN" altLang="en-US" sz="1200" dirty="0" smtClean="0"/>
              <a:t>个天线单元，每个天线单元对应一路发射通道，每个天线阵列有</a:t>
            </a:r>
            <a:r>
              <a:rPr lang="en-US" sz="1200" dirty="0" smtClean="0"/>
              <a:t>N</a:t>
            </a:r>
            <a:r>
              <a:rPr lang="zh-CN" altLang="en-US" sz="1200" dirty="0" smtClean="0"/>
              <a:t>路电开关控制发射通道的分时工作，即开通和关 断，其中</a:t>
            </a:r>
            <a:r>
              <a:rPr lang="en-US" sz="1200" dirty="0" smtClean="0"/>
              <a:t>64</a:t>
            </a:r>
            <a:r>
              <a:rPr lang="zh-CN" altLang="en-US" sz="1200" dirty="0" smtClean="0"/>
              <a:t>≤</a:t>
            </a:r>
            <a:r>
              <a:rPr lang="en-US" sz="1200" dirty="0" smtClean="0"/>
              <a:t>N</a:t>
            </a:r>
            <a:r>
              <a:rPr lang="zh-CN" altLang="en-US" sz="1200" dirty="0" smtClean="0"/>
              <a:t>≤</a:t>
            </a:r>
            <a:r>
              <a:rPr lang="en-US" sz="1200" dirty="0" smtClean="0"/>
              <a:t>256 ;</a:t>
            </a:r>
            <a:endParaRPr lang="zh-CN" altLang="en-US" sz="1200" dirty="0" smtClean="0"/>
          </a:p>
          <a:p>
            <a:r>
              <a:rPr lang="zh-CN" altLang="en-US" sz="1200" dirty="0" smtClean="0"/>
              <a:t>接收天线阵列，用于接收回波信号，每一个接收天线阵列有</a:t>
            </a:r>
            <a:r>
              <a:rPr lang="en-US" sz="1200" dirty="0" smtClean="0"/>
              <a:t>N</a:t>
            </a:r>
            <a:r>
              <a:rPr lang="zh-CN" altLang="en-US" sz="1200" dirty="0" smtClean="0"/>
              <a:t>个天线单元，每个天线单元对应一路接收通道，每个天线阵列有</a:t>
            </a:r>
            <a:r>
              <a:rPr lang="en-US" sz="1200" dirty="0" smtClean="0"/>
              <a:t>N</a:t>
            </a:r>
            <a:r>
              <a:rPr lang="zh-CN" altLang="en-US" sz="1200" dirty="0" smtClean="0"/>
              <a:t>路电开关控制接收通道的分时工作，即开通和关断，其中</a:t>
            </a:r>
            <a:r>
              <a:rPr lang="en-US" sz="1200" dirty="0" smtClean="0"/>
              <a:t>64</a:t>
            </a:r>
            <a:r>
              <a:rPr lang="zh-CN" altLang="en-US" sz="1200" dirty="0" smtClean="0"/>
              <a:t>≤</a:t>
            </a:r>
            <a:r>
              <a:rPr lang="en-US" sz="1200" dirty="0" smtClean="0"/>
              <a:t>N</a:t>
            </a:r>
            <a:r>
              <a:rPr lang="zh-CN" altLang="en-US" sz="1200" dirty="0" smtClean="0"/>
              <a:t>≤</a:t>
            </a:r>
            <a:r>
              <a:rPr lang="en-US" sz="1200" dirty="0" smtClean="0"/>
              <a:t>256 ;</a:t>
            </a:r>
            <a:endParaRPr lang="zh-CN" altLang="en-US" sz="1200" dirty="0" smtClean="0"/>
          </a:p>
          <a:p>
            <a:r>
              <a:rPr lang="zh-CN" altLang="en-US" sz="1200" dirty="0" smtClean="0"/>
              <a:t>接收模块用于对接收到的回波信号进行功率放大、滤波、混频处理，实现将射频回波信号变换到中频回波信号，其包括用于功率放大的低噪声功率放大器、用于滤波的滤波器和 用于将射频回波信号变换到中频回波信号的混频器；</a:t>
            </a:r>
          </a:p>
          <a:p>
            <a:r>
              <a:rPr lang="zh-CN" altLang="en-US" sz="1200" dirty="0" smtClean="0"/>
              <a:t>信号处理模块用于产生指示频率合成模块产生各种信号的控制命令、根据基准时钟产 生成像装置的工作时序、对中频回波信号进行采样和数字下变频，进行三维成像处理，获取 目标的三维图像数据并将其传输到显控模块；</a:t>
            </a:r>
          </a:p>
          <a:p>
            <a:r>
              <a:rPr lang="zh-CN" altLang="en-US" sz="1200" dirty="0" smtClean="0"/>
              <a:t>显控模块用于将接收到的三维图像数据实时显示成三维图像，和通过其人机交互界面 向伺服控制模块和信号处理模块输入工作参数和发出控制指令。</a:t>
            </a:r>
            <a:endParaRPr lang="zh-CN" altLang="en-US" sz="12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CN202421499U</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5588000"/>
        </p:xfrm>
        <a:graphic>
          <a:graphicData uri="http://schemas.openxmlformats.org/drawingml/2006/table">
            <a:tbl>
              <a:tblPr firstRow="1" bandRow="1">
                <a:tableStyleId>{5C22544A-7EE6-4342-B048-85BDC9FD1C3A}</a:tableStyleId>
              </a:tblPr>
              <a:tblGrid>
                <a:gridCol w="4143404"/>
                <a:gridCol w="2214578"/>
                <a:gridCol w="1871618"/>
              </a:tblGrid>
              <a:tr h="285183">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1</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235459">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a</a:t>
                      </a:r>
                      <a:r>
                        <a:rPr lang="zh-CN" sz="1200" kern="100">
                          <a:latin typeface="Times New Roman"/>
                          <a:ea typeface="宋体"/>
                          <a:cs typeface="Times New Roman"/>
                        </a:rPr>
                        <a:t>】单天线阵列全方位扫描的毫米波成像装置，</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毫米波全息成像设备</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488978">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b</a:t>
                      </a:r>
                      <a:r>
                        <a:rPr lang="zh-CN" sz="1200" kern="100" dirty="0">
                          <a:latin typeface="Times New Roman"/>
                          <a:ea typeface="宋体"/>
                          <a:cs typeface="Times New Roman"/>
                        </a:rPr>
                        <a:t>】滑轨、驱动圆盘、</a:t>
                      </a:r>
                      <a:r>
                        <a:rPr lang="en-US" sz="1200" kern="100" dirty="0">
                          <a:latin typeface="Times New Roman"/>
                          <a:ea typeface="宋体"/>
                          <a:cs typeface="Times New Roman"/>
                        </a:rPr>
                        <a:t>2</a:t>
                      </a:r>
                      <a:r>
                        <a:rPr lang="zh-CN" sz="1200" kern="100" dirty="0">
                          <a:latin typeface="Times New Roman"/>
                          <a:ea typeface="宋体"/>
                          <a:cs typeface="Times New Roman"/>
                        </a:rPr>
                        <a:t>个金属支杆、天线阵列圆盘支架、伺服控制模块、电机</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smtClean="0">
                          <a:latin typeface="Times New Roman"/>
                          <a:ea typeface="宋体"/>
                          <a:cs typeface="Times New Roman"/>
                        </a:rPr>
                        <a:t>扫描</a:t>
                      </a:r>
                      <a:r>
                        <a:rPr lang="zh-CN" sz="1200" kern="100" dirty="0">
                          <a:latin typeface="Times New Roman"/>
                          <a:ea typeface="宋体"/>
                          <a:cs typeface="Times New Roman"/>
                        </a:rPr>
                        <a:t>驱动装置</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相同或等同</a:t>
                      </a:r>
                      <a:endParaRPr lang="zh-CN" sz="1400" kern="100">
                        <a:latin typeface="Times New Roman"/>
                        <a:ea typeface="宋体"/>
                        <a:cs typeface="Times New Roman"/>
                      </a:endParaRPr>
                    </a:p>
                  </a:txBody>
                  <a:tcPr marL="68580" marR="68580" marT="0" marB="0"/>
                </a:tc>
              </a:tr>
              <a:tr h="488978">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c</a:t>
                      </a:r>
                      <a:r>
                        <a:rPr lang="zh-CN" sz="1200" kern="100" dirty="0">
                          <a:latin typeface="Times New Roman"/>
                          <a:ea typeface="宋体"/>
                          <a:cs typeface="Times New Roman"/>
                        </a:rPr>
                        <a:t>】频率合成模块、发射模块、</a:t>
                      </a:r>
                      <a:r>
                        <a:rPr lang="en-US" sz="1200" kern="100" dirty="0">
                          <a:latin typeface="Times New Roman"/>
                          <a:ea typeface="宋体"/>
                          <a:cs typeface="Times New Roman"/>
                        </a:rPr>
                        <a:t>1</a:t>
                      </a:r>
                      <a:r>
                        <a:rPr lang="zh-CN" sz="1200" kern="100" dirty="0">
                          <a:latin typeface="Times New Roman"/>
                          <a:ea typeface="宋体"/>
                          <a:cs typeface="Times New Roman"/>
                        </a:rPr>
                        <a:t>个发射天线阵列、</a:t>
                      </a:r>
                      <a:r>
                        <a:rPr lang="en-US" sz="1200" kern="100" dirty="0">
                          <a:latin typeface="Times New Roman"/>
                          <a:ea typeface="宋体"/>
                          <a:cs typeface="Times New Roman"/>
                        </a:rPr>
                        <a:t>1</a:t>
                      </a:r>
                      <a:r>
                        <a:rPr lang="zh-CN" sz="1200" kern="100" dirty="0">
                          <a:latin typeface="Times New Roman"/>
                          <a:ea typeface="宋体"/>
                          <a:cs typeface="Times New Roman"/>
                        </a:rPr>
                        <a:t>个接收天线阵列、接收模块、信号处理模块</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毫米波信号处理系统和毫米波天线阵列</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251325">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d</a:t>
                      </a:r>
                      <a:r>
                        <a:rPr lang="zh-CN" sz="1200" kern="100">
                          <a:latin typeface="Times New Roman"/>
                          <a:ea typeface="宋体"/>
                          <a:cs typeface="Times New Roman"/>
                        </a:rPr>
                        <a:t>】显控模块，</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图像处理装置</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2585492">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e</a:t>
                      </a:r>
                      <a:r>
                        <a:rPr lang="zh-CN" sz="1200" kern="100" dirty="0">
                          <a:latin typeface="Times New Roman"/>
                          <a:ea typeface="宋体"/>
                          <a:cs typeface="Times New Roman"/>
                        </a:rPr>
                        <a:t>】天线阵列圆盘支架包括可旋转的中心</a:t>
                      </a:r>
                      <a:r>
                        <a:rPr lang="zh-CN" sz="1200" kern="100" dirty="0" smtClean="0">
                          <a:latin typeface="Times New Roman"/>
                          <a:ea typeface="宋体"/>
                          <a:cs typeface="Times New Roman"/>
                        </a:rPr>
                        <a:t>轴</a:t>
                      </a:r>
                      <a:r>
                        <a:rPr lang="zh-CN" altLang="en-US" sz="1200" kern="100" dirty="0" smtClean="0">
                          <a:latin typeface="Times New Roman"/>
                          <a:ea typeface="宋体"/>
                          <a:cs typeface="Times New Roman"/>
                        </a:rPr>
                        <a:t>、</a:t>
                      </a:r>
                      <a:r>
                        <a:rPr lang="zh-CN" sz="1200" kern="100" dirty="0" smtClean="0">
                          <a:latin typeface="Times New Roman"/>
                          <a:ea typeface="宋体"/>
                          <a:cs typeface="Times New Roman"/>
                        </a:rPr>
                        <a:t>金属</a:t>
                      </a:r>
                      <a:r>
                        <a:rPr lang="zh-CN" sz="1200" kern="100" dirty="0">
                          <a:latin typeface="Times New Roman"/>
                          <a:ea typeface="宋体"/>
                          <a:cs typeface="Times New Roman"/>
                        </a:rPr>
                        <a:t>圆形盘；</a:t>
                      </a:r>
                      <a:endParaRPr lang="zh-CN" sz="1400" kern="100" dirty="0">
                        <a:latin typeface="Times New Roman"/>
                        <a:ea typeface="宋体"/>
                        <a:cs typeface="Times New Roman"/>
                      </a:endParaRPr>
                    </a:p>
                    <a:p>
                      <a:pPr indent="127000" algn="just">
                        <a:lnSpc>
                          <a:spcPts val="2300"/>
                        </a:lnSpc>
                        <a:spcAft>
                          <a:spcPts val="0"/>
                        </a:spcAft>
                      </a:pPr>
                      <a:r>
                        <a:rPr lang="zh-CN" sz="1200" kern="100" dirty="0">
                          <a:latin typeface="Times New Roman"/>
                          <a:ea typeface="宋体"/>
                          <a:cs typeface="Times New Roman"/>
                        </a:rPr>
                        <a:t>滑轨的弧度为</a:t>
                      </a:r>
                      <a:r>
                        <a:rPr lang="en-US" sz="1200" kern="100" dirty="0">
                          <a:latin typeface="Times New Roman"/>
                          <a:ea typeface="宋体"/>
                          <a:cs typeface="Times New Roman"/>
                        </a:rPr>
                        <a:t>300</a:t>
                      </a:r>
                      <a:r>
                        <a:rPr lang="zh-CN" sz="1200" kern="100" dirty="0">
                          <a:latin typeface="Times New Roman"/>
                          <a:ea typeface="宋体"/>
                          <a:cs typeface="Times New Roman"/>
                        </a:rPr>
                        <a:t>度，其直径与天线阵列圆盘一致；</a:t>
                      </a:r>
                      <a:endParaRPr lang="zh-CN" sz="1400" kern="100" dirty="0">
                        <a:latin typeface="Times New Roman"/>
                        <a:ea typeface="宋体"/>
                        <a:cs typeface="Times New Roman"/>
                      </a:endParaRPr>
                    </a:p>
                    <a:p>
                      <a:pPr indent="127000" algn="just">
                        <a:lnSpc>
                          <a:spcPts val="2300"/>
                        </a:lnSpc>
                        <a:spcAft>
                          <a:spcPts val="0"/>
                        </a:spcAft>
                      </a:pPr>
                      <a:r>
                        <a:rPr lang="zh-CN" sz="1200" kern="100" dirty="0">
                          <a:latin typeface="Times New Roman"/>
                          <a:ea typeface="宋体"/>
                          <a:cs typeface="Times New Roman"/>
                        </a:rPr>
                        <a:t>驱动圆盘与天线阵列圆盘一样大，</a:t>
                      </a:r>
                      <a:r>
                        <a:rPr lang="en-US" sz="1200" kern="100" dirty="0">
                          <a:latin typeface="Times New Roman"/>
                          <a:ea typeface="宋体"/>
                          <a:cs typeface="Times New Roman"/>
                        </a:rPr>
                        <a:t>2</a:t>
                      </a:r>
                      <a:r>
                        <a:rPr lang="zh-CN" sz="1200" kern="100" dirty="0">
                          <a:latin typeface="Times New Roman"/>
                          <a:ea typeface="宋体"/>
                          <a:cs typeface="Times New Roman"/>
                        </a:rPr>
                        <a:t>个金属支杆以相对且在一条直线上的方式安装在天线阵列圆盘和驱动圆盘的边缘两端，金属支杆的一端固定到天线阵列圆盘的边缘，另一端固定到驱动圆盘的边缘，该驱动圆盘的底部边缘处安装有</a:t>
                      </a:r>
                      <a:r>
                        <a:rPr lang="en-US" sz="1200" kern="100" dirty="0">
                          <a:latin typeface="Times New Roman"/>
                          <a:ea typeface="宋体"/>
                          <a:cs typeface="Times New Roman"/>
                        </a:rPr>
                        <a:t>3-10</a:t>
                      </a:r>
                      <a:r>
                        <a:rPr lang="zh-CN" sz="1200" kern="100" dirty="0">
                          <a:latin typeface="Times New Roman"/>
                          <a:ea typeface="宋体"/>
                          <a:cs typeface="Times New Roman"/>
                        </a:rPr>
                        <a:t>个之间的任意个滑轮，该滑轮位于滑轨上</a:t>
                      </a:r>
                      <a:r>
                        <a:rPr lang="zh-CN" sz="1200" kern="100" dirty="0" smtClean="0">
                          <a:latin typeface="Times New Roman"/>
                          <a:ea typeface="宋体"/>
                          <a:cs typeface="Times New Roman"/>
                        </a:rPr>
                        <a:t>；伺服控制</a:t>
                      </a:r>
                      <a:r>
                        <a:rPr lang="zh-CN" sz="1200" kern="100" dirty="0">
                          <a:latin typeface="Times New Roman"/>
                          <a:ea typeface="宋体"/>
                          <a:cs typeface="Times New Roman"/>
                        </a:rPr>
                        <a:t>模块用于控制电机的驱动轴以正弦曲线的速率转动并且控制和检测天线阵 列圆盘支架的旋转角度，使其从</a:t>
                      </a:r>
                      <a:r>
                        <a:rPr lang="en-US" sz="1200" kern="100" dirty="0">
                          <a:latin typeface="Times New Roman"/>
                          <a:ea typeface="宋体"/>
                          <a:cs typeface="Times New Roman"/>
                        </a:rPr>
                        <a:t>0</a:t>
                      </a:r>
                      <a:r>
                        <a:rPr lang="zh-CN" sz="1200" kern="100" dirty="0">
                          <a:latin typeface="Times New Roman"/>
                          <a:ea typeface="宋体"/>
                          <a:cs typeface="Times New Roman"/>
                        </a:rPr>
                        <a:t>到</a:t>
                      </a:r>
                      <a:r>
                        <a:rPr lang="en-US" sz="1200" kern="100" dirty="0">
                          <a:latin typeface="Times New Roman"/>
                          <a:ea typeface="宋体"/>
                          <a:cs typeface="Times New Roman"/>
                        </a:rPr>
                        <a:t>M</a:t>
                      </a:r>
                      <a:r>
                        <a:rPr lang="zh-CN" sz="1200" kern="100" dirty="0">
                          <a:latin typeface="Times New Roman"/>
                          <a:ea typeface="宋体"/>
                          <a:cs typeface="Times New Roman"/>
                        </a:rPr>
                        <a:t>度顺时针旋转，</a:t>
                      </a:r>
                      <a:r>
                        <a:rPr lang="en-US" sz="1200" kern="100" dirty="0">
                          <a:latin typeface="Times New Roman"/>
                          <a:ea typeface="宋体"/>
                          <a:cs typeface="Times New Roman"/>
                        </a:rPr>
                        <a:t>260 </a:t>
                      </a:r>
                      <a:r>
                        <a:rPr lang="zh-CN" sz="1200" kern="100" dirty="0">
                          <a:latin typeface="Times New Roman"/>
                          <a:ea typeface="宋体"/>
                          <a:cs typeface="Times New Roman"/>
                        </a:rPr>
                        <a:t>≤</a:t>
                      </a:r>
                      <a:r>
                        <a:rPr lang="en-US" sz="1200" kern="100" dirty="0">
                          <a:latin typeface="Times New Roman"/>
                          <a:ea typeface="宋体"/>
                          <a:cs typeface="Times New Roman"/>
                        </a:rPr>
                        <a:t>M </a:t>
                      </a:r>
                      <a:r>
                        <a:rPr lang="zh-CN" sz="1200" kern="100" dirty="0">
                          <a:latin typeface="Times New Roman"/>
                          <a:ea typeface="宋体"/>
                          <a:cs typeface="Times New Roman"/>
                        </a:rPr>
                        <a:t>≤</a:t>
                      </a:r>
                      <a:r>
                        <a:rPr lang="en-US" sz="1200" kern="100" dirty="0">
                          <a:latin typeface="Times New Roman"/>
                          <a:ea typeface="宋体"/>
                          <a:cs typeface="Times New Roman"/>
                        </a:rPr>
                        <a:t> 300</a:t>
                      </a:r>
                      <a:r>
                        <a:rPr lang="zh-CN" sz="1200" kern="100" dirty="0">
                          <a:latin typeface="Times New Roman"/>
                          <a:ea typeface="宋体"/>
                          <a:cs typeface="Times New Roman"/>
                        </a:rPr>
                        <a:t>度</a:t>
                      </a:r>
                      <a:r>
                        <a:rPr lang="zh-CN" sz="12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扫描驱动装置</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302231">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f</a:t>
                      </a:r>
                      <a:r>
                        <a:rPr lang="zh-CN" sz="1200" kern="100" dirty="0">
                          <a:latin typeface="Times New Roman"/>
                          <a:ea typeface="宋体"/>
                          <a:cs typeface="Times New Roman"/>
                        </a:rPr>
                        <a:t>】频率合成</a:t>
                      </a:r>
                      <a:r>
                        <a:rPr lang="zh-CN" sz="1200" kern="100" dirty="0" smtClean="0">
                          <a:latin typeface="Times New Roman"/>
                          <a:ea typeface="宋体"/>
                          <a:cs typeface="Times New Roman"/>
                        </a:rPr>
                        <a:t>模块</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毫米波信号处理系统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存在相同或等同的风险</a:t>
                      </a:r>
                      <a:endParaRPr lang="zh-CN" sz="1400" kern="100" dirty="0">
                        <a:latin typeface="Times New Roman"/>
                        <a:ea typeface="宋体"/>
                        <a:cs typeface="Times New Roman"/>
                      </a:endParaRPr>
                    </a:p>
                  </a:txBody>
                  <a:tcPr marL="68580" marR="68580" marT="0" marB="0"/>
                </a:tc>
              </a:tr>
              <a:tr h="214314">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g</a:t>
                      </a:r>
                      <a:r>
                        <a:rPr lang="zh-CN" sz="1200" kern="100" dirty="0">
                          <a:latin typeface="Times New Roman"/>
                          <a:ea typeface="宋体"/>
                          <a:cs typeface="Times New Roman"/>
                        </a:rPr>
                        <a:t>】发射</a:t>
                      </a:r>
                      <a:r>
                        <a:rPr lang="zh-CN" sz="1200" kern="100" dirty="0" smtClean="0">
                          <a:latin typeface="Times New Roman"/>
                          <a:ea typeface="宋体"/>
                          <a:cs typeface="Times New Roman"/>
                        </a:rPr>
                        <a:t>模块</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毫米波信号处理系统</a:t>
                      </a:r>
                      <a:endParaRPr lang="zh-CN" sz="1400" kern="100">
                        <a:latin typeface="Times New Roman"/>
                        <a:ea typeface="宋体"/>
                        <a:cs typeface="Times New Roman"/>
                      </a:endParaRPr>
                    </a:p>
                  </a:txBody>
                  <a:tcPr marL="68580" marR="68580" marT="0" marB="0"/>
                </a:tc>
                <a:tc>
                  <a:txBody>
                    <a:bodyPr/>
                    <a:lstStyle/>
                    <a:p>
                      <a:pPr algn="just">
                        <a:spcAft>
                          <a:spcPts val="0"/>
                        </a:spcAft>
                      </a:pPr>
                      <a:r>
                        <a:rPr lang="zh-CN" sz="1200" kern="100" dirty="0">
                          <a:solidFill>
                            <a:srgbClr val="000000"/>
                          </a:solidFill>
                          <a:latin typeface="楷体_GB2312"/>
                          <a:ea typeface="宋体"/>
                          <a:cs typeface="Times New Roman"/>
                        </a:rPr>
                        <a:t>存在相同或等同的风险</a:t>
                      </a:r>
                      <a:endParaRPr lang="zh-CN" sz="1500" kern="100" dirty="0">
                        <a:solidFill>
                          <a:srgbClr val="000000"/>
                        </a:solidFill>
                        <a:latin typeface="楷体_GB2312"/>
                        <a:ea typeface="宋体"/>
                        <a:cs typeface="Times New Roman"/>
                      </a:endParaRPr>
                    </a:p>
                  </a:txBody>
                  <a:tcPr marL="68580" marR="68580" marT="0" marB="0"/>
                </a:tc>
              </a:tr>
            </a:tbl>
          </a:graphicData>
        </a:graphic>
      </p:graphicFrame>
      <p:sp>
        <p:nvSpPr>
          <p:cNvPr id="8" name="矩形 7"/>
          <p:cNvSpPr/>
          <p:nvPr/>
        </p:nvSpPr>
        <p:spPr>
          <a:xfrm>
            <a:off x="500034" y="3214686"/>
            <a:ext cx="8215370" cy="2857520"/>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CN202421499U</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214422"/>
          <a:ext cx="8229600" cy="4202610"/>
        </p:xfrm>
        <a:graphic>
          <a:graphicData uri="http://schemas.openxmlformats.org/drawingml/2006/table">
            <a:tbl>
              <a:tblPr firstRow="1" bandRow="1">
                <a:tableStyleId>{5C22544A-7EE6-4342-B048-85BDC9FD1C3A}</a:tableStyleId>
              </a:tblPr>
              <a:tblGrid>
                <a:gridCol w="4143404"/>
                <a:gridCol w="2643206"/>
                <a:gridCol w="1442990"/>
              </a:tblGrid>
              <a:tr h="405310">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1</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324482">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h</a:t>
                      </a:r>
                      <a:r>
                        <a:rPr lang="zh-CN" sz="1200" kern="100" dirty="0" smtClean="0">
                          <a:latin typeface="Times New Roman"/>
                          <a:ea typeface="宋体"/>
                          <a:cs typeface="Times New Roman"/>
                        </a:rPr>
                        <a:t>】</a:t>
                      </a:r>
                      <a:r>
                        <a:rPr lang="zh-CN" altLang="en-US" sz="1400" kern="100" dirty="0" smtClean="0">
                          <a:latin typeface="Times New Roman"/>
                          <a:ea typeface="宋体"/>
                          <a:cs typeface="Times New Roman"/>
                        </a:rPr>
                        <a:t>发射天线阵列，用于辐射射频信号，每一个发射天线阵列有</a:t>
                      </a:r>
                      <a:r>
                        <a:rPr lang="en-US" sz="1400" kern="100" dirty="0" smtClean="0">
                          <a:latin typeface="Times New Roman"/>
                          <a:ea typeface="宋体"/>
                          <a:cs typeface="Times New Roman"/>
                        </a:rPr>
                        <a:t>N</a:t>
                      </a:r>
                      <a:r>
                        <a:rPr lang="zh-CN" altLang="en-US" sz="1400" kern="100" dirty="0" smtClean="0">
                          <a:latin typeface="Times New Roman"/>
                          <a:ea typeface="宋体"/>
                          <a:cs typeface="Times New Roman"/>
                        </a:rPr>
                        <a:t>个天线单元，其中</a:t>
                      </a:r>
                      <a:r>
                        <a:rPr lang="en-US" sz="1400" kern="100" dirty="0" smtClean="0">
                          <a:latin typeface="Times New Roman"/>
                          <a:ea typeface="宋体"/>
                          <a:cs typeface="Times New Roman"/>
                        </a:rPr>
                        <a:t>64</a:t>
                      </a:r>
                      <a:r>
                        <a:rPr lang="zh-CN" altLang="en-US" sz="1400" kern="100" dirty="0" smtClean="0">
                          <a:latin typeface="Times New Roman"/>
                          <a:ea typeface="宋体"/>
                          <a:cs typeface="Times New Roman"/>
                        </a:rPr>
                        <a:t>≤</a:t>
                      </a:r>
                      <a:r>
                        <a:rPr lang="en-US" sz="1400" kern="100" dirty="0" smtClean="0">
                          <a:latin typeface="Times New Roman"/>
                          <a:ea typeface="宋体"/>
                          <a:cs typeface="Times New Roman"/>
                        </a:rPr>
                        <a:t>N</a:t>
                      </a:r>
                      <a:r>
                        <a:rPr lang="zh-CN" altLang="en-US" sz="1400" kern="100" dirty="0" smtClean="0">
                          <a:latin typeface="Times New Roman"/>
                          <a:ea typeface="宋体"/>
                          <a:cs typeface="Times New Roman"/>
                        </a:rPr>
                        <a:t>≤</a:t>
                      </a:r>
                      <a:r>
                        <a:rPr lang="en-US" sz="1400" kern="100" dirty="0" smtClean="0">
                          <a:latin typeface="Times New Roman"/>
                          <a:ea typeface="宋体"/>
                          <a:cs typeface="Times New Roman"/>
                        </a:rPr>
                        <a:t>256</a:t>
                      </a:r>
                      <a:r>
                        <a:rPr lang="zh-CN" altLang="en-US" sz="14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altLang="en-US" sz="1200" kern="100" dirty="0" smtClean="0">
                          <a:latin typeface="Times New Roman"/>
                          <a:ea typeface="宋体"/>
                          <a:cs typeface="Times New Roman"/>
                        </a:rPr>
                        <a:t>毫米波收发天线阵列</a:t>
                      </a:r>
                      <a:endParaRPr lang="zh-CN" sz="1400" kern="100" dirty="0">
                        <a:latin typeface="Times New Roman"/>
                        <a:ea typeface="宋体"/>
                        <a:cs typeface="Times New Roman"/>
                      </a:endParaRPr>
                    </a:p>
                  </a:txBody>
                  <a:tcPr marL="68580" marR="68580" marT="0" marB="0"/>
                </a:tc>
                <a:tc>
                  <a:txBody>
                    <a:bodyPr/>
                    <a:lstStyle/>
                    <a:p>
                      <a:pPr algn="just">
                        <a:spcAft>
                          <a:spcPts val="0"/>
                        </a:spcAft>
                      </a:pPr>
                      <a:r>
                        <a:rPr lang="zh-CN" sz="1200" kern="100">
                          <a:solidFill>
                            <a:srgbClr val="000000"/>
                          </a:solidFill>
                          <a:latin typeface="楷体_GB2312"/>
                          <a:ea typeface="宋体"/>
                          <a:cs typeface="Times New Roman"/>
                        </a:rPr>
                        <a:t>存在相同或等同的风险</a:t>
                      </a:r>
                      <a:endParaRPr lang="zh-CN" sz="1500" kern="100">
                        <a:solidFill>
                          <a:srgbClr val="000000"/>
                        </a:solidFill>
                        <a:latin typeface="楷体_GB2312"/>
                        <a:ea typeface="宋体"/>
                        <a:cs typeface="Times New Roman"/>
                      </a:endParaRPr>
                    </a:p>
                  </a:txBody>
                  <a:tcPr marL="68580" marR="68580" marT="0" marB="0"/>
                </a:tc>
              </a:tr>
              <a:tr h="341778">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err="1">
                          <a:latin typeface="Times New Roman"/>
                          <a:ea typeface="宋体"/>
                          <a:cs typeface="Times New Roman"/>
                        </a:rPr>
                        <a:t>i</a:t>
                      </a:r>
                      <a:r>
                        <a:rPr lang="zh-CN" sz="1200" kern="100" dirty="0" smtClean="0">
                          <a:latin typeface="Times New Roman"/>
                          <a:ea typeface="宋体"/>
                          <a:cs typeface="Times New Roman"/>
                        </a:rPr>
                        <a:t>】</a:t>
                      </a:r>
                      <a:r>
                        <a:rPr lang="zh-CN" altLang="en-US" sz="1400" kern="100" dirty="0" smtClean="0">
                          <a:latin typeface="Times New Roman"/>
                          <a:ea typeface="宋体"/>
                          <a:cs typeface="Times New Roman"/>
                        </a:rPr>
                        <a:t>接收天线阵列，用于接收回波信号，其中</a:t>
                      </a:r>
                      <a:r>
                        <a:rPr lang="en-US" sz="1400" kern="100" dirty="0" smtClean="0">
                          <a:latin typeface="Times New Roman"/>
                          <a:ea typeface="宋体"/>
                          <a:cs typeface="Times New Roman"/>
                        </a:rPr>
                        <a:t>64</a:t>
                      </a:r>
                      <a:r>
                        <a:rPr lang="zh-CN" altLang="en-US" sz="1400" kern="100" dirty="0" smtClean="0">
                          <a:latin typeface="Times New Roman"/>
                          <a:ea typeface="宋体"/>
                          <a:cs typeface="Times New Roman"/>
                        </a:rPr>
                        <a:t>≤</a:t>
                      </a:r>
                      <a:r>
                        <a:rPr lang="en-US" sz="1400" kern="100" dirty="0" smtClean="0">
                          <a:latin typeface="Times New Roman"/>
                          <a:ea typeface="宋体"/>
                          <a:cs typeface="Times New Roman"/>
                        </a:rPr>
                        <a:t>N</a:t>
                      </a:r>
                      <a:r>
                        <a:rPr lang="zh-CN" altLang="en-US" sz="1400" kern="100" dirty="0" smtClean="0">
                          <a:latin typeface="Times New Roman"/>
                          <a:ea typeface="宋体"/>
                          <a:cs typeface="Times New Roman"/>
                        </a:rPr>
                        <a:t>≤</a:t>
                      </a:r>
                      <a:r>
                        <a:rPr lang="en-US" sz="1400" kern="100" dirty="0" smtClean="0">
                          <a:latin typeface="Times New Roman"/>
                          <a:ea typeface="宋体"/>
                          <a:cs typeface="Times New Roman"/>
                        </a:rPr>
                        <a:t>256</a:t>
                      </a:r>
                      <a:r>
                        <a:rPr lang="zh-CN" altLang="en-US" sz="14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l">
                        <a:lnSpc>
                          <a:spcPts val="2300"/>
                        </a:lnSpc>
                        <a:spcAft>
                          <a:spcPts val="0"/>
                        </a:spcAft>
                      </a:pPr>
                      <a:r>
                        <a:rPr lang="zh-CN" sz="1200" kern="100" dirty="0" smtClean="0">
                          <a:latin typeface="Times New Roman"/>
                          <a:ea typeface="宋体"/>
                          <a:cs typeface="Times New Roman"/>
                        </a:rPr>
                        <a:t>毫米波</a:t>
                      </a:r>
                      <a:r>
                        <a:rPr lang="zh-CN" sz="1200" kern="100" dirty="0">
                          <a:latin typeface="Times New Roman"/>
                          <a:ea typeface="宋体"/>
                          <a:cs typeface="Times New Roman"/>
                        </a:rPr>
                        <a:t>收发天线阵列</a:t>
                      </a:r>
                      <a:endParaRPr lang="zh-CN" sz="1400" kern="100" dirty="0">
                        <a:latin typeface="Times New Roman"/>
                        <a:ea typeface="宋体"/>
                        <a:cs typeface="Times New Roman"/>
                      </a:endParaRPr>
                    </a:p>
                  </a:txBody>
                  <a:tcPr marL="68580" marR="68580" marT="0" marB="0"/>
                </a:tc>
                <a:tc>
                  <a:txBody>
                    <a:bodyPr/>
                    <a:lstStyle/>
                    <a:p>
                      <a:pPr algn="just">
                        <a:spcAft>
                          <a:spcPts val="0"/>
                        </a:spcAft>
                      </a:pPr>
                      <a:r>
                        <a:rPr lang="zh-CN" sz="1200" kern="100">
                          <a:solidFill>
                            <a:srgbClr val="000000"/>
                          </a:solidFill>
                          <a:latin typeface="楷体_GB2312"/>
                          <a:ea typeface="宋体"/>
                          <a:cs typeface="Times New Roman"/>
                        </a:rPr>
                        <a:t>存在相同或等同的风险</a:t>
                      </a:r>
                      <a:endParaRPr lang="zh-CN" sz="1500" kern="100">
                        <a:solidFill>
                          <a:srgbClr val="000000"/>
                        </a:solidFill>
                        <a:latin typeface="楷体_GB2312"/>
                        <a:ea typeface="宋体"/>
                        <a:cs typeface="Times New Roman"/>
                      </a:endParaRPr>
                    </a:p>
                  </a:txBody>
                  <a:tcPr marL="68580" marR="68580" marT="0" marB="0"/>
                </a:tc>
              </a:tr>
              <a:tr h="285752">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j</a:t>
                      </a:r>
                      <a:r>
                        <a:rPr lang="zh-CN" sz="1200" kern="100" dirty="0">
                          <a:latin typeface="Times New Roman"/>
                          <a:ea typeface="宋体"/>
                          <a:cs typeface="Times New Roman"/>
                        </a:rPr>
                        <a:t>】接收模块用于对接收到的回波信号进行功率放大、滤波、混频处理</a:t>
                      </a:r>
                      <a:r>
                        <a:rPr lang="zh-CN" sz="1200" kern="100" dirty="0" smtClean="0">
                          <a:latin typeface="Times New Roman"/>
                          <a:ea typeface="宋体"/>
                          <a:cs typeface="Times New Roman"/>
                        </a:rPr>
                        <a:t>，</a:t>
                      </a:r>
                      <a:endParaRPr lang="zh-CN" sz="1400" kern="100" dirty="0">
                        <a:latin typeface="Times New Roman"/>
                        <a:ea typeface="宋体"/>
                        <a:cs typeface="Times New Roman"/>
                      </a:endParaRPr>
                    </a:p>
                  </a:txBody>
                  <a:tcPr marL="68580" marR="68580" marT="0" marB="0"/>
                </a:tc>
                <a:tc>
                  <a:txBody>
                    <a:bodyPr/>
                    <a:lstStyle/>
                    <a:p>
                      <a:pPr indent="127000" algn="l">
                        <a:lnSpc>
                          <a:spcPts val="2300"/>
                        </a:lnSpc>
                        <a:spcAft>
                          <a:spcPts val="0"/>
                        </a:spcAft>
                      </a:pPr>
                      <a:r>
                        <a:rPr lang="zh-CN" sz="1200" kern="100">
                          <a:latin typeface="Times New Roman"/>
                          <a:ea typeface="宋体"/>
                          <a:cs typeface="Times New Roman"/>
                        </a:rPr>
                        <a:t>毫米波信号处理系统</a:t>
                      </a:r>
                      <a:endParaRPr lang="zh-CN" sz="1400" kern="100">
                        <a:latin typeface="Times New Roman"/>
                        <a:ea typeface="宋体"/>
                        <a:cs typeface="Times New Roman"/>
                      </a:endParaRPr>
                    </a:p>
                  </a:txBody>
                  <a:tcPr marL="68580" marR="68580" marT="0" marB="0"/>
                </a:tc>
                <a:tc>
                  <a:txBody>
                    <a:bodyPr/>
                    <a:lstStyle/>
                    <a:p>
                      <a:pPr algn="just">
                        <a:spcAft>
                          <a:spcPts val="0"/>
                        </a:spcAft>
                      </a:pPr>
                      <a:r>
                        <a:rPr lang="zh-CN" sz="1200" kern="100">
                          <a:solidFill>
                            <a:srgbClr val="000000"/>
                          </a:solidFill>
                          <a:latin typeface="楷体_GB2312"/>
                          <a:ea typeface="宋体"/>
                          <a:cs typeface="Times New Roman"/>
                        </a:rPr>
                        <a:t>存在相同或等同的风险</a:t>
                      </a:r>
                      <a:endParaRPr lang="zh-CN" sz="1500" kern="100">
                        <a:solidFill>
                          <a:srgbClr val="000000"/>
                        </a:solidFill>
                        <a:latin typeface="楷体_GB2312"/>
                        <a:ea typeface="宋体"/>
                        <a:cs typeface="Times New Roman"/>
                      </a:endParaRPr>
                    </a:p>
                  </a:txBody>
                  <a:tcPr marL="68580" marR="68580" marT="0" marB="0"/>
                </a:tc>
              </a:tr>
              <a:tr h="357190">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k</a:t>
                      </a:r>
                      <a:r>
                        <a:rPr lang="zh-CN" sz="1200" kern="100" dirty="0">
                          <a:latin typeface="Times New Roman"/>
                          <a:ea typeface="宋体"/>
                          <a:cs typeface="Times New Roman"/>
                        </a:rPr>
                        <a:t>】信号处理模块用于产生指示频率合成模块产生各种信号的控制命令、根据基准时钟产生成像装置的工作时序、对中频回波信号进行采样和数字下变频，进行三维成像处理，获取目标的三维图像数据并将其传送到显控模块；</a:t>
                      </a:r>
                      <a:endParaRPr lang="zh-CN" sz="1400" kern="100" dirty="0">
                        <a:latin typeface="Times New Roman"/>
                        <a:ea typeface="宋体"/>
                        <a:cs typeface="Times New Roman"/>
                      </a:endParaRPr>
                    </a:p>
                  </a:txBody>
                  <a:tcPr marL="68580" marR="68580" marT="0" marB="0"/>
                </a:tc>
                <a:tc>
                  <a:txBody>
                    <a:bodyPr/>
                    <a:lstStyle/>
                    <a:p>
                      <a:pPr indent="127000" algn="l">
                        <a:lnSpc>
                          <a:spcPts val="2300"/>
                        </a:lnSpc>
                        <a:spcAft>
                          <a:spcPts val="0"/>
                        </a:spcAft>
                      </a:pPr>
                      <a:r>
                        <a:rPr lang="zh-CN" sz="1200" kern="100" dirty="0">
                          <a:latin typeface="Times New Roman"/>
                          <a:ea typeface="宋体"/>
                          <a:cs typeface="Times New Roman"/>
                        </a:rPr>
                        <a:t>毫米波信号处理系统，控制装置</a:t>
                      </a:r>
                      <a:endParaRPr lang="zh-CN" sz="1400" kern="100" dirty="0">
                        <a:latin typeface="Times New Roman"/>
                        <a:ea typeface="宋体"/>
                        <a:cs typeface="Times New Roman"/>
                      </a:endParaRPr>
                    </a:p>
                  </a:txBody>
                  <a:tcPr marL="68580" marR="68580" marT="0" marB="0"/>
                </a:tc>
                <a:tc>
                  <a:txBody>
                    <a:bodyPr/>
                    <a:lstStyle/>
                    <a:p>
                      <a:pPr algn="just">
                        <a:spcAft>
                          <a:spcPts val="0"/>
                        </a:spcAft>
                      </a:pPr>
                      <a:r>
                        <a:rPr lang="zh-CN" sz="1200" kern="100">
                          <a:solidFill>
                            <a:srgbClr val="000000"/>
                          </a:solidFill>
                          <a:latin typeface="楷体_GB2312"/>
                          <a:ea typeface="宋体"/>
                          <a:cs typeface="Times New Roman"/>
                        </a:rPr>
                        <a:t>存在相同或等同的风险</a:t>
                      </a:r>
                      <a:endParaRPr lang="zh-CN" sz="1500" kern="100">
                        <a:solidFill>
                          <a:srgbClr val="000000"/>
                        </a:solidFill>
                        <a:latin typeface="楷体_GB2312"/>
                        <a:ea typeface="宋体"/>
                        <a:cs typeface="Times New Roman"/>
                      </a:endParaRPr>
                    </a:p>
                  </a:txBody>
                  <a:tcPr marL="68580" marR="68580" marT="0" marB="0"/>
                </a:tc>
              </a:tr>
              <a:tr h="331398">
                <a:tc>
                  <a:txBody>
                    <a:bodyPr/>
                    <a:lstStyle/>
                    <a:p>
                      <a:pPr marL="0" indent="127000" algn="just" rtl="0" eaLnBrk="1" latinLnBrk="0" hangingPunct="1">
                        <a:lnSpc>
                          <a:spcPts val="2300"/>
                        </a:lnSpc>
                        <a:spcAft>
                          <a:spcPts val="0"/>
                        </a:spcAft>
                      </a:pPr>
                      <a:r>
                        <a:rPr kumimoji="0" lang="en-US" altLang="zh-CN" sz="1200" kern="100" dirty="0" smtClean="0">
                          <a:solidFill>
                            <a:schemeClr val="dk1"/>
                          </a:solidFill>
                          <a:latin typeface="Times New Roman"/>
                          <a:ea typeface="宋体"/>
                          <a:cs typeface="Times New Roman"/>
                        </a:rPr>
                        <a:t>【</a:t>
                      </a:r>
                      <a:r>
                        <a:rPr kumimoji="0" lang="en-US" sz="1200" kern="100" dirty="0" smtClean="0">
                          <a:solidFill>
                            <a:schemeClr val="dk1"/>
                          </a:solidFill>
                          <a:latin typeface="Times New Roman"/>
                          <a:ea typeface="宋体"/>
                          <a:cs typeface="Times New Roman"/>
                        </a:rPr>
                        <a:t>l</a:t>
                      </a:r>
                      <a:r>
                        <a:rPr kumimoji="0" lang="en-US" altLang="zh-CN" sz="1200" kern="100" dirty="0" smtClean="0">
                          <a:solidFill>
                            <a:schemeClr val="dk1"/>
                          </a:solidFill>
                          <a:latin typeface="Times New Roman"/>
                          <a:ea typeface="宋体"/>
                          <a:cs typeface="Times New Roman"/>
                        </a:rPr>
                        <a:t>】</a:t>
                      </a:r>
                      <a:r>
                        <a:rPr kumimoji="0" lang="zh-CN" altLang="en-US" sz="1200" kern="100" dirty="0" smtClean="0">
                          <a:solidFill>
                            <a:schemeClr val="dk1"/>
                          </a:solidFill>
                          <a:latin typeface="Times New Roman"/>
                          <a:ea typeface="宋体"/>
                          <a:cs typeface="Times New Roman"/>
                        </a:rPr>
                        <a:t>显控模块用于将接收到的三维图像数据实时显示成三维图像，和通过其人机交互界面向伺服控制模块和信号处理模块输入工作参数和发出控制指令。</a:t>
                      </a:r>
                      <a:endParaRPr kumimoji="0" lang="zh-CN" sz="1200" kern="100" dirty="0">
                        <a:solidFill>
                          <a:schemeClr val="dk1"/>
                        </a:solidFill>
                        <a:latin typeface="Times New Roman"/>
                        <a:ea typeface="宋体"/>
                        <a:cs typeface="Times New Roman"/>
                      </a:endParaRPr>
                    </a:p>
                  </a:txBody>
                  <a:tcPr marL="68580" marR="68580" marT="0" marB="0"/>
                </a:tc>
                <a:tc>
                  <a:txBody>
                    <a:bodyPr/>
                    <a:lstStyle/>
                    <a:p>
                      <a:pPr marL="0" indent="127000" algn="l" rtl="0" eaLnBrk="1" latinLnBrk="0" hangingPunct="1">
                        <a:lnSpc>
                          <a:spcPts val="2300"/>
                        </a:lnSpc>
                        <a:spcAft>
                          <a:spcPts val="0"/>
                        </a:spcAft>
                      </a:pPr>
                      <a:r>
                        <a:rPr kumimoji="0" lang="zh-CN" altLang="en-US" sz="1200" kern="100" dirty="0" smtClean="0">
                          <a:solidFill>
                            <a:schemeClr val="dk1"/>
                          </a:solidFill>
                          <a:latin typeface="Times New Roman"/>
                          <a:ea typeface="宋体"/>
                          <a:cs typeface="Times New Roman"/>
                        </a:rPr>
                        <a:t>图像处理装置，控制装置</a:t>
                      </a:r>
                      <a:endParaRPr kumimoji="0" lang="zh-CN" sz="1200" kern="100" dirty="0">
                        <a:solidFill>
                          <a:schemeClr val="dk1"/>
                        </a:solidFill>
                        <a:latin typeface="Times New Roman"/>
                        <a:ea typeface="宋体"/>
                        <a:cs typeface="Times New Roman"/>
                      </a:endParaRPr>
                    </a:p>
                  </a:txBody>
                  <a:tcPr marL="68580" marR="68580" marT="0" marB="0"/>
                </a:tc>
                <a:tc>
                  <a:txBody>
                    <a:bodyPr/>
                    <a:lstStyle/>
                    <a:p>
                      <a:pPr algn="just">
                        <a:spcAft>
                          <a:spcPts val="0"/>
                        </a:spcAft>
                      </a:pPr>
                      <a:r>
                        <a:rPr lang="zh-CN" sz="1200" kern="100" dirty="0">
                          <a:solidFill>
                            <a:srgbClr val="000000"/>
                          </a:solidFill>
                          <a:latin typeface="楷体_GB2312"/>
                          <a:ea typeface="宋体"/>
                          <a:cs typeface="Times New Roman"/>
                        </a:rPr>
                        <a:t>存在相同或等同的风险</a:t>
                      </a:r>
                      <a:endParaRPr lang="zh-CN" sz="1500" kern="100" dirty="0">
                        <a:solidFill>
                          <a:srgbClr val="000000"/>
                        </a:solidFill>
                        <a:latin typeface="楷体_GB2312"/>
                        <a:ea typeface="宋体"/>
                        <a:cs typeface="Times New Roman"/>
                      </a:endParaRPr>
                    </a:p>
                  </a:txBody>
                  <a:tcPr marL="68580" marR="68580" marT="0" marB="0"/>
                </a:tc>
              </a:tr>
            </a:tbl>
          </a:graphicData>
        </a:graphic>
      </p:graphicFrame>
      <p:sp>
        <p:nvSpPr>
          <p:cNvPr id="6" name="矩形 5"/>
          <p:cNvSpPr/>
          <p:nvPr/>
        </p:nvSpPr>
        <p:spPr>
          <a:xfrm>
            <a:off x="857224" y="5643578"/>
            <a:ext cx="7786742" cy="646331"/>
          </a:xfrm>
          <a:prstGeom prst="rect">
            <a:avLst/>
          </a:prstGeom>
        </p:spPr>
        <p:txBody>
          <a:bodyPr wrap="square">
            <a:spAutoFit/>
          </a:bodyPr>
          <a:lstStyle/>
          <a:p>
            <a:r>
              <a:rPr lang="zh-CN" altLang="en-US" dirty="0" smtClean="0"/>
              <a:t>本分析对象可能落入到权利要求</a:t>
            </a:r>
            <a:r>
              <a:rPr lang="en-US" altLang="zh-CN" dirty="0" smtClean="0"/>
              <a:t>1</a:t>
            </a:r>
            <a:r>
              <a:rPr lang="zh-CN" altLang="en-US" dirty="0" smtClean="0"/>
              <a:t>限定的保护范围</a:t>
            </a:r>
            <a:r>
              <a:rPr lang="zh-CN" altLang="en-US" dirty="0"/>
              <a:t>中，</a:t>
            </a:r>
            <a:r>
              <a:rPr lang="zh-CN" altLang="en-US" dirty="0" smtClean="0"/>
              <a:t>存在侵权风险，但风险不大</a:t>
            </a:r>
            <a:endParaRPr lang="zh-CN" altLang="en-US" dirty="0"/>
          </a:p>
        </p:txBody>
      </p:sp>
      <p:sp>
        <p:nvSpPr>
          <p:cNvPr id="8" name="矩形 7"/>
          <p:cNvSpPr/>
          <p:nvPr/>
        </p:nvSpPr>
        <p:spPr>
          <a:xfrm>
            <a:off x="500034" y="1571612"/>
            <a:ext cx="8215370" cy="2857520"/>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CN202421499U</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7" name="内容占位符 6"/>
          <p:cNvSpPr>
            <a:spLocks noGrp="1"/>
          </p:cNvSpPr>
          <p:nvPr>
            <p:ph idx="1"/>
          </p:nvPr>
        </p:nvSpPr>
        <p:spPr>
          <a:xfrm>
            <a:off x="457200" y="1600200"/>
            <a:ext cx="8229600" cy="4257692"/>
          </a:xfrm>
        </p:spPr>
        <p:txBody>
          <a:bodyPr>
            <a:normAutofit/>
          </a:bodyPr>
          <a:lstStyle/>
          <a:p>
            <a:r>
              <a:rPr lang="zh-CN" altLang="en-US" dirty="0" smtClean="0"/>
              <a:t>我方建议：</a:t>
            </a:r>
            <a:endParaRPr lang="en-US" altLang="zh-CN" dirty="0" smtClean="0"/>
          </a:p>
          <a:p>
            <a:r>
              <a:rPr lang="zh-CN" altLang="en-US" dirty="0" smtClean="0"/>
              <a:t>权利要求</a:t>
            </a:r>
            <a:r>
              <a:rPr lang="en-US" dirty="0" smtClean="0"/>
              <a:t>1</a:t>
            </a:r>
            <a:r>
              <a:rPr lang="zh-CN" altLang="en-US" dirty="0" smtClean="0"/>
              <a:t>限定了很多技术细节，如滑轨弧度、天线阵列支杆旋转角度、天线阵列的天线单元数量等等。</a:t>
            </a:r>
            <a:endParaRPr lang="en-US" altLang="zh-CN" dirty="0" smtClean="0"/>
          </a:p>
          <a:p>
            <a:r>
              <a:rPr lang="zh-CN" altLang="en-US" dirty="0" smtClean="0"/>
              <a:t>对于其侵权风险应当优先选用技术规避来避免。只要将上述技术细节中任何一点（最好是多点）采用与之功能和效果不同的技术手段来代替，就可以实现技术规避。</a:t>
            </a:r>
            <a:endParaRPr lang="en-US" altLang="zh-CN"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存在侵权风险的专利</a:t>
            </a:r>
            <a:endParaRPr lang="zh-CN" altLang="en-US" dirty="0"/>
          </a:p>
        </p:txBody>
      </p:sp>
      <p:graphicFrame>
        <p:nvGraphicFramePr>
          <p:cNvPr id="10" name="内容占位符 9"/>
          <p:cNvGraphicFramePr>
            <a:graphicFrameLocks noGrp="1"/>
          </p:cNvGraphicFramePr>
          <p:nvPr>
            <p:ph idx="1"/>
          </p:nvPr>
        </p:nvGraphicFramePr>
        <p:xfrm>
          <a:off x="457200" y="1600200"/>
          <a:ext cx="8229600" cy="4348480"/>
        </p:xfrm>
        <a:graphic>
          <a:graphicData uri="http://schemas.openxmlformats.org/drawingml/2006/table">
            <a:tbl>
              <a:tblPr firstRow="1" bandRow="1">
                <a:tableStyleId>{5C22544A-7EE6-4342-B048-85BDC9FD1C3A}</a:tableStyleId>
              </a:tblPr>
              <a:tblGrid>
                <a:gridCol w="685776"/>
                <a:gridCol w="1785950"/>
                <a:gridCol w="2466034"/>
                <a:gridCol w="1645920"/>
                <a:gridCol w="1645920"/>
              </a:tblGrid>
              <a:tr h="370840">
                <a:tc>
                  <a:txBody>
                    <a:bodyPr/>
                    <a:lstStyle/>
                    <a:p>
                      <a:r>
                        <a:rPr lang="zh-CN" altLang="en-US" dirty="0" smtClean="0"/>
                        <a:t>编号</a:t>
                      </a:r>
                      <a:endParaRPr lang="zh-CN" altLang="en-US" dirty="0"/>
                    </a:p>
                  </a:txBody>
                  <a:tcPr/>
                </a:tc>
                <a:tc>
                  <a:txBody>
                    <a:bodyPr/>
                    <a:lstStyle/>
                    <a:p>
                      <a:r>
                        <a:rPr lang="zh-CN" altLang="en-US" dirty="0" smtClean="0"/>
                        <a:t>专利文献号</a:t>
                      </a:r>
                      <a:endParaRPr lang="zh-CN" altLang="en-US" dirty="0"/>
                    </a:p>
                  </a:txBody>
                  <a:tcPr/>
                </a:tc>
                <a:tc>
                  <a:txBody>
                    <a:bodyPr/>
                    <a:lstStyle/>
                    <a:p>
                      <a:r>
                        <a:rPr lang="zh-CN" altLang="en-US" dirty="0" smtClean="0"/>
                        <a:t>申请人</a:t>
                      </a:r>
                      <a:r>
                        <a:rPr lang="en-US" altLang="zh-CN" dirty="0" smtClean="0"/>
                        <a:t>/</a:t>
                      </a:r>
                      <a:r>
                        <a:rPr lang="zh-CN" altLang="en-US" dirty="0" smtClean="0"/>
                        <a:t>专利权人</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专利所属国</a:t>
                      </a:r>
                      <a:endParaRPr lang="zh-CN" altLang="en-US" dirty="0"/>
                    </a:p>
                  </a:txBody>
                  <a:tcPr/>
                </a:tc>
                <a:tc>
                  <a:txBody>
                    <a:bodyPr/>
                    <a:lstStyle/>
                    <a:p>
                      <a:r>
                        <a:rPr lang="zh-CN" altLang="en-US" dirty="0" smtClean="0"/>
                        <a:t>法律状态</a:t>
                      </a:r>
                      <a:endParaRPr lang="zh-CN" altLang="en-US" dirty="0"/>
                    </a:p>
                  </a:txBody>
                  <a:tcPr/>
                </a:tc>
              </a:tr>
              <a:tr h="370840">
                <a:tc>
                  <a:txBody>
                    <a:bodyPr/>
                    <a:lstStyle/>
                    <a:p>
                      <a:pPr algn="ctr">
                        <a:spcAft>
                          <a:spcPts val="0"/>
                        </a:spcAft>
                      </a:pPr>
                      <a:r>
                        <a:rPr lang="en-US" sz="1400" kern="100" dirty="0">
                          <a:solidFill>
                            <a:srgbClr val="000000"/>
                          </a:solidFill>
                          <a:latin typeface="Times New Roman"/>
                          <a:ea typeface="宋体"/>
                          <a:cs typeface="Times New Roman"/>
                        </a:rPr>
                        <a:t>1</a:t>
                      </a:r>
                      <a:endParaRPr lang="zh-CN" sz="1400" kern="100" dirty="0">
                        <a:solidFill>
                          <a:srgbClr val="000000"/>
                        </a:solidFill>
                        <a:latin typeface="楷体_GB2312"/>
                        <a:ea typeface="宋体"/>
                        <a:cs typeface="Times New Roman"/>
                      </a:endParaRPr>
                    </a:p>
                  </a:txBody>
                  <a:tcPr marL="68580" marR="68580" marT="0" marB="0" anchor="ctr"/>
                </a:tc>
                <a:tc>
                  <a:txBody>
                    <a:bodyPr/>
                    <a:lstStyle/>
                    <a:p>
                      <a:pPr marL="0" algn="ctr" rtl="0" eaLnBrk="1" latinLnBrk="0" hangingPunct="1">
                        <a:spcAft>
                          <a:spcPts val="0"/>
                        </a:spcAft>
                      </a:pPr>
                      <a:r>
                        <a:rPr kumimoji="0" lang="en-US" sz="1400" kern="100" dirty="0">
                          <a:solidFill>
                            <a:srgbClr val="000000"/>
                          </a:solidFill>
                          <a:latin typeface="Times New Roman"/>
                          <a:ea typeface="宋体"/>
                          <a:cs typeface="Times New Roman"/>
                        </a:rPr>
                        <a:t>US5859609A</a:t>
                      </a:r>
                      <a:endParaRPr kumimoji="0" lang="zh-CN" sz="1400" kern="100" dirty="0">
                        <a:solidFill>
                          <a:srgbClr val="000000"/>
                        </a:solidFill>
                        <a:latin typeface="Times New Roman"/>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BATTELLE MEMORIAL INST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美、澳、欧（授权）、日（授权）、以色列、加（授权）</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已授权</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2</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dirty="0">
                          <a:solidFill>
                            <a:srgbClr val="000000"/>
                          </a:solidFill>
                          <a:latin typeface="Times New Roman"/>
                          <a:ea typeface="宋体"/>
                          <a:cs typeface="Times New Roman"/>
                        </a:rPr>
                        <a:t>CN102508306A</a:t>
                      </a:r>
                      <a:endParaRPr lang="zh-CN" sz="1400" kern="100" dirty="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dirty="0">
                          <a:solidFill>
                            <a:srgbClr val="000000"/>
                          </a:solidFill>
                          <a:latin typeface="楷体_GB2312"/>
                          <a:ea typeface="宋体"/>
                          <a:cs typeface="Times New Roman"/>
                        </a:rPr>
                        <a:t>北京无线电计量测试研究所</a:t>
                      </a:r>
                      <a:r>
                        <a:rPr lang="en-US" sz="1400" kern="100" dirty="0">
                          <a:solidFill>
                            <a:srgbClr val="000000"/>
                          </a:solidFill>
                          <a:latin typeface="楷体_GB2312"/>
                          <a:ea typeface="宋体"/>
                          <a:cs typeface="Times New Roman"/>
                        </a:rPr>
                        <a:t>;</a:t>
                      </a:r>
                      <a:endParaRPr lang="zh-CN" sz="1400" kern="100" dirty="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中</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已公开</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3</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CN102508240A</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北京无线电计量测试研究所</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中</a:t>
                      </a:r>
                      <a:endParaRPr lang="zh-CN" sz="1400" kern="100" dirty="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已公开，即将授权</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4</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CN102426361A</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北京无线电计量测试研究所</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中</a:t>
                      </a:r>
                      <a:endParaRPr lang="zh-CN" sz="1400" kern="100" dirty="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已公开</a:t>
                      </a:r>
                      <a:endParaRPr lang="zh-CN" sz="1400" kern="100" dirty="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5</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CN102393537A</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北京无线电计量测试研究所</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中</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已公开</a:t>
                      </a:r>
                      <a:endParaRPr lang="zh-CN" sz="1400" kern="100" dirty="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6</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CN102393536A</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北京无线电计量测试研究所</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中</a:t>
                      </a:r>
                      <a:endParaRPr lang="zh-CN" sz="1400" kern="100" dirty="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已公开</a:t>
                      </a:r>
                      <a:endParaRPr lang="zh-CN" sz="1400" kern="100" dirty="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7</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CN202453498U</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北京华航无线电测量研究所</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中</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已授权</a:t>
                      </a:r>
                      <a:endParaRPr lang="zh-CN" sz="1400" kern="100" dirty="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8</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CN202421499U</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北京华航无线电测量研究所</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中</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已授权</a:t>
                      </a:r>
                      <a:endParaRPr lang="zh-CN" sz="1400" kern="100" dirty="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9</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CN102565793A</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北京华航无线电测量研究所</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中</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已公开，即将授权</a:t>
                      </a:r>
                      <a:endParaRPr lang="zh-CN" sz="1400" kern="100" dirty="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10</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CN102540186A</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北京华航无线电测量研究所</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中</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已公开</a:t>
                      </a:r>
                      <a:endParaRPr lang="zh-CN" sz="1400" kern="100" dirty="0">
                        <a:solidFill>
                          <a:srgbClr val="000000"/>
                        </a:solidFill>
                        <a:latin typeface="楷体_GB2312"/>
                        <a:ea typeface="宋体"/>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CN202013428U</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Autofit/>
          </a:bodyPr>
          <a:lstStyle/>
          <a:p>
            <a:r>
              <a:rPr lang="en-US" sz="1400" dirty="0" smtClean="0"/>
              <a:t>1</a:t>
            </a:r>
            <a:r>
              <a:rPr lang="zh-CN" altLang="en-US" sz="1400" dirty="0" smtClean="0"/>
              <a:t>．一种主动式毫米波近场扫描成像安检装置，包括：毫米波接收阵列天馈（</a:t>
            </a:r>
            <a:r>
              <a:rPr lang="en-US" sz="1400" dirty="0" smtClean="0"/>
              <a:t>1</a:t>
            </a:r>
            <a:r>
              <a:rPr lang="zh-CN" altLang="en-US" sz="1400" dirty="0" smtClean="0"/>
              <a:t>）、低噪声放大器（</a:t>
            </a:r>
            <a:r>
              <a:rPr lang="en-US" sz="1400" dirty="0" smtClean="0"/>
              <a:t>3)</a:t>
            </a:r>
            <a:r>
              <a:rPr lang="zh-CN" altLang="en-US" sz="1400" dirty="0" smtClean="0"/>
              <a:t>、相参混频器（</a:t>
            </a:r>
            <a:r>
              <a:rPr lang="en-US" sz="1400" dirty="0" smtClean="0"/>
              <a:t>4)</a:t>
            </a:r>
            <a:r>
              <a:rPr lang="zh-CN" altLang="en-US" sz="1400" dirty="0" smtClean="0"/>
              <a:t>、中频放大器（</a:t>
            </a:r>
            <a:r>
              <a:rPr lang="en-US" sz="1400" dirty="0" smtClean="0"/>
              <a:t>5)</a:t>
            </a:r>
            <a:r>
              <a:rPr lang="zh-CN" altLang="en-US" sz="1400" dirty="0" smtClean="0"/>
              <a:t>、零中频正交解调器（</a:t>
            </a:r>
            <a:r>
              <a:rPr lang="en-US" sz="1400" dirty="0" smtClean="0"/>
              <a:t>6)</a:t>
            </a:r>
            <a:r>
              <a:rPr lang="zh-CN" altLang="en-US" sz="1400" dirty="0" smtClean="0"/>
              <a:t>、精密步进移动支架</a:t>
            </a:r>
            <a:r>
              <a:rPr lang="en-US" sz="1400" dirty="0" smtClean="0"/>
              <a:t> (2)</a:t>
            </a:r>
            <a:r>
              <a:rPr lang="zh-CN" altLang="en-US" sz="1400" dirty="0" smtClean="0"/>
              <a:t>、毫米波频率综合器（</a:t>
            </a:r>
            <a:r>
              <a:rPr lang="en-US" sz="1400" dirty="0" smtClean="0"/>
              <a:t>10)</a:t>
            </a:r>
            <a:r>
              <a:rPr lang="zh-CN" altLang="en-US" sz="1400" dirty="0" smtClean="0"/>
              <a:t>、</a:t>
            </a:r>
            <a:r>
              <a:rPr lang="en-US" sz="1400" dirty="0" smtClean="0"/>
              <a:t>AD(7)</a:t>
            </a:r>
            <a:r>
              <a:rPr lang="zh-CN" altLang="en-US" sz="1400" dirty="0" smtClean="0"/>
              <a:t>、</a:t>
            </a:r>
            <a:r>
              <a:rPr lang="en-US" sz="1400" dirty="0" smtClean="0"/>
              <a:t>DSP(8)</a:t>
            </a:r>
            <a:r>
              <a:rPr lang="zh-CN" altLang="en-US" sz="1400" dirty="0" smtClean="0"/>
              <a:t>，图像显示（</a:t>
            </a:r>
            <a:r>
              <a:rPr lang="en-US" sz="1400" dirty="0" smtClean="0"/>
              <a:t>9)</a:t>
            </a:r>
            <a:r>
              <a:rPr lang="zh-CN" altLang="en-US" sz="1400" dirty="0" smtClean="0"/>
              <a:t>，其特征在于还包括：毫米波发射天线（</a:t>
            </a:r>
            <a:r>
              <a:rPr lang="en-US" sz="1400" dirty="0" smtClean="0"/>
              <a:t>12)</a:t>
            </a:r>
            <a:r>
              <a:rPr lang="zh-CN" altLang="en-US" sz="1400" dirty="0" smtClean="0"/>
              <a:t>、高稳定毫米波发射机（</a:t>
            </a:r>
            <a:r>
              <a:rPr lang="en-US" sz="1400" dirty="0" smtClean="0"/>
              <a:t>11)</a:t>
            </a:r>
            <a:r>
              <a:rPr lang="zh-CN" altLang="en-US" sz="1400" dirty="0" smtClean="0"/>
              <a:t>；</a:t>
            </a:r>
          </a:p>
          <a:p>
            <a:r>
              <a:rPr lang="zh-CN" altLang="en-US" sz="1400" dirty="0" smtClean="0"/>
              <a:t>毫米波发射天线（</a:t>
            </a:r>
            <a:r>
              <a:rPr lang="en-US" sz="1400" dirty="0" smtClean="0"/>
              <a:t>12)</a:t>
            </a:r>
            <a:r>
              <a:rPr lang="zh-CN" altLang="en-US" sz="1400" dirty="0" smtClean="0"/>
              <a:t>与高稳定毫米波发射机（</a:t>
            </a:r>
            <a:r>
              <a:rPr lang="en-US" sz="1400" dirty="0" smtClean="0"/>
              <a:t>11)</a:t>
            </a:r>
            <a:r>
              <a:rPr lang="zh-CN" altLang="en-US" sz="1400" dirty="0" smtClean="0"/>
              <a:t>连接，高稳定毫米波发射机（</a:t>
            </a:r>
            <a:r>
              <a:rPr lang="en-US" sz="1400" dirty="0" smtClean="0"/>
              <a:t>11)</a:t>
            </a:r>
            <a:r>
              <a:rPr lang="zh-CN" altLang="en-US" sz="1400" dirty="0" smtClean="0"/>
              <a:t>的频率输入端与毫米波频率综合器（</a:t>
            </a:r>
            <a:r>
              <a:rPr lang="en-US" sz="1400" dirty="0" smtClean="0"/>
              <a:t>10)</a:t>
            </a:r>
            <a:r>
              <a:rPr lang="zh-CN" altLang="en-US" sz="1400" dirty="0" smtClean="0"/>
              <a:t>毫米波信号输出端连接；毫米波接收阵列天馈（</a:t>
            </a:r>
            <a:r>
              <a:rPr lang="en-US" sz="1400" dirty="0" smtClean="0"/>
              <a:t>1)</a:t>
            </a:r>
            <a:r>
              <a:rPr lang="zh-CN" altLang="en-US" sz="1400" dirty="0" smtClean="0"/>
              <a:t>的输出端与低噪声放大器（</a:t>
            </a:r>
            <a:r>
              <a:rPr lang="en-US" sz="1400" dirty="0" smtClean="0"/>
              <a:t>3)</a:t>
            </a:r>
            <a:r>
              <a:rPr lang="zh-CN" altLang="en-US" sz="1400" dirty="0" smtClean="0"/>
              <a:t>的输入端连接，低噪声放大器（</a:t>
            </a:r>
            <a:r>
              <a:rPr lang="en-US" sz="1400" dirty="0" smtClean="0"/>
              <a:t>3</a:t>
            </a:r>
            <a:r>
              <a:rPr lang="zh-CN" altLang="en-US" sz="1400" dirty="0" smtClean="0"/>
              <a:t>）的输出端与相参混频器（</a:t>
            </a:r>
            <a:r>
              <a:rPr lang="en-US" sz="1400" dirty="0" smtClean="0"/>
              <a:t>4) </a:t>
            </a:r>
            <a:r>
              <a:rPr lang="zh-CN" altLang="en-US" sz="1400" dirty="0" smtClean="0"/>
              <a:t>的输入端连接，相参混频器（</a:t>
            </a:r>
            <a:r>
              <a:rPr lang="en-US" sz="1400" dirty="0" smtClean="0"/>
              <a:t>4)</a:t>
            </a:r>
            <a:r>
              <a:rPr lang="zh-CN" altLang="en-US" sz="1400" dirty="0" smtClean="0"/>
              <a:t>本振信号的输入端与毫米波频率综合器（</a:t>
            </a:r>
            <a:r>
              <a:rPr lang="en-US" sz="1400" dirty="0" smtClean="0"/>
              <a:t>10</a:t>
            </a:r>
            <a:r>
              <a:rPr lang="zh-CN" altLang="en-US" sz="1400" dirty="0" smtClean="0"/>
              <a:t>）输出端相连，相参混频器（</a:t>
            </a:r>
            <a:r>
              <a:rPr lang="en-US" sz="1400" dirty="0" smtClean="0"/>
              <a:t>4)</a:t>
            </a:r>
            <a:r>
              <a:rPr lang="zh-CN" altLang="en-US" sz="1400" dirty="0" smtClean="0"/>
              <a:t>的输出端与中频放大器（</a:t>
            </a:r>
            <a:r>
              <a:rPr lang="en-US" sz="1400" dirty="0" smtClean="0"/>
              <a:t>5)</a:t>
            </a:r>
            <a:r>
              <a:rPr lang="zh-CN" altLang="en-US" sz="1400" dirty="0" smtClean="0"/>
              <a:t>的输入端连接，中频放大器（</a:t>
            </a:r>
            <a:r>
              <a:rPr lang="en-US" sz="1400" dirty="0" smtClean="0"/>
              <a:t>5)</a:t>
            </a:r>
            <a:r>
              <a:rPr lang="zh-CN" altLang="en-US" sz="1400" dirty="0" smtClean="0"/>
              <a:t>的输出端与零中频正交解调器（</a:t>
            </a:r>
            <a:r>
              <a:rPr lang="en-US" sz="1400" dirty="0" smtClean="0"/>
              <a:t>6</a:t>
            </a:r>
            <a:r>
              <a:rPr lang="zh-CN" altLang="en-US" sz="1400" dirty="0" smtClean="0"/>
              <a:t>）信号输入端连接，零中频正交解调器（</a:t>
            </a:r>
            <a:r>
              <a:rPr lang="en-US" sz="1400" dirty="0" smtClean="0"/>
              <a:t>6</a:t>
            </a:r>
            <a:r>
              <a:rPr lang="zh-CN" altLang="en-US" sz="1400" dirty="0" smtClean="0"/>
              <a:t>）信号输出端与</a:t>
            </a:r>
            <a:r>
              <a:rPr lang="en-US" sz="1400" dirty="0" smtClean="0"/>
              <a:t>AD</a:t>
            </a:r>
            <a:r>
              <a:rPr lang="zh-CN" altLang="en-US" sz="1400" dirty="0" smtClean="0"/>
              <a:t>（</a:t>
            </a:r>
            <a:r>
              <a:rPr lang="en-US" sz="1400" dirty="0" smtClean="0"/>
              <a:t>7</a:t>
            </a:r>
            <a:r>
              <a:rPr lang="zh-CN" altLang="en-US" sz="1400" dirty="0" smtClean="0"/>
              <a:t>）输入端连接，</a:t>
            </a:r>
            <a:r>
              <a:rPr lang="en-US" sz="1400" dirty="0" smtClean="0"/>
              <a:t>AD(7)</a:t>
            </a:r>
            <a:r>
              <a:rPr lang="zh-CN" altLang="en-US" sz="1400" dirty="0" smtClean="0"/>
              <a:t>的输出端与</a:t>
            </a:r>
            <a:r>
              <a:rPr lang="en-US" sz="1400" dirty="0" smtClean="0"/>
              <a:t>DSP(8)</a:t>
            </a:r>
            <a:r>
              <a:rPr lang="zh-CN" altLang="en-US" sz="1400" dirty="0" smtClean="0"/>
              <a:t>的输入端连接；毫米波接收阵列天馈（</a:t>
            </a:r>
            <a:r>
              <a:rPr lang="en-US" sz="1400" dirty="0" smtClean="0"/>
              <a:t>1)</a:t>
            </a:r>
            <a:r>
              <a:rPr lang="zh-CN" altLang="en-US" sz="1400" dirty="0" smtClean="0"/>
              <a:t>固定于精密步进移动支架（</a:t>
            </a:r>
            <a:r>
              <a:rPr lang="en-US" sz="1400" dirty="0" smtClean="0"/>
              <a:t>2)</a:t>
            </a:r>
            <a:r>
              <a:rPr lang="zh-CN" altLang="en-US" sz="1400" dirty="0" smtClean="0"/>
              <a:t>上，精密步进移动支架（</a:t>
            </a:r>
            <a:r>
              <a:rPr lang="en-US" sz="1400" dirty="0" smtClean="0"/>
              <a:t>2)</a:t>
            </a:r>
            <a:r>
              <a:rPr lang="zh-CN" altLang="en-US" sz="1400" dirty="0" smtClean="0"/>
              <a:t>的控制信号输入端与</a:t>
            </a:r>
            <a:r>
              <a:rPr lang="en-US" sz="1400" dirty="0" smtClean="0"/>
              <a:t>DSP (8)</a:t>
            </a:r>
            <a:r>
              <a:rPr lang="zh-CN" altLang="en-US" sz="1400" dirty="0" smtClean="0"/>
              <a:t>连接，单个发射天线 置于固定位置；</a:t>
            </a:r>
          </a:p>
          <a:p>
            <a:r>
              <a:rPr lang="zh-CN" altLang="en-US" sz="1400" dirty="0" smtClean="0"/>
              <a:t>高稳定毫米波发射机（</a:t>
            </a:r>
            <a:r>
              <a:rPr lang="en-US" sz="1400" dirty="0" smtClean="0"/>
              <a:t>11)</a:t>
            </a:r>
            <a:r>
              <a:rPr lang="zh-CN" altLang="en-US" sz="1400" dirty="0" smtClean="0"/>
              <a:t>产生的毫米波信号，毫米波发射天线（</a:t>
            </a:r>
            <a:r>
              <a:rPr lang="en-US" sz="1400" dirty="0" smtClean="0"/>
              <a:t>12)</a:t>
            </a:r>
            <a:r>
              <a:rPr lang="zh-CN" altLang="en-US" sz="1400" dirty="0" smtClean="0"/>
              <a:t>辐射到成像区域</a:t>
            </a:r>
            <a:r>
              <a:rPr lang="en-US" sz="1400" dirty="0" smtClean="0"/>
              <a:t>; DSP(8)</a:t>
            </a:r>
            <a:r>
              <a:rPr lang="zh-CN" altLang="en-US" sz="1400" dirty="0" smtClean="0"/>
              <a:t>控制开关实现毫米波接收天线阵列中的天线依次接收辐射区域反射的毫米波信号，此信号经低噪声放大器（</a:t>
            </a:r>
            <a:r>
              <a:rPr lang="en-US" sz="1400" dirty="0" smtClean="0"/>
              <a:t>3)</a:t>
            </a:r>
            <a:r>
              <a:rPr lang="zh-CN" altLang="en-US" sz="1400" dirty="0" smtClean="0"/>
              <a:t>、相参混频器（</a:t>
            </a:r>
            <a:r>
              <a:rPr lang="en-US" sz="1400" dirty="0" smtClean="0"/>
              <a:t>4)</a:t>
            </a:r>
            <a:r>
              <a:rPr lang="zh-CN" altLang="en-US" sz="1400" dirty="0" smtClean="0"/>
              <a:t>、中频放大器（</a:t>
            </a:r>
            <a:r>
              <a:rPr lang="en-US" sz="1400" dirty="0" smtClean="0"/>
              <a:t>5)</a:t>
            </a:r>
            <a:r>
              <a:rPr lang="zh-CN" altLang="en-US" sz="1400" dirty="0" smtClean="0"/>
              <a:t>、零中频正交解调器（</a:t>
            </a:r>
            <a:r>
              <a:rPr lang="en-US" sz="1400" dirty="0" smtClean="0"/>
              <a:t>6)</a:t>
            </a:r>
            <a:r>
              <a:rPr lang="zh-CN" altLang="en-US" sz="1400" dirty="0" smtClean="0"/>
              <a:t>、</a:t>
            </a:r>
            <a:r>
              <a:rPr lang="en-US" sz="1400" dirty="0" smtClean="0"/>
              <a:t>AD(7)</a:t>
            </a:r>
            <a:r>
              <a:rPr lang="zh-CN" altLang="en-US" sz="1400" dirty="0" smtClean="0"/>
              <a:t>，采集到</a:t>
            </a:r>
            <a:r>
              <a:rPr lang="en-US" sz="1400" dirty="0" smtClean="0"/>
              <a:t>DSP(8)</a:t>
            </a:r>
            <a:r>
              <a:rPr lang="zh-CN" altLang="en-US" sz="1400" dirty="0" smtClean="0"/>
              <a:t>中；</a:t>
            </a:r>
            <a:r>
              <a:rPr lang="en-US" sz="1400" dirty="0" smtClean="0"/>
              <a:t>DSP(8)</a:t>
            </a:r>
            <a:r>
              <a:rPr lang="zh-CN" altLang="en-US" sz="1400" dirty="0" smtClean="0"/>
              <a:t>控制精密步进移动支架（</a:t>
            </a:r>
            <a:r>
              <a:rPr lang="en-US" sz="1400" dirty="0" smtClean="0"/>
              <a:t>2)</a:t>
            </a:r>
            <a:r>
              <a:rPr lang="zh-CN" altLang="en-US" sz="1400" dirty="0" smtClean="0"/>
              <a:t>使毫米波接收阵列天线运动到下一位置，同样经过上述发射及接收的过程，通过开关和精密步进移动支架（</a:t>
            </a:r>
            <a:r>
              <a:rPr lang="en-US" sz="1400" dirty="0" smtClean="0"/>
              <a:t>2)</a:t>
            </a:r>
            <a:r>
              <a:rPr lang="zh-CN" altLang="en-US" sz="1400" dirty="0" smtClean="0"/>
              <a:t>完成空间二维空域采样，将此数据进行幅相补偿，</a:t>
            </a:r>
            <a:r>
              <a:rPr lang="en-US" sz="1400" dirty="0" smtClean="0"/>
              <a:t>DBF</a:t>
            </a:r>
            <a:r>
              <a:rPr lang="zh-CN" altLang="en-US" sz="1400" dirty="0" smtClean="0"/>
              <a:t>、增益补偿、</a:t>
            </a:r>
            <a:r>
              <a:rPr lang="en-US" sz="1400" dirty="0" smtClean="0"/>
              <a:t>R</a:t>
            </a:r>
            <a:r>
              <a:rPr lang="zh-CN" altLang="en-US" sz="1400" dirty="0" smtClean="0"/>
              <a:t>因子补偿、场景对消、边缘锐化处理，处理完的数据在显示器上显示。</a:t>
            </a:r>
            <a:endParaRPr lang="zh-CN" altLang="en-US" sz="14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CN202013428U</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2654300"/>
        </p:xfrm>
        <a:graphic>
          <a:graphicData uri="http://schemas.openxmlformats.org/drawingml/2006/table">
            <a:tbl>
              <a:tblPr firstRow="1" bandRow="1">
                <a:tableStyleId>{5C22544A-7EE6-4342-B048-85BDC9FD1C3A}</a:tableStyleId>
              </a:tblPr>
              <a:tblGrid>
                <a:gridCol w="4143404"/>
                <a:gridCol w="2214578"/>
                <a:gridCol w="1871618"/>
              </a:tblGrid>
              <a:tr h="285183">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1</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235459">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a</a:t>
                      </a:r>
                      <a:r>
                        <a:rPr lang="zh-CN" sz="1200" kern="100">
                          <a:latin typeface="Times New Roman"/>
                          <a:ea typeface="宋体"/>
                          <a:cs typeface="Times New Roman"/>
                        </a:rPr>
                        <a:t>】一种主动式毫米波近场扫描成像安检装置，</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毫米波全息成像设备</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488978">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b</a:t>
                      </a:r>
                      <a:r>
                        <a:rPr lang="zh-CN" sz="1200" kern="100" dirty="0">
                          <a:latin typeface="Times New Roman"/>
                          <a:ea typeface="宋体"/>
                          <a:cs typeface="Times New Roman"/>
                        </a:rPr>
                        <a:t>】毫米波接收阵列天</a:t>
                      </a:r>
                      <a:r>
                        <a:rPr lang="zh-CN" sz="1200" kern="100" dirty="0" smtClean="0">
                          <a:latin typeface="Times New Roman"/>
                          <a:ea typeface="宋体"/>
                          <a:cs typeface="Times New Roman"/>
                        </a:rPr>
                        <a:t>馈、</a:t>
                      </a:r>
                      <a:r>
                        <a:rPr lang="zh-CN" sz="1200" kern="100" dirty="0">
                          <a:latin typeface="Times New Roman"/>
                          <a:ea typeface="宋体"/>
                          <a:cs typeface="Times New Roman"/>
                        </a:rPr>
                        <a:t>毫米波</a:t>
                      </a:r>
                      <a:r>
                        <a:rPr lang="zh-CN" sz="1200" kern="100" dirty="0" smtClean="0">
                          <a:latin typeface="Times New Roman"/>
                          <a:ea typeface="宋体"/>
                          <a:cs typeface="Times New Roman"/>
                        </a:rPr>
                        <a:t>发射天线</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毫米波信号处理系统和毫米波天线阵列</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smtClean="0">
                          <a:latin typeface="Times New Roman"/>
                          <a:ea typeface="宋体"/>
                          <a:cs typeface="Times New Roman"/>
                        </a:rPr>
                        <a:t>相同</a:t>
                      </a:r>
                      <a:endParaRPr lang="zh-CN" sz="1400" kern="100" dirty="0">
                        <a:latin typeface="Times New Roman"/>
                        <a:ea typeface="宋体"/>
                        <a:cs typeface="Times New Roman"/>
                      </a:endParaRPr>
                    </a:p>
                  </a:txBody>
                  <a:tcPr marL="68580" marR="68580" marT="0" marB="0"/>
                </a:tc>
              </a:tr>
              <a:tr h="48897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c</a:t>
                      </a:r>
                      <a:r>
                        <a:rPr lang="zh-CN" sz="1200" kern="100">
                          <a:latin typeface="Times New Roman"/>
                          <a:ea typeface="宋体"/>
                          <a:cs typeface="Times New Roman"/>
                        </a:rPr>
                        <a:t>】低噪声放大器（</a:t>
                      </a:r>
                      <a:r>
                        <a:rPr lang="en-US" sz="1200" kern="100">
                          <a:latin typeface="Times New Roman"/>
                          <a:ea typeface="宋体"/>
                          <a:cs typeface="Times New Roman"/>
                        </a:rPr>
                        <a:t>3)</a:t>
                      </a:r>
                      <a:r>
                        <a:rPr lang="zh-CN" sz="1200" kern="100">
                          <a:latin typeface="Times New Roman"/>
                          <a:ea typeface="宋体"/>
                          <a:cs typeface="Times New Roman"/>
                        </a:rPr>
                        <a:t>、相参混频器（</a:t>
                      </a:r>
                      <a:r>
                        <a:rPr lang="en-US" sz="1200" kern="100">
                          <a:latin typeface="Times New Roman"/>
                          <a:ea typeface="宋体"/>
                          <a:cs typeface="Times New Roman"/>
                        </a:rPr>
                        <a:t>4)</a:t>
                      </a:r>
                      <a:r>
                        <a:rPr lang="zh-CN" sz="1200" kern="100">
                          <a:latin typeface="Times New Roman"/>
                          <a:ea typeface="宋体"/>
                          <a:cs typeface="Times New Roman"/>
                        </a:rPr>
                        <a:t>、中频放大器（</a:t>
                      </a:r>
                      <a:r>
                        <a:rPr lang="en-US" sz="1200" kern="100">
                          <a:latin typeface="Times New Roman"/>
                          <a:ea typeface="宋体"/>
                          <a:cs typeface="Times New Roman"/>
                        </a:rPr>
                        <a:t>5)</a:t>
                      </a:r>
                      <a:r>
                        <a:rPr lang="zh-CN" sz="1200" kern="100">
                          <a:latin typeface="Times New Roman"/>
                          <a:ea typeface="宋体"/>
                          <a:cs typeface="Times New Roman"/>
                        </a:rPr>
                        <a:t>、零中频正交解调器（</a:t>
                      </a:r>
                      <a:r>
                        <a:rPr lang="en-US" sz="1200" kern="100">
                          <a:latin typeface="Times New Roman"/>
                          <a:ea typeface="宋体"/>
                          <a:cs typeface="Times New Roman"/>
                        </a:rPr>
                        <a:t>6)</a:t>
                      </a:r>
                      <a:r>
                        <a:rPr lang="zh-CN" sz="1200" kern="100">
                          <a:latin typeface="Times New Roman"/>
                          <a:ea typeface="宋体"/>
                          <a:cs typeface="Times New Roman"/>
                        </a:rPr>
                        <a:t>、精密步进移动支架</a:t>
                      </a:r>
                      <a:r>
                        <a:rPr lang="en-US" sz="1200" kern="100">
                          <a:latin typeface="Times New Roman"/>
                          <a:ea typeface="宋体"/>
                          <a:cs typeface="Times New Roman"/>
                        </a:rPr>
                        <a:t> (2)</a:t>
                      </a:r>
                      <a:r>
                        <a:rPr lang="zh-CN" sz="1200" kern="100">
                          <a:latin typeface="Times New Roman"/>
                          <a:ea typeface="宋体"/>
                          <a:cs typeface="Times New Roman"/>
                        </a:rPr>
                        <a:t>、毫米波频率综合器（</a:t>
                      </a:r>
                      <a:r>
                        <a:rPr lang="en-US" sz="1200" kern="100">
                          <a:latin typeface="Times New Roman"/>
                          <a:ea typeface="宋体"/>
                          <a:cs typeface="Times New Roman"/>
                        </a:rPr>
                        <a:t>10)</a:t>
                      </a:r>
                      <a:r>
                        <a:rPr lang="zh-CN" sz="1200" kern="100">
                          <a:latin typeface="Times New Roman"/>
                          <a:ea typeface="宋体"/>
                          <a:cs typeface="Times New Roman"/>
                        </a:rPr>
                        <a:t>、</a:t>
                      </a:r>
                      <a:r>
                        <a:rPr lang="en-US" sz="1200" kern="100">
                          <a:latin typeface="Times New Roman"/>
                          <a:ea typeface="宋体"/>
                          <a:cs typeface="Times New Roman"/>
                        </a:rPr>
                        <a:t>AD(7)</a:t>
                      </a:r>
                      <a:r>
                        <a:rPr lang="zh-CN" sz="1200" kern="100">
                          <a:latin typeface="Times New Roman"/>
                          <a:ea typeface="宋体"/>
                          <a:cs typeface="Times New Roman"/>
                        </a:rPr>
                        <a:t>、</a:t>
                      </a:r>
                      <a:r>
                        <a:rPr lang="en-US" sz="1200" kern="100">
                          <a:latin typeface="Times New Roman"/>
                          <a:ea typeface="宋体"/>
                          <a:cs typeface="Times New Roman"/>
                        </a:rPr>
                        <a:t>DSP(8)</a:t>
                      </a:r>
                      <a:r>
                        <a:rPr lang="zh-CN" sz="1200" kern="100">
                          <a:latin typeface="Times New Roman"/>
                          <a:ea typeface="宋体"/>
                          <a:cs typeface="Times New Roman"/>
                        </a:rPr>
                        <a:t>、高稳定毫米波发射机（</a:t>
                      </a:r>
                      <a:r>
                        <a:rPr lang="en-US" sz="1200" kern="100">
                          <a:latin typeface="Times New Roman"/>
                          <a:ea typeface="宋体"/>
                          <a:cs typeface="Times New Roman"/>
                        </a:rPr>
                        <a:t>11)</a:t>
                      </a:r>
                      <a:r>
                        <a:rPr lang="zh-CN" sz="1200" kern="100">
                          <a:latin typeface="Times New Roman"/>
                          <a:ea typeface="宋体"/>
                          <a:cs typeface="Times New Roman"/>
                        </a:rPr>
                        <a:t>；</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毫米波信号处理系统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存在相同或等同的风险</a:t>
                      </a:r>
                      <a:endParaRPr lang="zh-CN" sz="1400" kern="100">
                        <a:latin typeface="Times New Roman"/>
                        <a:ea typeface="宋体"/>
                        <a:cs typeface="Times New Roman"/>
                      </a:endParaRPr>
                    </a:p>
                  </a:txBody>
                  <a:tcPr marL="68580" marR="68580" marT="0" marB="0"/>
                </a:tc>
              </a:tr>
              <a:tr h="251325">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d</a:t>
                      </a:r>
                      <a:r>
                        <a:rPr lang="zh-CN" sz="1200" kern="100">
                          <a:latin typeface="Times New Roman"/>
                          <a:ea typeface="宋体"/>
                          <a:cs typeface="Times New Roman"/>
                        </a:rPr>
                        <a:t>】图像显示（</a:t>
                      </a:r>
                      <a:r>
                        <a:rPr lang="en-US" sz="1200" kern="100">
                          <a:latin typeface="Times New Roman"/>
                          <a:ea typeface="宋体"/>
                          <a:cs typeface="Times New Roman"/>
                        </a:rPr>
                        <a:t>9)</a:t>
                      </a:r>
                      <a:r>
                        <a:rPr lang="zh-CN" sz="1200" kern="100">
                          <a:latin typeface="Times New Roman"/>
                          <a:ea typeface="宋体"/>
                          <a:cs typeface="Times New Roman"/>
                        </a:rPr>
                        <a:t>，</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图像处理装置</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相同</a:t>
                      </a:r>
                      <a:endParaRPr lang="zh-CN" sz="1400" kern="100" dirty="0">
                        <a:latin typeface="Times New Roman"/>
                        <a:ea typeface="宋体"/>
                        <a:cs typeface="Times New Roman"/>
                      </a:endParaRPr>
                    </a:p>
                  </a:txBody>
                  <a:tcPr marL="68580" marR="68580" marT="0" marB="0"/>
                </a:tc>
              </a:tr>
            </a:tbl>
          </a:graphicData>
        </a:graphic>
      </p:graphicFrame>
      <p:sp>
        <p:nvSpPr>
          <p:cNvPr id="8" name="矩形 7"/>
          <p:cNvSpPr/>
          <p:nvPr/>
        </p:nvSpPr>
        <p:spPr>
          <a:xfrm>
            <a:off x="571472" y="2357430"/>
            <a:ext cx="8215370" cy="1214446"/>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CN202013428U</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4089400"/>
        </p:xfrm>
        <a:graphic>
          <a:graphicData uri="http://schemas.openxmlformats.org/drawingml/2006/table">
            <a:tbl>
              <a:tblPr firstRow="1" bandRow="1">
                <a:tableStyleId>{5C22544A-7EE6-4342-B048-85BDC9FD1C3A}</a:tableStyleId>
              </a:tblPr>
              <a:tblGrid>
                <a:gridCol w="4143404"/>
                <a:gridCol w="2214578"/>
                <a:gridCol w="1871618"/>
              </a:tblGrid>
              <a:tr h="285183">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1</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2585492">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e</a:t>
                      </a:r>
                      <a:r>
                        <a:rPr lang="zh-CN" sz="1200" kern="100" dirty="0">
                          <a:latin typeface="Times New Roman"/>
                          <a:ea typeface="宋体"/>
                          <a:cs typeface="Times New Roman"/>
                        </a:rPr>
                        <a:t>】毫米波发射天线（</a:t>
                      </a:r>
                      <a:r>
                        <a:rPr lang="en-US" sz="1200" kern="100" dirty="0">
                          <a:latin typeface="Times New Roman"/>
                          <a:ea typeface="宋体"/>
                          <a:cs typeface="Times New Roman"/>
                        </a:rPr>
                        <a:t>12)</a:t>
                      </a:r>
                      <a:r>
                        <a:rPr lang="zh-CN" sz="1200" kern="100" dirty="0">
                          <a:latin typeface="Times New Roman"/>
                          <a:ea typeface="宋体"/>
                          <a:cs typeface="Times New Roman"/>
                        </a:rPr>
                        <a:t>与高稳定毫米波发射机（</a:t>
                      </a:r>
                      <a:r>
                        <a:rPr lang="en-US" sz="1200" kern="100" dirty="0">
                          <a:latin typeface="Times New Roman"/>
                          <a:ea typeface="宋体"/>
                          <a:cs typeface="Times New Roman"/>
                        </a:rPr>
                        <a:t>11)</a:t>
                      </a:r>
                      <a:r>
                        <a:rPr lang="zh-CN" sz="1200" kern="100" dirty="0">
                          <a:latin typeface="Times New Roman"/>
                          <a:ea typeface="宋体"/>
                          <a:cs typeface="Times New Roman"/>
                        </a:rPr>
                        <a:t>连接，高稳定毫米波发射机（</a:t>
                      </a:r>
                      <a:r>
                        <a:rPr lang="en-US" sz="1200" kern="100" dirty="0">
                          <a:latin typeface="Times New Roman"/>
                          <a:ea typeface="宋体"/>
                          <a:cs typeface="Times New Roman"/>
                        </a:rPr>
                        <a:t>11)</a:t>
                      </a:r>
                      <a:r>
                        <a:rPr lang="zh-CN" sz="1200" kern="100" dirty="0">
                          <a:latin typeface="Times New Roman"/>
                          <a:ea typeface="宋体"/>
                          <a:cs typeface="Times New Roman"/>
                        </a:rPr>
                        <a:t>的频率输入端与毫米波频率综合器（</a:t>
                      </a:r>
                      <a:r>
                        <a:rPr lang="en-US" sz="1200" kern="100" dirty="0">
                          <a:latin typeface="Times New Roman"/>
                          <a:ea typeface="宋体"/>
                          <a:cs typeface="Times New Roman"/>
                        </a:rPr>
                        <a:t>10)</a:t>
                      </a:r>
                      <a:r>
                        <a:rPr lang="zh-CN" sz="1200" kern="100" dirty="0">
                          <a:latin typeface="Times New Roman"/>
                          <a:ea typeface="宋体"/>
                          <a:cs typeface="Times New Roman"/>
                        </a:rPr>
                        <a:t>毫米波信号输出端连接；毫米波接收阵列天馈（</a:t>
                      </a:r>
                      <a:r>
                        <a:rPr lang="en-US" sz="1200" kern="100" dirty="0">
                          <a:latin typeface="Times New Roman"/>
                          <a:ea typeface="宋体"/>
                          <a:cs typeface="Times New Roman"/>
                        </a:rPr>
                        <a:t>1)</a:t>
                      </a:r>
                      <a:r>
                        <a:rPr lang="zh-CN" sz="1200" kern="100" dirty="0">
                          <a:latin typeface="Times New Roman"/>
                          <a:ea typeface="宋体"/>
                          <a:cs typeface="Times New Roman"/>
                        </a:rPr>
                        <a:t>的输出端与低噪声放大器（</a:t>
                      </a:r>
                      <a:r>
                        <a:rPr lang="en-US" sz="1200" kern="100" dirty="0">
                          <a:latin typeface="Times New Roman"/>
                          <a:ea typeface="宋体"/>
                          <a:cs typeface="Times New Roman"/>
                        </a:rPr>
                        <a:t>3)</a:t>
                      </a:r>
                      <a:r>
                        <a:rPr lang="zh-CN" sz="1200" kern="100" dirty="0">
                          <a:latin typeface="Times New Roman"/>
                          <a:ea typeface="宋体"/>
                          <a:cs typeface="Times New Roman"/>
                        </a:rPr>
                        <a:t>的输入端连接，低噪声放大器（</a:t>
                      </a:r>
                      <a:r>
                        <a:rPr lang="en-US" sz="1200" kern="100" dirty="0">
                          <a:latin typeface="Times New Roman"/>
                          <a:ea typeface="宋体"/>
                          <a:cs typeface="Times New Roman"/>
                        </a:rPr>
                        <a:t>3</a:t>
                      </a:r>
                      <a:r>
                        <a:rPr lang="zh-CN" sz="1200" kern="100" dirty="0">
                          <a:latin typeface="Times New Roman"/>
                          <a:ea typeface="宋体"/>
                          <a:cs typeface="Times New Roman"/>
                        </a:rPr>
                        <a:t>）的输出端与相参混频器（</a:t>
                      </a:r>
                      <a:r>
                        <a:rPr lang="en-US" sz="1200" kern="100" dirty="0">
                          <a:latin typeface="Times New Roman"/>
                          <a:ea typeface="宋体"/>
                          <a:cs typeface="Times New Roman"/>
                        </a:rPr>
                        <a:t>4) </a:t>
                      </a:r>
                      <a:r>
                        <a:rPr lang="zh-CN" sz="1200" kern="100" dirty="0">
                          <a:latin typeface="Times New Roman"/>
                          <a:ea typeface="宋体"/>
                          <a:cs typeface="Times New Roman"/>
                        </a:rPr>
                        <a:t>的输入端连接，相参混频器（</a:t>
                      </a:r>
                      <a:r>
                        <a:rPr lang="en-US" sz="1200" kern="100" dirty="0">
                          <a:latin typeface="Times New Roman"/>
                          <a:ea typeface="宋体"/>
                          <a:cs typeface="Times New Roman"/>
                        </a:rPr>
                        <a:t>4)</a:t>
                      </a:r>
                      <a:r>
                        <a:rPr lang="zh-CN" sz="1200" kern="100" dirty="0">
                          <a:latin typeface="Times New Roman"/>
                          <a:ea typeface="宋体"/>
                          <a:cs typeface="Times New Roman"/>
                        </a:rPr>
                        <a:t>本振信号的输入端与毫米波频率综合器（</a:t>
                      </a:r>
                      <a:r>
                        <a:rPr lang="en-US" sz="1200" kern="100" dirty="0">
                          <a:latin typeface="Times New Roman"/>
                          <a:ea typeface="宋体"/>
                          <a:cs typeface="Times New Roman"/>
                        </a:rPr>
                        <a:t>10</a:t>
                      </a:r>
                      <a:r>
                        <a:rPr lang="zh-CN" sz="1200" kern="100" dirty="0">
                          <a:latin typeface="Times New Roman"/>
                          <a:ea typeface="宋体"/>
                          <a:cs typeface="Times New Roman"/>
                        </a:rPr>
                        <a:t>）输出端相连，相参混频器（</a:t>
                      </a:r>
                      <a:r>
                        <a:rPr lang="en-US" sz="1200" kern="100" dirty="0">
                          <a:latin typeface="Times New Roman"/>
                          <a:ea typeface="宋体"/>
                          <a:cs typeface="Times New Roman"/>
                        </a:rPr>
                        <a:t>4)</a:t>
                      </a:r>
                      <a:r>
                        <a:rPr lang="zh-CN" sz="1200" kern="100" dirty="0">
                          <a:latin typeface="Times New Roman"/>
                          <a:ea typeface="宋体"/>
                          <a:cs typeface="Times New Roman"/>
                        </a:rPr>
                        <a:t>的输出端与中频放大器（</a:t>
                      </a:r>
                      <a:r>
                        <a:rPr lang="en-US" sz="1200" kern="100" dirty="0">
                          <a:latin typeface="Times New Roman"/>
                          <a:ea typeface="宋体"/>
                          <a:cs typeface="Times New Roman"/>
                        </a:rPr>
                        <a:t>5)</a:t>
                      </a:r>
                      <a:r>
                        <a:rPr lang="zh-CN" sz="1200" kern="100" dirty="0">
                          <a:latin typeface="Times New Roman"/>
                          <a:ea typeface="宋体"/>
                          <a:cs typeface="Times New Roman"/>
                        </a:rPr>
                        <a:t>的输入端连接，中频放大器（</a:t>
                      </a:r>
                      <a:r>
                        <a:rPr lang="en-US" sz="1200" kern="100" dirty="0">
                          <a:latin typeface="Times New Roman"/>
                          <a:ea typeface="宋体"/>
                          <a:cs typeface="Times New Roman"/>
                        </a:rPr>
                        <a:t>5)</a:t>
                      </a:r>
                      <a:r>
                        <a:rPr lang="zh-CN" sz="1200" kern="100" dirty="0">
                          <a:latin typeface="Times New Roman"/>
                          <a:ea typeface="宋体"/>
                          <a:cs typeface="Times New Roman"/>
                        </a:rPr>
                        <a:t>的输出端与零中频正交解调器（</a:t>
                      </a:r>
                      <a:r>
                        <a:rPr lang="en-US" sz="1200" kern="100" dirty="0">
                          <a:latin typeface="Times New Roman"/>
                          <a:ea typeface="宋体"/>
                          <a:cs typeface="Times New Roman"/>
                        </a:rPr>
                        <a:t>6</a:t>
                      </a:r>
                      <a:r>
                        <a:rPr lang="zh-CN" sz="1200" kern="100" dirty="0">
                          <a:latin typeface="Times New Roman"/>
                          <a:ea typeface="宋体"/>
                          <a:cs typeface="Times New Roman"/>
                        </a:rPr>
                        <a:t>）信号输入端连接，零中频正交解调器（</a:t>
                      </a:r>
                      <a:r>
                        <a:rPr lang="en-US" sz="1200" kern="100" dirty="0">
                          <a:latin typeface="Times New Roman"/>
                          <a:ea typeface="宋体"/>
                          <a:cs typeface="Times New Roman"/>
                        </a:rPr>
                        <a:t>6</a:t>
                      </a:r>
                      <a:r>
                        <a:rPr lang="zh-CN" sz="1200" kern="100" dirty="0">
                          <a:latin typeface="Times New Roman"/>
                          <a:ea typeface="宋体"/>
                          <a:cs typeface="Times New Roman"/>
                        </a:rPr>
                        <a:t>）信号输出端与</a:t>
                      </a:r>
                      <a:r>
                        <a:rPr lang="en-US" sz="1200" kern="100" dirty="0">
                          <a:latin typeface="Times New Roman"/>
                          <a:ea typeface="宋体"/>
                          <a:cs typeface="Times New Roman"/>
                        </a:rPr>
                        <a:t>AD</a:t>
                      </a:r>
                      <a:r>
                        <a:rPr lang="zh-CN" sz="1200" kern="100" dirty="0">
                          <a:latin typeface="Times New Roman"/>
                          <a:ea typeface="宋体"/>
                          <a:cs typeface="Times New Roman"/>
                        </a:rPr>
                        <a:t>（</a:t>
                      </a:r>
                      <a:r>
                        <a:rPr lang="en-US" sz="1200" kern="100" dirty="0">
                          <a:latin typeface="Times New Roman"/>
                          <a:ea typeface="宋体"/>
                          <a:cs typeface="Times New Roman"/>
                        </a:rPr>
                        <a:t>7</a:t>
                      </a:r>
                      <a:r>
                        <a:rPr lang="zh-CN" sz="1200" kern="100" dirty="0">
                          <a:latin typeface="Times New Roman"/>
                          <a:ea typeface="宋体"/>
                          <a:cs typeface="Times New Roman"/>
                        </a:rPr>
                        <a:t>）输入端连接，</a:t>
                      </a:r>
                      <a:r>
                        <a:rPr lang="en-US" sz="1200" kern="100" dirty="0">
                          <a:latin typeface="Times New Roman"/>
                          <a:ea typeface="宋体"/>
                          <a:cs typeface="Times New Roman"/>
                        </a:rPr>
                        <a:t>AD(7)</a:t>
                      </a:r>
                      <a:r>
                        <a:rPr lang="zh-CN" sz="1200" kern="100" dirty="0">
                          <a:latin typeface="Times New Roman"/>
                          <a:ea typeface="宋体"/>
                          <a:cs typeface="Times New Roman"/>
                        </a:rPr>
                        <a:t>的输出端与</a:t>
                      </a:r>
                      <a:r>
                        <a:rPr lang="en-US" sz="1200" kern="100" dirty="0">
                          <a:latin typeface="Times New Roman"/>
                          <a:ea typeface="宋体"/>
                          <a:cs typeface="Times New Roman"/>
                        </a:rPr>
                        <a:t>DSP(8)</a:t>
                      </a:r>
                      <a:r>
                        <a:rPr lang="zh-CN" sz="1200" kern="100" dirty="0">
                          <a:latin typeface="Times New Roman"/>
                          <a:ea typeface="宋体"/>
                          <a:cs typeface="Times New Roman"/>
                        </a:rPr>
                        <a:t>的输入端连接；毫米波接收阵列天馈（</a:t>
                      </a:r>
                      <a:r>
                        <a:rPr lang="en-US" sz="1200" kern="100" dirty="0">
                          <a:latin typeface="Times New Roman"/>
                          <a:ea typeface="宋体"/>
                          <a:cs typeface="Times New Roman"/>
                        </a:rPr>
                        <a:t>1)</a:t>
                      </a:r>
                      <a:r>
                        <a:rPr lang="zh-CN" sz="1200" kern="100" dirty="0">
                          <a:latin typeface="Times New Roman"/>
                          <a:ea typeface="宋体"/>
                          <a:cs typeface="Times New Roman"/>
                        </a:rPr>
                        <a:t>固定于精密步进移动支架（</a:t>
                      </a:r>
                      <a:r>
                        <a:rPr lang="en-US" sz="1200" kern="100" dirty="0">
                          <a:latin typeface="Times New Roman"/>
                          <a:ea typeface="宋体"/>
                          <a:cs typeface="Times New Roman"/>
                        </a:rPr>
                        <a:t>2)</a:t>
                      </a:r>
                      <a:r>
                        <a:rPr lang="zh-CN" sz="1200" kern="100" dirty="0">
                          <a:latin typeface="Times New Roman"/>
                          <a:ea typeface="宋体"/>
                          <a:cs typeface="Times New Roman"/>
                        </a:rPr>
                        <a:t>上，精密步进移动支架（</a:t>
                      </a:r>
                      <a:r>
                        <a:rPr lang="en-US" sz="1200" kern="100" dirty="0">
                          <a:latin typeface="Times New Roman"/>
                          <a:ea typeface="宋体"/>
                          <a:cs typeface="Times New Roman"/>
                        </a:rPr>
                        <a:t>2)</a:t>
                      </a:r>
                      <a:r>
                        <a:rPr lang="zh-CN" sz="1200" kern="100" dirty="0">
                          <a:latin typeface="Times New Roman"/>
                          <a:ea typeface="宋体"/>
                          <a:cs typeface="Times New Roman"/>
                        </a:rPr>
                        <a:t>的控制信号输入端与</a:t>
                      </a:r>
                      <a:r>
                        <a:rPr lang="en-US" sz="1200" kern="100" dirty="0">
                          <a:latin typeface="Times New Roman"/>
                          <a:ea typeface="宋体"/>
                          <a:cs typeface="Times New Roman"/>
                        </a:rPr>
                        <a:t>DSP (8)</a:t>
                      </a:r>
                      <a:r>
                        <a:rPr lang="zh-CN" sz="1200" kern="100" dirty="0">
                          <a:latin typeface="Times New Roman"/>
                          <a:ea typeface="宋体"/>
                          <a:cs typeface="Times New Roman"/>
                        </a:rPr>
                        <a:t>连接，单个发射天线置于固定位置；</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毫米波信号处理系统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存在相同或等同的风险</a:t>
                      </a:r>
                      <a:endParaRPr lang="zh-CN" sz="1400" kern="100" dirty="0">
                        <a:latin typeface="Times New Roman"/>
                        <a:ea typeface="宋体"/>
                        <a:cs typeface="Times New Roman"/>
                      </a:endParaRPr>
                    </a:p>
                  </a:txBody>
                  <a:tcPr marL="68580" marR="68580" marT="0" marB="0"/>
                </a:tc>
              </a:tr>
            </a:tbl>
          </a:graphicData>
        </a:graphic>
      </p:graphicFrame>
      <p:sp>
        <p:nvSpPr>
          <p:cNvPr id="8" name="矩形 7"/>
          <p:cNvSpPr/>
          <p:nvPr/>
        </p:nvSpPr>
        <p:spPr>
          <a:xfrm>
            <a:off x="500034" y="1500174"/>
            <a:ext cx="8215370" cy="3714776"/>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CN202013428U</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3213100"/>
        </p:xfrm>
        <a:graphic>
          <a:graphicData uri="http://schemas.openxmlformats.org/drawingml/2006/table">
            <a:tbl>
              <a:tblPr firstRow="1" bandRow="1">
                <a:tableStyleId>{5C22544A-7EE6-4342-B048-85BDC9FD1C3A}</a:tableStyleId>
              </a:tblPr>
              <a:tblGrid>
                <a:gridCol w="4143404"/>
                <a:gridCol w="2214578"/>
                <a:gridCol w="1871618"/>
              </a:tblGrid>
              <a:tr h="285183">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1</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302231">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f</a:t>
                      </a:r>
                      <a:r>
                        <a:rPr lang="zh-CN" sz="1200" kern="100" dirty="0">
                          <a:latin typeface="Times New Roman"/>
                          <a:ea typeface="宋体"/>
                          <a:cs typeface="Times New Roman"/>
                        </a:rPr>
                        <a:t>】高稳定毫米波发射机（</a:t>
                      </a:r>
                      <a:r>
                        <a:rPr lang="en-US" sz="1200" kern="100" dirty="0">
                          <a:latin typeface="Times New Roman"/>
                          <a:ea typeface="宋体"/>
                          <a:cs typeface="Times New Roman"/>
                        </a:rPr>
                        <a:t>11)</a:t>
                      </a:r>
                      <a:r>
                        <a:rPr lang="zh-CN" sz="1200" kern="100" dirty="0">
                          <a:latin typeface="Times New Roman"/>
                          <a:ea typeface="宋体"/>
                          <a:cs typeface="Times New Roman"/>
                        </a:rPr>
                        <a:t>产生的毫米波信号，毫米波发射天线（</a:t>
                      </a:r>
                      <a:r>
                        <a:rPr lang="en-US" sz="1200" kern="100" dirty="0">
                          <a:latin typeface="Times New Roman"/>
                          <a:ea typeface="宋体"/>
                          <a:cs typeface="Times New Roman"/>
                        </a:rPr>
                        <a:t>12)</a:t>
                      </a:r>
                      <a:r>
                        <a:rPr lang="zh-CN" sz="1200" kern="100" dirty="0">
                          <a:latin typeface="Times New Roman"/>
                          <a:ea typeface="宋体"/>
                          <a:cs typeface="Times New Roman"/>
                        </a:rPr>
                        <a:t>辐射到成像区域</a:t>
                      </a:r>
                      <a:r>
                        <a:rPr lang="en-US" sz="1200" kern="100" dirty="0">
                          <a:latin typeface="Times New Roman"/>
                          <a:ea typeface="宋体"/>
                          <a:cs typeface="Times New Roman"/>
                        </a:rPr>
                        <a:t>; DSP(8)</a:t>
                      </a:r>
                      <a:r>
                        <a:rPr lang="zh-CN" sz="1200" kern="100" dirty="0">
                          <a:latin typeface="Times New Roman"/>
                          <a:ea typeface="宋体"/>
                          <a:cs typeface="Times New Roman"/>
                        </a:rPr>
                        <a:t>控制开关实现毫米波接收天线阵列中的天线依次接收辐射区域反射的毫米波信号，此信号经低噪声放大器（</a:t>
                      </a:r>
                      <a:r>
                        <a:rPr lang="en-US" sz="1200" kern="100" dirty="0">
                          <a:latin typeface="Times New Roman"/>
                          <a:ea typeface="宋体"/>
                          <a:cs typeface="Times New Roman"/>
                        </a:rPr>
                        <a:t>3)</a:t>
                      </a:r>
                      <a:r>
                        <a:rPr lang="zh-CN" sz="1200" kern="100" dirty="0">
                          <a:latin typeface="Times New Roman"/>
                          <a:ea typeface="宋体"/>
                          <a:cs typeface="Times New Roman"/>
                        </a:rPr>
                        <a:t>、相参混频器（</a:t>
                      </a:r>
                      <a:r>
                        <a:rPr lang="en-US" sz="1200" kern="100" dirty="0">
                          <a:latin typeface="Times New Roman"/>
                          <a:ea typeface="宋体"/>
                          <a:cs typeface="Times New Roman"/>
                        </a:rPr>
                        <a:t>4)</a:t>
                      </a:r>
                      <a:r>
                        <a:rPr lang="zh-CN" sz="1200" kern="100" dirty="0">
                          <a:latin typeface="Times New Roman"/>
                          <a:ea typeface="宋体"/>
                          <a:cs typeface="Times New Roman"/>
                        </a:rPr>
                        <a:t>、中频放大器（</a:t>
                      </a:r>
                      <a:r>
                        <a:rPr lang="en-US" sz="1200" kern="100" dirty="0">
                          <a:latin typeface="Times New Roman"/>
                          <a:ea typeface="宋体"/>
                          <a:cs typeface="Times New Roman"/>
                        </a:rPr>
                        <a:t>5)</a:t>
                      </a:r>
                      <a:r>
                        <a:rPr lang="zh-CN" sz="1200" kern="100" dirty="0">
                          <a:latin typeface="Times New Roman"/>
                          <a:ea typeface="宋体"/>
                          <a:cs typeface="Times New Roman"/>
                        </a:rPr>
                        <a:t>、零中频正交解调器（</a:t>
                      </a:r>
                      <a:r>
                        <a:rPr lang="en-US" sz="1200" kern="100" dirty="0">
                          <a:latin typeface="Times New Roman"/>
                          <a:ea typeface="宋体"/>
                          <a:cs typeface="Times New Roman"/>
                        </a:rPr>
                        <a:t>6)</a:t>
                      </a:r>
                      <a:r>
                        <a:rPr lang="zh-CN" sz="1200" kern="100" dirty="0">
                          <a:latin typeface="Times New Roman"/>
                          <a:ea typeface="宋体"/>
                          <a:cs typeface="Times New Roman"/>
                        </a:rPr>
                        <a:t>、</a:t>
                      </a:r>
                      <a:r>
                        <a:rPr lang="en-US" sz="1200" kern="100" dirty="0">
                          <a:latin typeface="Times New Roman"/>
                          <a:ea typeface="宋体"/>
                          <a:cs typeface="Times New Roman"/>
                        </a:rPr>
                        <a:t>AD(7)</a:t>
                      </a:r>
                      <a:r>
                        <a:rPr lang="zh-CN" sz="1200" kern="100" dirty="0">
                          <a:latin typeface="Times New Roman"/>
                          <a:ea typeface="宋体"/>
                          <a:cs typeface="Times New Roman"/>
                        </a:rPr>
                        <a:t>，采集到</a:t>
                      </a:r>
                      <a:r>
                        <a:rPr lang="en-US" sz="1200" kern="100" dirty="0">
                          <a:latin typeface="Times New Roman"/>
                          <a:ea typeface="宋体"/>
                          <a:cs typeface="Times New Roman"/>
                        </a:rPr>
                        <a:t>DSP(8)</a:t>
                      </a:r>
                      <a:r>
                        <a:rPr lang="zh-CN" sz="1200" kern="100" dirty="0">
                          <a:latin typeface="Times New Roman"/>
                          <a:ea typeface="宋体"/>
                          <a:cs typeface="Times New Roman"/>
                        </a:rPr>
                        <a:t>中；</a:t>
                      </a:r>
                      <a:r>
                        <a:rPr lang="en-US" sz="1200" kern="100" dirty="0">
                          <a:latin typeface="Times New Roman"/>
                          <a:ea typeface="宋体"/>
                          <a:cs typeface="Times New Roman"/>
                        </a:rPr>
                        <a:t>DSP(8)</a:t>
                      </a:r>
                      <a:r>
                        <a:rPr lang="zh-CN" sz="1200" kern="100" dirty="0">
                          <a:latin typeface="Times New Roman"/>
                          <a:ea typeface="宋体"/>
                          <a:cs typeface="Times New Roman"/>
                        </a:rPr>
                        <a:t>控制精密步进移动支架（</a:t>
                      </a:r>
                      <a:r>
                        <a:rPr lang="en-US" sz="1200" kern="100" dirty="0">
                          <a:latin typeface="Times New Roman"/>
                          <a:ea typeface="宋体"/>
                          <a:cs typeface="Times New Roman"/>
                        </a:rPr>
                        <a:t>2)</a:t>
                      </a:r>
                      <a:r>
                        <a:rPr lang="zh-CN" sz="1200" kern="100" dirty="0">
                          <a:latin typeface="Times New Roman"/>
                          <a:ea typeface="宋体"/>
                          <a:cs typeface="Times New Roman"/>
                        </a:rPr>
                        <a:t>使毫米波接收阵列天线运动到下一位置，同样经过上述发射及接收的过程，通过开关和精密步进移动支架（</a:t>
                      </a:r>
                      <a:r>
                        <a:rPr lang="en-US" sz="1200" kern="100" dirty="0">
                          <a:latin typeface="Times New Roman"/>
                          <a:ea typeface="宋体"/>
                          <a:cs typeface="Times New Roman"/>
                        </a:rPr>
                        <a:t>2)</a:t>
                      </a:r>
                      <a:r>
                        <a:rPr lang="zh-CN" sz="1200" kern="100" dirty="0">
                          <a:latin typeface="Times New Roman"/>
                          <a:ea typeface="宋体"/>
                          <a:cs typeface="Times New Roman"/>
                        </a:rPr>
                        <a:t>完成空间二维空域采样，将此数据进行幅相补偿，</a:t>
                      </a:r>
                      <a:r>
                        <a:rPr lang="en-US" sz="1200" kern="100" dirty="0">
                          <a:latin typeface="Times New Roman"/>
                          <a:ea typeface="宋体"/>
                          <a:cs typeface="Times New Roman"/>
                        </a:rPr>
                        <a:t>DBF</a:t>
                      </a:r>
                      <a:r>
                        <a:rPr lang="zh-CN" sz="1200" kern="100" dirty="0">
                          <a:latin typeface="Times New Roman"/>
                          <a:ea typeface="宋体"/>
                          <a:cs typeface="Times New Roman"/>
                        </a:rPr>
                        <a:t>、增益补偿、</a:t>
                      </a:r>
                      <a:r>
                        <a:rPr lang="en-US" sz="1200" kern="100" dirty="0">
                          <a:latin typeface="Times New Roman"/>
                          <a:ea typeface="宋体"/>
                          <a:cs typeface="Times New Roman"/>
                        </a:rPr>
                        <a:t>R</a:t>
                      </a:r>
                      <a:r>
                        <a:rPr lang="zh-CN" sz="1200" kern="100" dirty="0">
                          <a:latin typeface="Times New Roman"/>
                          <a:ea typeface="宋体"/>
                          <a:cs typeface="Times New Roman"/>
                        </a:rPr>
                        <a:t>因子补偿、场景对消、边缘锐化处理，处理完的数据在显示器上显示</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毫米波信号处理系统</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存在相同或等同的风险</a:t>
                      </a:r>
                      <a:endParaRPr lang="zh-CN" sz="1400" kern="100" dirty="0">
                        <a:latin typeface="Times New Roman"/>
                        <a:ea typeface="宋体"/>
                        <a:cs typeface="Times New Roman"/>
                      </a:endParaRPr>
                    </a:p>
                  </a:txBody>
                  <a:tcPr marL="68580" marR="68580" marT="0" marB="0"/>
                </a:tc>
              </a:tr>
            </a:tbl>
          </a:graphicData>
        </a:graphic>
      </p:graphicFrame>
      <p:sp>
        <p:nvSpPr>
          <p:cNvPr id="8" name="矩形 7"/>
          <p:cNvSpPr/>
          <p:nvPr/>
        </p:nvSpPr>
        <p:spPr>
          <a:xfrm>
            <a:off x="500034" y="1500174"/>
            <a:ext cx="8215370" cy="2857520"/>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14348" y="5000636"/>
            <a:ext cx="7786742" cy="646331"/>
          </a:xfrm>
          <a:prstGeom prst="rect">
            <a:avLst/>
          </a:prstGeom>
        </p:spPr>
        <p:txBody>
          <a:bodyPr wrap="square">
            <a:spAutoFit/>
          </a:bodyPr>
          <a:lstStyle/>
          <a:p>
            <a:r>
              <a:rPr lang="zh-CN" altLang="en-US" dirty="0" smtClean="0"/>
              <a:t>本分析对象可能落入到权利要求</a:t>
            </a:r>
            <a:r>
              <a:rPr lang="en-US" altLang="zh-CN" dirty="0" smtClean="0"/>
              <a:t>1</a:t>
            </a:r>
            <a:r>
              <a:rPr lang="zh-CN" altLang="en-US" dirty="0" smtClean="0"/>
              <a:t>限定的保护范围</a:t>
            </a:r>
            <a:r>
              <a:rPr lang="zh-CN" altLang="en-US" dirty="0"/>
              <a:t>中，</a:t>
            </a:r>
            <a:r>
              <a:rPr lang="zh-CN" altLang="en-US" dirty="0" smtClean="0"/>
              <a:t>存在侵权风险，但风险不大</a:t>
            </a:r>
            <a:endParaRPr lang="zh-CN"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CN202013428U</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7" name="内容占位符 6"/>
          <p:cNvSpPr>
            <a:spLocks noGrp="1"/>
          </p:cNvSpPr>
          <p:nvPr>
            <p:ph idx="1"/>
          </p:nvPr>
        </p:nvSpPr>
        <p:spPr>
          <a:xfrm>
            <a:off x="457200" y="1600200"/>
            <a:ext cx="8229600" cy="4257692"/>
          </a:xfrm>
        </p:spPr>
        <p:txBody>
          <a:bodyPr>
            <a:normAutofit/>
          </a:bodyPr>
          <a:lstStyle/>
          <a:p>
            <a:r>
              <a:rPr lang="zh-CN" altLang="en-US" dirty="0" smtClean="0"/>
              <a:t>我方建议：</a:t>
            </a:r>
            <a:endParaRPr lang="en-US" altLang="zh-CN" dirty="0" smtClean="0"/>
          </a:p>
          <a:p>
            <a:r>
              <a:rPr lang="zh-CN" altLang="en-US" dirty="0" smtClean="0"/>
              <a:t>权利要求</a:t>
            </a:r>
            <a:r>
              <a:rPr lang="en-US" dirty="0" smtClean="0"/>
              <a:t>1</a:t>
            </a:r>
            <a:r>
              <a:rPr lang="zh-CN" altLang="en-US" dirty="0" smtClean="0"/>
              <a:t>限定了很多技术细节，如相参混频器、幅相补偿、场景对消、边缘锐化处理等等。</a:t>
            </a:r>
            <a:endParaRPr lang="en-US" altLang="zh-CN" dirty="0" smtClean="0"/>
          </a:p>
          <a:p>
            <a:r>
              <a:rPr lang="zh-CN" altLang="en-US" dirty="0" smtClean="0"/>
              <a:t>对于其侵权风险应当优先选用技术规避来避免。只要将上述技术细节中任何一点（最好是多点）采用与之功能和效果不同的技术手段来代替，就可以实现技术规避。</a:t>
            </a:r>
            <a:endParaRPr lang="en-US" altLang="zh-CN"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CN201936007U</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Autofit/>
          </a:bodyPr>
          <a:lstStyle/>
          <a:p>
            <a:r>
              <a:rPr lang="en-US" sz="1400" dirty="0" smtClean="0"/>
              <a:t>1</a:t>
            </a:r>
            <a:r>
              <a:rPr lang="zh-CN" altLang="en-US" sz="1400" dirty="0" smtClean="0"/>
              <a:t>．一种毫米波主动式近场二维成像安检装置，包括：毫米波发射天馈（</a:t>
            </a:r>
            <a:r>
              <a:rPr lang="en-US" sz="1400" dirty="0" smtClean="0"/>
              <a:t>10)</a:t>
            </a:r>
            <a:r>
              <a:rPr lang="zh-CN" altLang="en-US" sz="1400" dirty="0" smtClean="0"/>
              <a:t>、高稳定毫米波单通道发射机（</a:t>
            </a:r>
            <a:r>
              <a:rPr lang="en-US" sz="1400" dirty="0" smtClean="0"/>
              <a:t>12)</a:t>
            </a:r>
            <a:r>
              <a:rPr lang="zh-CN" altLang="en-US" sz="1400" dirty="0" smtClean="0"/>
              <a:t>、毫米波接收阵列及天馈（</a:t>
            </a:r>
            <a:r>
              <a:rPr lang="en-US" sz="1400" dirty="0" smtClean="0"/>
              <a:t>1</a:t>
            </a:r>
            <a:r>
              <a:rPr lang="zh-CN" altLang="en-US" sz="1400" dirty="0" smtClean="0"/>
              <a:t>）、低噪声放大器（</a:t>
            </a:r>
            <a:r>
              <a:rPr lang="en-US" sz="1400" dirty="0" smtClean="0"/>
              <a:t>3)</a:t>
            </a:r>
            <a:r>
              <a:rPr lang="zh-CN" altLang="en-US" sz="1400" dirty="0" smtClean="0"/>
              <a:t>、毫米波混频器（</a:t>
            </a:r>
            <a:r>
              <a:rPr lang="en-US" sz="1400" dirty="0" smtClean="0"/>
              <a:t>4)</a:t>
            </a:r>
            <a:r>
              <a:rPr lang="zh-CN" altLang="en-US" sz="1400" dirty="0" smtClean="0"/>
              <a:t>、中频放大器（</a:t>
            </a:r>
            <a:r>
              <a:rPr lang="en-US" sz="1400" dirty="0" smtClean="0"/>
              <a:t>5)</a:t>
            </a:r>
            <a:r>
              <a:rPr lang="zh-CN" altLang="en-US" sz="1400" dirty="0" smtClean="0"/>
              <a:t>、零中频正交解调器（</a:t>
            </a:r>
            <a:r>
              <a:rPr lang="en-US" sz="1400" dirty="0" smtClean="0"/>
              <a:t>6)</a:t>
            </a:r>
            <a:r>
              <a:rPr lang="zh-CN" altLang="en-US" sz="1400" dirty="0" smtClean="0"/>
              <a:t>、</a:t>
            </a:r>
            <a:r>
              <a:rPr lang="en-US" sz="1400" dirty="0" smtClean="0"/>
              <a:t>AD(7)</a:t>
            </a:r>
            <a:r>
              <a:rPr lang="zh-CN" altLang="en-US" sz="1400" dirty="0" smtClean="0"/>
              <a:t>、</a:t>
            </a:r>
            <a:r>
              <a:rPr lang="en-US" sz="1400" dirty="0" smtClean="0"/>
              <a:t>DSP(8)</a:t>
            </a:r>
            <a:r>
              <a:rPr lang="zh-CN" altLang="en-US" sz="1400" dirty="0" smtClean="0"/>
              <a:t>，图像显示（</a:t>
            </a:r>
            <a:r>
              <a:rPr lang="en-US" sz="1400" dirty="0" smtClean="0"/>
              <a:t>9)</a:t>
            </a:r>
            <a:r>
              <a:rPr lang="zh-CN" altLang="en-US" sz="1400" dirty="0" smtClean="0"/>
              <a:t>，其特征在于还包括：固定天线的支架（</a:t>
            </a:r>
            <a:r>
              <a:rPr lang="en-US" sz="1400" dirty="0" smtClean="0"/>
              <a:t>2</a:t>
            </a:r>
            <a:r>
              <a:rPr lang="zh-CN" altLang="en-US" sz="1400" dirty="0" smtClean="0"/>
              <a:t>），毫米波合成宽带频率综合器（</a:t>
            </a:r>
            <a:r>
              <a:rPr lang="en-US" sz="1400" dirty="0" smtClean="0"/>
              <a:t>11</a:t>
            </a:r>
            <a:r>
              <a:rPr lang="zh-CN" altLang="en-US" sz="1400" dirty="0" smtClean="0"/>
              <a:t>）；</a:t>
            </a:r>
          </a:p>
          <a:p>
            <a:r>
              <a:rPr lang="zh-CN" altLang="en-US" sz="1400" dirty="0" smtClean="0"/>
              <a:t>毫米波发射天馈（</a:t>
            </a:r>
            <a:r>
              <a:rPr lang="en-US" sz="1400" dirty="0" smtClean="0"/>
              <a:t>1 0 )</a:t>
            </a:r>
            <a:r>
              <a:rPr lang="zh-CN" altLang="en-US" sz="1400" dirty="0" smtClean="0"/>
              <a:t>的输入端与高稳定毫米波单通道发射机（</a:t>
            </a:r>
            <a:r>
              <a:rPr lang="en-US" sz="1400" dirty="0" smtClean="0"/>
              <a:t>12)</a:t>
            </a:r>
            <a:r>
              <a:rPr lang="zh-CN" altLang="en-US" sz="1400" dirty="0" smtClean="0"/>
              <a:t>输出端连接，高稳定毫米波单通道发射机（</a:t>
            </a:r>
            <a:r>
              <a:rPr lang="en-US" sz="1400" dirty="0" smtClean="0"/>
              <a:t>12)</a:t>
            </a:r>
            <a:r>
              <a:rPr lang="zh-CN" altLang="en-US" sz="1400" dirty="0" smtClean="0"/>
              <a:t>本振信号的输入端与毫米波合成宽带频率综合器（</a:t>
            </a:r>
            <a:r>
              <a:rPr lang="en-US" sz="1400" dirty="0" smtClean="0"/>
              <a:t>11)</a:t>
            </a:r>
            <a:r>
              <a:rPr lang="zh-CN" altLang="en-US" sz="1400" dirty="0" smtClean="0"/>
              <a:t>输出端连接，毫米波接收阵列及天馈（</a:t>
            </a:r>
            <a:r>
              <a:rPr lang="en-US" sz="1400" dirty="0" smtClean="0"/>
              <a:t>1 )</a:t>
            </a:r>
            <a:r>
              <a:rPr lang="zh-CN" altLang="en-US" sz="1400" dirty="0" smtClean="0"/>
              <a:t>的输出端与低噪声放大器（</a:t>
            </a:r>
            <a:r>
              <a:rPr lang="en-US" sz="1400" dirty="0" smtClean="0"/>
              <a:t>3 )</a:t>
            </a:r>
            <a:r>
              <a:rPr lang="zh-CN" altLang="en-US" sz="1400" dirty="0" smtClean="0"/>
              <a:t>的输入端连接，低噪声放大器（</a:t>
            </a:r>
            <a:r>
              <a:rPr lang="en-US" sz="1400" dirty="0" smtClean="0"/>
              <a:t>3 )</a:t>
            </a:r>
            <a:r>
              <a:rPr lang="zh-CN" altLang="en-US" sz="1400" dirty="0" smtClean="0"/>
              <a:t>的输出端与毫米波混频器（</a:t>
            </a:r>
            <a:r>
              <a:rPr lang="en-US" sz="1400" dirty="0" smtClean="0"/>
              <a:t>4 )</a:t>
            </a:r>
            <a:r>
              <a:rPr lang="zh-CN" altLang="en-US" sz="1400" dirty="0" smtClean="0"/>
              <a:t>的输入端连接，毫米波混频器（</a:t>
            </a:r>
            <a:r>
              <a:rPr lang="en-US" sz="1400" dirty="0" smtClean="0"/>
              <a:t>4) </a:t>
            </a:r>
            <a:r>
              <a:rPr lang="zh-CN" altLang="en-US" sz="1400" dirty="0" smtClean="0"/>
              <a:t>的本振信号的输入端与毫米波合成宽带频率综合器（</a:t>
            </a:r>
            <a:r>
              <a:rPr lang="en-US" sz="1400" dirty="0" smtClean="0"/>
              <a:t>11)</a:t>
            </a:r>
            <a:r>
              <a:rPr lang="zh-CN" altLang="en-US" sz="1400" dirty="0" smtClean="0"/>
              <a:t>毫米波信号输出端连接，毫米波混频器（</a:t>
            </a:r>
            <a:r>
              <a:rPr lang="en-US" sz="1400" dirty="0" smtClean="0"/>
              <a:t>4) </a:t>
            </a:r>
            <a:r>
              <a:rPr lang="zh-CN" altLang="en-US" sz="1400" dirty="0" smtClean="0"/>
              <a:t>的输出端与中频放大器（</a:t>
            </a:r>
            <a:r>
              <a:rPr lang="en-US" sz="1400" dirty="0" smtClean="0"/>
              <a:t>5 )</a:t>
            </a:r>
            <a:r>
              <a:rPr lang="zh-CN" altLang="en-US" sz="1400" dirty="0" smtClean="0"/>
              <a:t>的输入端连接，中频放大器（</a:t>
            </a:r>
            <a:r>
              <a:rPr lang="en-US" sz="1400" dirty="0" smtClean="0"/>
              <a:t>5 )</a:t>
            </a:r>
            <a:r>
              <a:rPr lang="zh-CN" altLang="en-US" sz="1400" dirty="0" smtClean="0"/>
              <a:t>的输出端与零中频正交解调器（</a:t>
            </a:r>
            <a:r>
              <a:rPr lang="en-US" sz="1400" dirty="0" smtClean="0"/>
              <a:t>6) </a:t>
            </a:r>
            <a:r>
              <a:rPr lang="zh-CN" altLang="en-US" sz="1400" dirty="0" smtClean="0"/>
              <a:t>的输入端连接，零中频正交解调器（</a:t>
            </a:r>
            <a:r>
              <a:rPr lang="en-US" sz="1400" dirty="0" smtClean="0"/>
              <a:t>6 )</a:t>
            </a:r>
            <a:r>
              <a:rPr lang="zh-CN" altLang="en-US" sz="1400" dirty="0" smtClean="0"/>
              <a:t>的本振信号的输入端与毫米波合成宽带频率综合器（</a:t>
            </a:r>
            <a:r>
              <a:rPr lang="en-US" sz="1400" dirty="0" smtClean="0"/>
              <a:t>11)</a:t>
            </a:r>
            <a:r>
              <a:rPr lang="zh-CN" altLang="en-US" sz="1400" dirty="0" smtClean="0"/>
              <a:t>中频信号输出端连接，零中频正交解调器（</a:t>
            </a:r>
            <a:r>
              <a:rPr lang="en-US" sz="1400" dirty="0" smtClean="0"/>
              <a:t>6 )</a:t>
            </a:r>
            <a:r>
              <a:rPr lang="zh-CN" altLang="en-US" sz="1400" dirty="0" smtClean="0"/>
              <a:t>的输出端与</a:t>
            </a:r>
            <a:r>
              <a:rPr lang="en-US" sz="1400" dirty="0" smtClean="0"/>
              <a:t>AD (7)</a:t>
            </a:r>
            <a:r>
              <a:rPr lang="zh-CN" altLang="en-US" sz="1400" dirty="0" smtClean="0"/>
              <a:t>输入端连接，</a:t>
            </a:r>
            <a:r>
              <a:rPr lang="en-US" sz="1400" dirty="0" smtClean="0"/>
              <a:t>AD (7) </a:t>
            </a:r>
            <a:r>
              <a:rPr lang="zh-CN" altLang="en-US" sz="1400" dirty="0" smtClean="0"/>
              <a:t>的输出端与</a:t>
            </a:r>
            <a:r>
              <a:rPr lang="en-US" sz="1400" dirty="0" smtClean="0"/>
              <a:t>DSP(8)</a:t>
            </a:r>
            <a:r>
              <a:rPr lang="zh-CN" altLang="en-US" sz="1400" dirty="0" smtClean="0"/>
              <a:t>的输入端连接，毫米波接收阵列及天馈（</a:t>
            </a:r>
            <a:r>
              <a:rPr lang="en-US" sz="1400" dirty="0" smtClean="0"/>
              <a:t>1) </a:t>
            </a:r>
            <a:r>
              <a:rPr lang="zh-CN" altLang="en-US" sz="1400" dirty="0" smtClean="0"/>
              <a:t>固定于人体左侧固定天线的支架</a:t>
            </a:r>
            <a:r>
              <a:rPr lang="en-US" sz="1400" dirty="0" smtClean="0"/>
              <a:t>(2)</a:t>
            </a:r>
            <a:r>
              <a:rPr lang="zh-CN" altLang="en-US" sz="1400" dirty="0" smtClean="0"/>
              <a:t>上，与人体相距</a:t>
            </a:r>
            <a:r>
              <a:rPr lang="en-US" sz="1400" dirty="0" smtClean="0"/>
              <a:t>1. 6m</a:t>
            </a:r>
            <a:r>
              <a:rPr lang="zh-CN" altLang="en-US" sz="1400" dirty="0" smtClean="0"/>
              <a:t>，与地面高度为</a:t>
            </a:r>
            <a:r>
              <a:rPr lang="en-US" sz="1400" dirty="0" smtClean="0"/>
              <a:t>1m</a:t>
            </a:r>
            <a:r>
              <a:rPr lang="zh-CN" altLang="en-US" sz="1400" dirty="0" smtClean="0"/>
              <a:t>，毫米波发射天馈（</a:t>
            </a:r>
            <a:r>
              <a:rPr lang="en-US" sz="1400" dirty="0" smtClean="0"/>
              <a:t>10)</a:t>
            </a:r>
            <a:r>
              <a:rPr lang="zh-CN" altLang="en-US" sz="1400" dirty="0" smtClean="0"/>
              <a:t>放置于人体正前方</a:t>
            </a:r>
            <a:r>
              <a:rPr lang="en-US" sz="1400" dirty="0" smtClean="0"/>
              <a:t>1. 5m</a:t>
            </a:r>
            <a:r>
              <a:rPr lang="zh-CN" altLang="en-US" sz="1400" dirty="0" smtClean="0"/>
              <a:t>处，与地面高度</a:t>
            </a:r>
            <a:r>
              <a:rPr lang="en-US" sz="1400" dirty="0" smtClean="0"/>
              <a:t>1m;</a:t>
            </a:r>
            <a:endParaRPr lang="zh-CN" altLang="en-US" sz="1400" dirty="0" smtClean="0"/>
          </a:p>
          <a:p>
            <a:r>
              <a:rPr lang="zh-CN" altLang="en-US" sz="1400" dirty="0" smtClean="0"/>
              <a:t>毫米波合成宽带频率综合器（</a:t>
            </a:r>
            <a:r>
              <a:rPr lang="en-US" sz="1400" dirty="0" smtClean="0"/>
              <a:t>11) </a:t>
            </a:r>
            <a:r>
              <a:rPr lang="zh-CN" altLang="en-US" sz="1400" dirty="0" smtClean="0"/>
              <a:t>产生的宽带毫米波信号经高稳定毫米波单通道发射机（</a:t>
            </a:r>
            <a:r>
              <a:rPr lang="en-US" sz="1400" dirty="0" smtClean="0"/>
              <a:t>12)</a:t>
            </a:r>
            <a:r>
              <a:rPr lang="zh-CN" altLang="en-US" sz="1400" dirty="0" smtClean="0"/>
              <a:t>调理为</a:t>
            </a:r>
            <a:r>
              <a:rPr lang="en-US" sz="1400" dirty="0" smtClean="0"/>
              <a:t>0. 01-10mW</a:t>
            </a:r>
            <a:r>
              <a:rPr lang="zh-CN" altLang="en-US" sz="1400" dirty="0" smtClean="0"/>
              <a:t>，经毫米波发射天馈（</a:t>
            </a:r>
            <a:r>
              <a:rPr lang="en-US" sz="1400" dirty="0" smtClean="0"/>
              <a:t>10)</a:t>
            </a:r>
            <a:r>
              <a:rPr lang="zh-CN" altLang="en-US" sz="1400" dirty="0" smtClean="0"/>
              <a:t>辐射到成像区域；</a:t>
            </a:r>
            <a:r>
              <a:rPr lang="en-US" sz="1400" dirty="0" smtClean="0"/>
              <a:t>DSP(8)</a:t>
            </a:r>
            <a:r>
              <a:rPr lang="zh-CN" altLang="en-US" sz="1400" dirty="0" smtClean="0"/>
              <a:t>控制开关实现接毫米波接收天线阵列及天馈（</a:t>
            </a:r>
            <a:r>
              <a:rPr lang="en-US" sz="1400" dirty="0" smtClean="0"/>
              <a:t>1 )</a:t>
            </a:r>
            <a:r>
              <a:rPr lang="zh-CN" altLang="en-US" sz="1400" dirty="0" smtClean="0"/>
              <a:t>中的天线依次接收辐射区域反射的毫米波信号，此信号经低噪声放大器（</a:t>
            </a:r>
            <a:r>
              <a:rPr lang="en-US" sz="1400" dirty="0" smtClean="0"/>
              <a:t>3)</a:t>
            </a:r>
            <a:r>
              <a:rPr lang="zh-CN" altLang="en-US" sz="1400" dirty="0" smtClean="0"/>
              <a:t>、毫米波混频器（</a:t>
            </a:r>
            <a:r>
              <a:rPr lang="en-US" sz="1400" dirty="0" smtClean="0"/>
              <a:t>4)</a:t>
            </a:r>
            <a:r>
              <a:rPr lang="zh-CN" altLang="en-US" sz="1400" dirty="0" smtClean="0"/>
              <a:t>、中频放大器（</a:t>
            </a:r>
            <a:r>
              <a:rPr lang="en-US" sz="1400" dirty="0" smtClean="0"/>
              <a:t>5)</a:t>
            </a:r>
            <a:r>
              <a:rPr lang="zh-CN" altLang="en-US" sz="1400" dirty="0" smtClean="0"/>
              <a:t>、零中频正交解调器（</a:t>
            </a:r>
            <a:r>
              <a:rPr lang="en-US" sz="1400" dirty="0" smtClean="0"/>
              <a:t>6)</a:t>
            </a:r>
            <a:r>
              <a:rPr lang="zh-CN" altLang="en-US" sz="1400" dirty="0" smtClean="0"/>
              <a:t>、</a:t>
            </a:r>
            <a:r>
              <a:rPr lang="en-US" sz="1400" dirty="0" smtClean="0"/>
              <a:t>AD(7)</a:t>
            </a:r>
            <a:r>
              <a:rPr lang="zh-CN" altLang="en-US" sz="1400" dirty="0" smtClean="0"/>
              <a:t>、采集到</a:t>
            </a:r>
            <a:r>
              <a:rPr lang="en-US" sz="1400" dirty="0" smtClean="0"/>
              <a:t>DSP(8)</a:t>
            </a:r>
            <a:r>
              <a:rPr lang="zh-CN" altLang="en-US" sz="1400" dirty="0" smtClean="0"/>
              <a:t>中；</a:t>
            </a:r>
            <a:r>
              <a:rPr lang="en-US" sz="1400" dirty="0" smtClean="0"/>
              <a:t>DSP(8)</a:t>
            </a:r>
            <a:r>
              <a:rPr lang="zh-CN" altLang="en-US" sz="1400" dirty="0" smtClean="0"/>
              <a:t>控制毫米波合成宽带频率综合器（</a:t>
            </a:r>
            <a:r>
              <a:rPr lang="en-US" sz="1400" dirty="0" smtClean="0"/>
              <a:t>11 )</a:t>
            </a:r>
            <a:r>
              <a:rPr lang="zh-CN" altLang="en-US" sz="1400" dirty="0" smtClean="0"/>
              <a:t>改变输出信号的频率，同样经过上述发射及接收的过程，将整个成像区域的信号采集完，对采集到的数字信号进行幅、相补偿、</a:t>
            </a:r>
            <a:r>
              <a:rPr lang="en-US" sz="1400" dirty="0" smtClean="0"/>
              <a:t>DBF</a:t>
            </a:r>
            <a:r>
              <a:rPr lang="zh-CN" altLang="en-US" sz="1400" dirty="0" smtClean="0"/>
              <a:t>、</a:t>
            </a:r>
            <a:r>
              <a:rPr lang="en-US" sz="1400" dirty="0" smtClean="0"/>
              <a:t>IDFT</a:t>
            </a:r>
            <a:r>
              <a:rPr lang="zh-CN" altLang="en-US" sz="1400" dirty="0" smtClean="0"/>
              <a:t>、增益补偿、</a:t>
            </a:r>
            <a:r>
              <a:rPr lang="en-US" sz="1400" dirty="0" smtClean="0"/>
              <a:t>R </a:t>
            </a:r>
            <a:r>
              <a:rPr lang="zh-CN" altLang="en-US" sz="1400" dirty="0" smtClean="0"/>
              <a:t>因子补偿、场景对消、边缘锐化处理，处理完的数据显示在显示器上。</a:t>
            </a:r>
            <a:endParaRPr lang="zh-CN" altLang="en-US" sz="14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CN201936007U</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2654300"/>
        </p:xfrm>
        <a:graphic>
          <a:graphicData uri="http://schemas.openxmlformats.org/drawingml/2006/table">
            <a:tbl>
              <a:tblPr firstRow="1" bandRow="1">
                <a:tableStyleId>{5C22544A-7EE6-4342-B048-85BDC9FD1C3A}</a:tableStyleId>
              </a:tblPr>
              <a:tblGrid>
                <a:gridCol w="4143404"/>
                <a:gridCol w="2214578"/>
                <a:gridCol w="1871618"/>
              </a:tblGrid>
              <a:tr h="285183">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1</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235459">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a</a:t>
                      </a:r>
                      <a:r>
                        <a:rPr lang="zh-CN" sz="1200" kern="100">
                          <a:latin typeface="Times New Roman"/>
                          <a:ea typeface="宋体"/>
                          <a:cs typeface="Times New Roman"/>
                        </a:rPr>
                        <a:t>】一种毫米波主动式近场二维成像安检装置，包括：</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毫米波全息成像设备</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48897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b</a:t>
                      </a:r>
                      <a:r>
                        <a:rPr lang="zh-CN" sz="1200" kern="100">
                          <a:latin typeface="Times New Roman"/>
                          <a:ea typeface="宋体"/>
                          <a:cs typeface="Times New Roman"/>
                        </a:rPr>
                        <a:t>】毫米波发射天馈（</a:t>
                      </a:r>
                      <a:r>
                        <a:rPr lang="en-US" sz="1200" kern="100">
                          <a:latin typeface="Times New Roman"/>
                          <a:ea typeface="宋体"/>
                          <a:cs typeface="Times New Roman"/>
                        </a:rPr>
                        <a:t>10)</a:t>
                      </a:r>
                      <a:r>
                        <a:rPr lang="zh-CN" sz="1200" kern="100">
                          <a:latin typeface="Times New Roman"/>
                          <a:ea typeface="宋体"/>
                          <a:cs typeface="Times New Roman"/>
                        </a:rPr>
                        <a:t>、毫米波接收阵列及天馈（</a:t>
                      </a:r>
                      <a:r>
                        <a:rPr lang="en-US" sz="1200" kern="100">
                          <a:latin typeface="Times New Roman"/>
                          <a:ea typeface="宋体"/>
                          <a:cs typeface="Times New Roman"/>
                        </a:rPr>
                        <a:t>1</a:t>
                      </a:r>
                      <a:r>
                        <a:rPr lang="zh-CN" sz="1200" kern="100">
                          <a:latin typeface="Times New Roman"/>
                          <a:ea typeface="宋体"/>
                          <a:cs typeface="Times New Roman"/>
                        </a:rPr>
                        <a:t>）、固定天线的支架（</a:t>
                      </a:r>
                      <a:r>
                        <a:rPr lang="en-US" sz="1200" kern="100">
                          <a:latin typeface="Times New Roman"/>
                          <a:ea typeface="宋体"/>
                          <a:cs typeface="Times New Roman"/>
                        </a:rPr>
                        <a:t>2</a:t>
                      </a:r>
                      <a:r>
                        <a:rPr lang="zh-CN" sz="1200" kern="100">
                          <a:latin typeface="Times New Roman"/>
                          <a:ea typeface="宋体"/>
                          <a:cs typeface="Times New Roman"/>
                        </a:rPr>
                        <a:t>），</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毫米波信号处理系统和毫米波天线阵列</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48897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c</a:t>
                      </a:r>
                      <a:r>
                        <a:rPr lang="zh-CN" sz="1200" kern="100">
                          <a:latin typeface="Times New Roman"/>
                          <a:ea typeface="宋体"/>
                          <a:cs typeface="Times New Roman"/>
                        </a:rPr>
                        <a:t>】高稳定毫米波单通道发射机（</a:t>
                      </a:r>
                      <a:r>
                        <a:rPr lang="en-US" sz="1200" kern="100">
                          <a:latin typeface="Times New Roman"/>
                          <a:ea typeface="宋体"/>
                          <a:cs typeface="Times New Roman"/>
                        </a:rPr>
                        <a:t>12)</a:t>
                      </a:r>
                      <a:r>
                        <a:rPr lang="zh-CN" sz="1200" kern="100">
                          <a:latin typeface="Times New Roman"/>
                          <a:ea typeface="宋体"/>
                          <a:cs typeface="Times New Roman"/>
                        </a:rPr>
                        <a:t>、低噪声放大器（</a:t>
                      </a:r>
                      <a:r>
                        <a:rPr lang="en-US" sz="1200" kern="100">
                          <a:latin typeface="Times New Roman"/>
                          <a:ea typeface="宋体"/>
                          <a:cs typeface="Times New Roman"/>
                        </a:rPr>
                        <a:t>3)</a:t>
                      </a:r>
                      <a:r>
                        <a:rPr lang="zh-CN" sz="1200" kern="100">
                          <a:latin typeface="Times New Roman"/>
                          <a:ea typeface="宋体"/>
                          <a:cs typeface="Times New Roman"/>
                        </a:rPr>
                        <a:t>、毫米波混频器（</a:t>
                      </a:r>
                      <a:r>
                        <a:rPr lang="en-US" sz="1200" kern="100">
                          <a:latin typeface="Times New Roman"/>
                          <a:ea typeface="宋体"/>
                          <a:cs typeface="Times New Roman"/>
                        </a:rPr>
                        <a:t>4)</a:t>
                      </a:r>
                      <a:r>
                        <a:rPr lang="zh-CN" sz="1200" kern="100">
                          <a:latin typeface="Times New Roman"/>
                          <a:ea typeface="宋体"/>
                          <a:cs typeface="Times New Roman"/>
                        </a:rPr>
                        <a:t>、中频放大器（</a:t>
                      </a:r>
                      <a:r>
                        <a:rPr lang="en-US" sz="1200" kern="100">
                          <a:latin typeface="Times New Roman"/>
                          <a:ea typeface="宋体"/>
                          <a:cs typeface="Times New Roman"/>
                        </a:rPr>
                        <a:t>5)</a:t>
                      </a:r>
                      <a:r>
                        <a:rPr lang="zh-CN" sz="1200" kern="100">
                          <a:latin typeface="Times New Roman"/>
                          <a:ea typeface="宋体"/>
                          <a:cs typeface="Times New Roman"/>
                        </a:rPr>
                        <a:t>、零中频正交解调器（</a:t>
                      </a:r>
                      <a:r>
                        <a:rPr lang="en-US" sz="1200" kern="100">
                          <a:latin typeface="Times New Roman"/>
                          <a:ea typeface="宋体"/>
                          <a:cs typeface="Times New Roman"/>
                        </a:rPr>
                        <a:t>6)</a:t>
                      </a:r>
                      <a:r>
                        <a:rPr lang="zh-CN" sz="1200" kern="100">
                          <a:latin typeface="Times New Roman"/>
                          <a:ea typeface="宋体"/>
                          <a:cs typeface="Times New Roman"/>
                        </a:rPr>
                        <a:t>、</a:t>
                      </a:r>
                      <a:r>
                        <a:rPr lang="en-US" sz="1200" kern="100">
                          <a:latin typeface="Times New Roman"/>
                          <a:ea typeface="宋体"/>
                          <a:cs typeface="Times New Roman"/>
                        </a:rPr>
                        <a:t>AD(7)</a:t>
                      </a:r>
                      <a:r>
                        <a:rPr lang="zh-CN" sz="1200" kern="100">
                          <a:latin typeface="Times New Roman"/>
                          <a:ea typeface="宋体"/>
                          <a:cs typeface="Times New Roman"/>
                        </a:rPr>
                        <a:t>、</a:t>
                      </a:r>
                      <a:r>
                        <a:rPr lang="en-US" sz="1200" kern="100">
                          <a:latin typeface="Times New Roman"/>
                          <a:ea typeface="宋体"/>
                          <a:cs typeface="Times New Roman"/>
                        </a:rPr>
                        <a:t>DSP(8)</a:t>
                      </a:r>
                      <a:r>
                        <a:rPr lang="zh-CN" sz="1200" kern="100">
                          <a:latin typeface="Times New Roman"/>
                          <a:ea typeface="宋体"/>
                          <a:cs typeface="Times New Roman"/>
                        </a:rPr>
                        <a:t>、毫米波合成宽带频率综合器（</a:t>
                      </a:r>
                      <a:r>
                        <a:rPr lang="en-US" sz="1200" kern="100">
                          <a:latin typeface="Times New Roman"/>
                          <a:ea typeface="宋体"/>
                          <a:cs typeface="Times New Roman"/>
                        </a:rPr>
                        <a:t>11</a:t>
                      </a:r>
                      <a:r>
                        <a:rPr lang="zh-CN" sz="1200" kern="100">
                          <a:latin typeface="Times New Roman"/>
                          <a:ea typeface="宋体"/>
                          <a:cs typeface="Times New Roman"/>
                        </a:rPr>
                        <a:t>）</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毫米波信号处理系统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存在相同或等同的风险</a:t>
                      </a:r>
                      <a:endParaRPr lang="zh-CN" sz="1400" kern="100">
                        <a:latin typeface="Times New Roman"/>
                        <a:ea typeface="宋体"/>
                        <a:cs typeface="Times New Roman"/>
                      </a:endParaRPr>
                    </a:p>
                  </a:txBody>
                  <a:tcPr marL="68580" marR="68580" marT="0" marB="0"/>
                </a:tc>
              </a:tr>
              <a:tr h="251325">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d</a:t>
                      </a:r>
                      <a:r>
                        <a:rPr lang="zh-CN" sz="1200" kern="100">
                          <a:latin typeface="Times New Roman"/>
                          <a:ea typeface="宋体"/>
                          <a:cs typeface="Times New Roman"/>
                        </a:rPr>
                        <a:t>】图像显示（</a:t>
                      </a:r>
                      <a:r>
                        <a:rPr lang="en-US" sz="1200" kern="100">
                          <a:latin typeface="Times New Roman"/>
                          <a:ea typeface="宋体"/>
                          <a:cs typeface="Times New Roman"/>
                        </a:rPr>
                        <a:t>9)</a:t>
                      </a:r>
                      <a:r>
                        <a:rPr lang="zh-CN" sz="1200" kern="100">
                          <a:latin typeface="Times New Roman"/>
                          <a:ea typeface="宋体"/>
                          <a:cs typeface="Times New Roman"/>
                        </a:rPr>
                        <a:t>，</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图像处理装置</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相同</a:t>
                      </a:r>
                      <a:endParaRPr lang="zh-CN" sz="1400" kern="100" dirty="0">
                        <a:latin typeface="Times New Roman"/>
                        <a:ea typeface="宋体"/>
                        <a:cs typeface="Times New Roman"/>
                      </a:endParaRPr>
                    </a:p>
                  </a:txBody>
                  <a:tcPr marL="68580" marR="68580" marT="0" marB="0"/>
                </a:tc>
              </a:tr>
            </a:tbl>
          </a:graphicData>
        </a:graphic>
      </p:graphicFrame>
      <p:sp>
        <p:nvSpPr>
          <p:cNvPr id="8" name="矩形 7"/>
          <p:cNvSpPr/>
          <p:nvPr/>
        </p:nvSpPr>
        <p:spPr>
          <a:xfrm>
            <a:off x="571472" y="2357430"/>
            <a:ext cx="8215370" cy="1214446"/>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CN201936007U</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4965700"/>
        </p:xfrm>
        <a:graphic>
          <a:graphicData uri="http://schemas.openxmlformats.org/drawingml/2006/table">
            <a:tbl>
              <a:tblPr firstRow="1" bandRow="1">
                <a:tableStyleId>{5C22544A-7EE6-4342-B048-85BDC9FD1C3A}</a:tableStyleId>
              </a:tblPr>
              <a:tblGrid>
                <a:gridCol w="4143404"/>
                <a:gridCol w="2214578"/>
                <a:gridCol w="1871618"/>
              </a:tblGrid>
              <a:tr h="285183">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1</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2585492">
                <a:tc>
                  <a:txBody>
                    <a:bodyPr/>
                    <a:lstStyle/>
                    <a:p>
                      <a:pPr indent="127000" algn="just">
                        <a:lnSpc>
                          <a:spcPts val="2300"/>
                        </a:lnSpc>
                        <a:spcAft>
                          <a:spcPts val="0"/>
                        </a:spcAft>
                      </a:pPr>
                      <a:r>
                        <a:rPr kumimoji="0" lang="en-US" altLang="zh-CN" sz="1200" kern="1200" dirty="0" smtClean="0">
                          <a:solidFill>
                            <a:schemeClr val="dk1"/>
                          </a:solidFill>
                          <a:latin typeface="+mn-lt"/>
                          <a:ea typeface="+mn-ea"/>
                          <a:cs typeface="+mn-cs"/>
                        </a:rPr>
                        <a:t>【</a:t>
                      </a:r>
                      <a:r>
                        <a:rPr kumimoji="0" lang="en-US" sz="1200" kern="1200" dirty="0" smtClean="0">
                          <a:solidFill>
                            <a:schemeClr val="dk1"/>
                          </a:solidFill>
                          <a:latin typeface="+mn-lt"/>
                          <a:ea typeface="+mn-ea"/>
                          <a:cs typeface="+mn-cs"/>
                        </a:rPr>
                        <a:t>e</a:t>
                      </a:r>
                      <a:r>
                        <a:rPr kumimoji="0" lang="en-US" altLang="zh-CN" sz="1200" kern="1200" dirty="0" smtClean="0">
                          <a:solidFill>
                            <a:schemeClr val="dk1"/>
                          </a:solidFill>
                          <a:latin typeface="+mn-lt"/>
                          <a:ea typeface="+mn-ea"/>
                          <a:cs typeface="+mn-cs"/>
                        </a:rPr>
                        <a:t>】</a:t>
                      </a:r>
                      <a:r>
                        <a:rPr kumimoji="0" lang="zh-CN" altLang="en-US" sz="1200" kern="1200" dirty="0" smtClean="0">
                          <a:solidFill>
                            <a:schemeClr val="dk1"/>
                          </a:solidFill>
                          <a:latin typeface="+mn-lt"/>
                          <a:ea typeface="+mn-ea"/>
                          <a:cs typeface="+mn-cs"/>
                        </a:rPr>
                        <a:t>毫米波发射天馈（</a:t>
                      </a:r>
                      <a:r>
                        <a:rPr kumimoji="0" lang="en-US" sz="1200" kern="1200" dirty="0" smtClean="0">
                          <a:solidFill>
                            <a:schemeClr val="dk1"/>
                          </a:solidFill>
                          <a:latin typeface="+mn-lt"/>
                          <a:ea typeface="+mn-ea"/>
                          <a:cs typeface="+mn-cs"/>
                        </a:rPr>
                        <a:t>1 0 )</a:t>
                      </a:r>
                      <a:r>
                        <a:rPr kumimoji="0" lang="zh-CN" altLang="en-US" sz="1200" kern="1200" dirty="0" smtClean="0">
                          <a:solidFill>
                            <a:schemeClr val="dk1"/>
                          </a:solidFill>
                          <a:latin typeface="+mn-lt"/>
                          <a:ea typeface="+mn-ea"/>
                          <a:cs typeface="+mn-cs"/>
                        </a:rPr>
                        <a:t>的输入端与高稳定毫米波单通道发射机（</a:t>
                      </a:r>
                      <a:r>
                        <a:rPr kumimoji="0" lang="en-US" sz="1200" kern="1200" dirty="0" smtClean="0">
                          <a:solidFill>
                            <a:schemeClr val="dk1"/>
                          </a:solidFill>
                          <a:latin typeface="+mn-lt"/>
                          <a:ea typeface="+mn-ea"/>
                          <a:cs typeface="+mn-cs"/>
                        </a:rPr>
                        <a:t>12)</a:t>
                      </a:r>
                      <a:r>
                        <a:rPr kumimoji="0" lang="zh-CN" altLang="en-US" sz="1200" kern="1200" dirty="0" smtClean="0">
                          <a:solidFill>
                            <a:schemeClr val="dk1"/>
                          </a:solidFill>
                          <a:latin typeface="+mn-lt"/>
                          <a:ea typeface="+mn-ea"/>
                          <a:cs typeface="+mn-cs"/>
                        </a:rPr>
                        <a:t>输出端连接，高稳定毫米波单通道发射机（</a:t>
                      </a:r>
                      <a:r>
                        <a:rPr kumimoji="0" lang="en-US" sz="1200" kern="1200" dirty="0" smtClean="0">
                          <a:solidFill>
                            <a:schemeClr val="dk1"/>
                          </a:solidFill>
                          <a:latin typeface="+mn-lt"/>
                          <a:ea typeface="+mn-ea"/>
                          <a:cs typeface="+mn-cs"/>
                        </a:rPr>
                        <a:t>12)</a:t>
                      </a:r>
                      <a:r>
                        <a:rPr kumimoji="0" lang="zh-CN" altLang="en-US" sz="1200" kern="1200" dirty="0" smtClean="0">
                          <a:solidFill>
                            <a:schemeClr val="dk1"/>
                          </a:solidFill>
                          <a:latin typeface="+mn-lt"/>
                          <a:ea typeface="+mn-ea"/>
                          <a:cs typeface="+mn-cs"/>
                        </a:rPr>
                        <a:t>本振信号的输入端与毫米波合成宽带频率综合器（</a:t>
                      </a:r>
                      <a:r>
                        <a:rPr kumimoji="0" lang="en-US" sz="1200" kern="1200" dirty="0" smtClean="0">
                          <a:solidFill>
                            <a:schemeClr val="dk1"/>
                          </a:solidFill>
                          <a:latin typeface="+mn-lt"/>
                          <a:ea typeface="+mn-ea"/>
                          <a:cs typeface="+mn-cs"/>
                        </a:rPr>
                        <a:t>11)</a:t>
                      </a:r>
                      <a:r>
                        <a:rPr kumimoji="0" lang="zh-CN" altLang="en-US" sz="1200" kern="1200" dirty="0" smtClean="0">
                          <a:solidFill>
                            <a:schemeClr val="dk1"/>
                          </a:solidFill>
                          <a:latin typeface="+mn-lt"/>
                          <a:ea typeface="+mn-ea"/>
                          <a:cs typeface="+mn-cs"/>
                        </a:rPr>
                        <a:t>输出端连接，毫米波接收阵列及天馈（</a:t>
                      </a:r>
                      <a:r>
                        <a:rPr kumimoji="0" lang="en-US" sz="1200" kern="1200" dirty="0" smtClean="0">
                          <a:solidFill>
                            <a:schemeClr val="dk1"/>
                          </a:solidFill>
                          <a:latin typeface="+mn-lt"/>
                          <a:ea typeface="+mn-ea"/>
                          <a:cs typeface="+mn-cs"/>
                        </a:rPr>
                        <a:t>1 )</a:t>
                      </a:r>
                      <a:r>
                        <a:rPr kumimoji="0" lang="zh-CN" altLang="en-US" sz="1200" kern="1200" dirty="0" smtClean="0">
                          <a:solidFill>
                            <a:schemeClr val="dk1"/>
                          </a:solidFill>
                          <a:latin typeface="+mn-lt"/>
                          <a:ea typeface="+mn-ea"/>
                          <a:cs typeface="+mn-cs"/>
                        </a:rPr>
                        <a:t>的输出端与低噪声放大器（</a:t>
                      </a:r>
                      <a:r>
                        <a:rPr kumimoji="0" lang="en-US" sz="1200" kern="1200" dirty="0" smtClean="0">
                          <a:solidFill>
                            <a:schemeClr val="dk1"/>
                          </a:solidFill>
                          <a:latin typeface="+mn-lt"/>
                          <a:ea typeface="+mn-ea"/>
                          <a:cs typeface="+mn-cs"/>
                        </a:rPr>
                        <a:t>3 )</a:t>
                      </a:r>
                      <a:r>
                        <a:rPr kumimoji="0" lang="zh-CN" altLang="en-US" sz="1200" kern="1200" dirty="0" smtClean="0">
                          <a:solidFill>
                            <a:schemeClr val="dk1"/>
                          </a:solidFill>
                          <a:latin typeface="+mn-lt"/>
                          <a:ea typeface="+mn-ea"/>
                          <a:cs typeface="+mn-cs"/>
                        </a:rPr>
                        <a:t>的输入端连接，低噪声放大器（</a:t>
                      </a:r>
                      <a:r>
                        <a:rPr kumimoji="0" lang="en-US" sz="1200" kern="1200" dirty="0" smtClean="0">
                          <a:solidFill>
                            <a:schemeClr val="dk1"/>
                          </a:solidFill>
                          <a:latin typeface="+mn-lt"/>
                          <a:ea typeface="+mn-ea"/>
                          <a:cs typeface="+mn-cs"/>
                        </a:rPr>
                        <a:t>3 )</a:t>
                      </a:r>
                      <a:r>
                        <a:rPr kumimoji="0" lang="zh-CN" altLang="en-US" sz="1200" kern="1200" dirty="0" smtClean="0">
                          <a:solidFill>
                            <a:schemeClr val="dk1"/>
                          </a:solidFill>
                          <a:latin typeface="+mn-lt"/>
                          <a:ea typeface="+mn-ea"/>
                          <a:cs typeface="+mn-cs"/>
                        </a:rPr>
                        <a:t>的输出端与毫米波混频器（</a:t>
                      </a:r>
                      <a:r>
                        <a:rPr kumimoji="0" lang="en-US" sz="1200" kern="1200" dirty="0" smtClean="0">
                          <a:solidFill>
                            <a:schemeClr val="dk1"/>
                          </a:solidFill>
                          <a:latin typeface="+mn-lt"/>
                          <a:ea typeface="+mn-ea"/>
                          <a:cs typeface="+mn-cs"/>
                        </a:rPr>
                        <a:t>4 )</a:t>
                      </a:r>
                      <a:r>
                        <a:rPr kumimoji="0" lang="zh-CN" altLang="en-US" sz="1200" kern="1200" dirty="0" smtClean="0">
                          <a:solidFill>
                            <a:schemeClr val="dk1"/>
                          </a:solidFill>
                          <a:latin typeface="+mn-lt"/>
                          <a:ea typeface="+mn-ea"/>
                          <a:cs typeface="+mn-cs"/>
                        </a:rPr>
                        <a:t>的输入端连接，毫米波混频器（</a:t>
                      </a:r>
                      <a:r>
                        <a:rPr kumimoji="0" lang="en-US" sz="1200" kern="1200" dirty="0" smtClean="0">
                          <a:solidFill>
                            <a:schemeClr val="dk1"/>
                          </a:solidFill>
                          <a:latin typeface="+mn-lt"/>
                          <a:ea typeface="+mn-ea"/>
                          <a:cs typeface="+mn-cs"/>
                        </a:rPr>
                        <a:t>4) </a:t>
                      </a:r>
                      <a:r>
                        <a:rPr kumimoji="0" lang="zh-CN" altLang="en-US" sz="1200" kern="1200" dirty="0" smtClean="0">
                          <a:solidFill>
                            <a:schemeClr val="dk1"/>
                          </a:solidFill>
                          <a:latin typeface="+mn-lt"/>
                          <a:ea typeface="+mn-ea"/>
                          <a:cs typeface="+mn-cs"/>
                        </a:rPr>
                        <a:t>的本振信号的输入端与毫米波合成宽带频率综合器（</a:t>
                      </a:r>
                      <a:r>
                        <a:rPr kumimoji="0" lang="en-US" sz="1200" kern="1200" dirty="0" smtClean="0">
                          <a:solidFill>
                            <a:schemeClr val="dk1"/>
                          </a:solidFill>
                          <a:latin typeface="+mn-lt"/>
                          <a:ea typeface="+mn-ea"/>
                          <a:cs typeface="+mn-cs"/>
                        </a:rPr>
                        <a:t>11)</a:t>
                      </a:r>
                      <a:r>
                        <a:rPr kumimoji="0" lang="zh-CN" altLang="en-US" sz="1200" kern="1200" dirty="0" smtClean="0">
                          <a:solidFill>
                            <a:schemeClr val="dk1"/>
                          </a:solidFill>
                          <a:latin typeface="+mn-lt"/>
                          <a:ea typeface="+mn-ea"/>
                          <a:cs typeface="+mn-cs"/>
                        </a:rPr>
                        <a:t>毫米波信号输出端连接，毫米波混频器（</a:t>
                      </a:r>
                      <a:r>
                        <a:rPr kumimoji="0" lang="en-US" sz="1200" kern="1200" dirty="0" smtClean="0">
                          <a:solidFill>
                            <a:schemeClr val="dk1"/>
                          </a:solidFill>
                          <a:latin typeface="+mn-lt"/>
                          <a:ea typeface="+mn-ea"/>
                          <a:cs typeface="+mn-cs"/>
                        </a:rPr>
                        <a:t>4) </a:t>
                      </a:r>
                      <a:r>
                        <a:rPr kumimoji="0" lang="zh-CN" altLang="en-US" sz="1200" kern="1200" dirty="0" smtClean="0">
                          <a:solidFill>
                            <a:schemeClr val="dk1"/>
                          </a:solidFill>
                          <a:latin typeface="+mn-lt"/>
                          <a:ea typeface="+mn-ea"/>
                          <a:cs typeface="+mn-cs"/>
                        </a:rPr>
                        <a:t>的输出端与中频放大器（</a:t>
                      </a:r>
                      <a:r>
                        <a:rPr kumimoji="0" lang="en-US" sz="1200" kern="1200" dirty="0" smtClean="0">
                          <a:solidFill>
                            <a:schemeClr val="dk1"/>
                          </a:solidFill>
                          <a:latin typeface="+mn-lt"/>
                          <a:ea typeface="+mn-ea"/>
                          <a:cs typeface="+mn-cs"/>
                        </a:rPr>
                        <a:t>5 )</a:t>
                      </a:r>
                      <a:r>
                        <a:rPr kumimoji="0" lang="zh-CN" altLang="en-US" sz="1200" kern="1200" dirty="0" smtClean="0">
                          <a:solidFill>
                            <a:schemeClr val="dk1"/>
                          </a:solidFill>
                          <a:latin typeface="+mn-lt"/>
                          <a:ea typeface="+mn-ea"/>
                          <a:cs typeface="+mn-cs"/>
                        </a:rPr>
                        <a:t>的输入端连接，中频放大器（</a:t>
                      </a:r>
                      <a:r>
                        <a:rPr kumimoji="0" lang="en-US" sz="1200" kern="1200" dirty="0" smtClean="0">
                          <a:solidFill>
                            <a:schemeClr val="dk1"/>
                          </a:solidFill>
                          <a:latin typeface="+mn-lt"/>
                          <a:ea typeface="+mn-ea"/>
                          <a:cs typeface="+mn-cs"/>
                        </a:rPr>
                        <a:t>5 )</a:t>
                      </a:r>
                      <a:r>
                        <a:rPr kumimoji="0" lang="zh-CN" altLang="en-US" sz="1200" kern="1200" dirty="0" smtClean="0">
                          <a:solidFill>
                            <a:schemeClr val="dk1"/>
                          </a:solidFill>
                          <a:latin typeface="+mn-lt"/>
                          <a:ea typeface="+mn-ea"/>
                          <a:cs typeface="+mn-cs"/>
                        </a:rPr>
                        <a:t>的输出端与零中频正交解调器（</a:t>
                      </a:r>
                      <a:r>
                        <a:rPr kumimoji="0" lang="en-US" sz="1200" kern="1200" dirty="0" smtClean="0">
                          <a:solidFill>
                            <a:schemeClr val="dk1"/>
                          </a:solidFill>
                          <a:latin typeface="+mn-lt"/>
                          <a:ea typeface="+mn-ea"/>
                          <a:cs typeface="+mn-cs"/>
                        </a:rPr>
                        <a:t>6) </a:t>
                      </a:r>
                      <a:r>
                        <a:rPr kumimoji="0" lang="zh-CN" altLang="en-US" sz="1200" kern="1200" dirty="0" smtClean="0">
                          <a:solidFill>
                            <a:schemeClr val="dk1"/>
                          </a:solidFill>
                          <a:latin typeface="+mn-lt"/>
                          <a:ea typeface="+mn-ea"/>
                          <a:cs typeface="+mn-cs"/>
                        </a:rPr>
                        <a:t>的输入端连接，零中频正交解调器（</a:t>
                      </a:r>
                      <a:r>
                        <a:rPr kumimoji="0" lang="en-US" sz="1200" kern="1200" dirty="0" smtClean="0">
                          <a:solidFill>
                            <a:schemeClr val="dk1"/>
                          </a:solidFill>
                          <a:latin typeface="+mn-lt"/>
                          <a:ea typeface="+mn-ea"/>
                          <a:cs typeface="+mn-cs"/>
                        </a:rPr>
                        <a:t>6 )</a:t>
                      </a:r>
                      <a:r>
                        <a:rPr kumimoji="0" lang="zh-CN" altLang="en-US" sz="1200" kern="1200" dirty="0" smtClean="0">
                          <a:solidFill>
                            <a:schemeClr val="dk1"/>
                          </a:solidFill>
                          <a:latin typeface="+mn-lt"/>
                          <a:ea typeface="+mn-ea"/>
                          <a:cs typeface="+mn-cs"/>
                        </a:rPr>
                        <a:t>的本振信号的输入端与毫米波合成宽带频率综合器（</a:t>
                      </a:r>
                      <a:r>
                        <a:rPr kumimoji="0" lang="en-US" sz="1200" kern="1200" dirty="0" smtClean="0">
                          <a:solidFill>
                            <a:schemeClr val="dk1"/>
                          </a:solidFill>
                          <a:latin typeface="+mn-lt"/>
                          <a:ea typeface="+mn-ea"/>
                          <a:cs typeface="+mn-cs"/>
                        </a:rPr>
                        <a:t>11)</a:t>
                      </a:r>
                      <a:r>
                        <a:rPr kumimoji="0" lang="zh-CN" altLang="en-US" sz="1200" kern="1200" dirty="0" smtClean="0">
                          <a:solidFill>
                            <a:schemeClr val="dk1"/>
                          </a:solidFill>
                          <a:latin typeface="+mn-lt"/>
                          <a:ea typeface="+mn-ea"/>
                          <a:cs typeface="+mn-cs"/>
                        </a:rPr>
                        <a:t>中频信号输出端连接，零中频正交解调器（</a:t>
                      </a:r>
                      <a:r>
                        <a:rPr kumimoji="0" lang="en-US" sz="1200" kern="1200" dirty="0" smtClean="0">
                          <a:solidFill>
                            <a:schemeClr val="dk1"/>
                          </a:solidFill>
                          <a:latin typeface="+mn-lt"/>
                          <a:ea typeface="+mn-ea"/>
                          <a:cs typeface="+mn-cs"/>
                        </a:rPr>
                        <a:t>6 )</a:t>
                      </a:r>
                      <a:r>
                        <a:rPr kumimoji="0" lang="zh-CN" altLang="en-US" sz="1200" kern="1200" dirty="0" smtClean="0">
                          <a:solidFill>
                            <a:schemeClr val="dk1"/>
                          </a:solidFill>
                          <a:latin typeface="+mn-lt"/>
                          <a:ea typeface="+mn-ea"/>
                          <a:cs typeface="+mn-cs"/>
                        </a:rPr>
                        <a:t>的输出端与</a:t>
                      </a:r>
                      <a:r>
                        <a:rPr kumimoji="0" lang="en-US" sz="1200" kern="1200" dirty="0" smtClean="0">
                          <a:solidFill>
                            <a:schemeClr val="dk1"/>
                          </a:solidFill>
                          <a:latin typeface="+mn-lt"/>
                          <a:ea typeface="+mn-ea"/>
                          <a:cs typeface="+mn-cs"/>
                        </a:rPr>
                        <a:t>AD (7)</a:t>
                      </a:r>
                      <a:r>
                        <a:rPr kumimoji="0" lang="zh-CN" altLang="en-US" sz="1200" kern="1200" dirty="0" smtClean="0">
                          <a:solidFill>
                            <a:schemeClr val="dk1"/>
                          </a:solidFill>
                          <a:latin typeface="+mn-lt"/>
                          <a:ea typeface="+mn-ea"/>
                          <a:cs typeface="+mn-cs"/>
                        </a:rPr>
                        <a:t>输入端连接，</a:t>
                      </a:r>
                      <a:r>
                        <a:rPr kumimoji="0" lang="en-US" sz="1200" kern="1200" dirty="0" smtClean="0">
                          <a:solidFill>
                            <a:schemeClr val="dk1"/>
                          </a:solidFill>
                          <a:latin typeface="+mn-lt"/>
                          <a:ea typeface="+mn-ea"/>
                          <a:cs typeface="+mn-cs"/>
                        </a:rPr>
                        <a:t>AD (7) </a:t>
                      </a:r>
                      <a:r>
                        <a:rPr kumimoji="0" lang="zh-CN" altLang="en-US" sz="1200" kern="1200" dirty="0" smtClean="0">
                          <a:solidFill>
                            <a:schemeClr val="dk1"/>
                          </a:solidFill>
                          <a:latin typeface="+mn-lt"/>
                          <a:ea typeface="+mn-ea"/>
                          <a:cs typeface="+mn-cs"/>
                        </a:rPr>
                        <a:t>的输出端与</a:t>
                      </a:r>
                      <a:r>
                        <a:rPr kumimoji="0" lang="en-US" sz="1200" kern="1200" dirty="0" smtClean="0">
                          <a:solidFill>
                            <a:schemeClr val="dk1"/>
                          </a:solidFill>
                          <a:latin typeface="+mn-lt"/>
                          <a:ea typeface="+mn-ea"/>
                          <a:cs typeface="+mn-cs"/>
                        </a:rPr>
                        <a:t>DSP(8)</a:t>
                      </a:r>
                      <a:r>
                        <a:rPr kumimoji="0" lang="zh-CN" altLang="en-US" sz="1200" kern="1200" dirty="0" smtClean="0">
                          <a:solidFill>
                            <a:schemeClr val="dk1"/>
                          </a:solidFill>
                          <a:latin typeface="+mn-lt"/>
                          <a:ea typeface="+mn-ea"/>
                          <a:cs typeface="+mn-cs"/>
                        </a:rPr>
                        <a:t>的输入端连接，毫米波接收阵列及天馈（</a:t>
                      </a:r>
                      <a:r>
                        <a:rPr kumimoji="0" lang="en-US" sz="1200" kern="1200" dirty="0" smtClean="0">
                          <a:solidFill>
                            <a:schemeClr val="dk1"/>
                          </a:solidFill>
                          <a:latin typeface="+mn-lt"/>
                          <a:ea typeface="+mn-ea"/>
                          <a:cs typeface="+mn-cs"/>
                        </a:rPr>
                        <a:t>1) </a:t>
                      </a:r>
                      <a:r>
                        <a:rPr kumimoji="0" lang="zh-CN" altLang="en-US" sz="1200" kern="1200" dirty="0" smtClean="0">
                          <a:solidFill>
                            <a:schemeClr val="dk1"/>
                          </a:solidFill>
                          <a:latin typeface="+mn-lt"/>
                          <a:ea typeface="+mn-ea"/>
                          <a:cs typeface="+mn-cs"/>
                        </a:rPr>
                        <a:t>固定于人体左侧固定天线的支架</a:t>
                      </a:r>
                      <a:r>
                        <a:rPr kumimoji="0" lang="en-US" sz="1200" kern="1200" dirty="0" smtClean="0">
                          <a:solidFill>
                            <a:schemeClr val="dk1"/>
                          </a:solidFill>
                          <a:latin typeface="+mn-lt"/>
                          <a:ea typeface="+mn-ea"/>
                          <a:cs typeface="+mn-cs"/>
                        </a:rPr>
                        <a:t>(2)</a:t>
                      </a:r>
                      <a:r>
                        <a:rPr kumimoji="0" lang="zh-CN" altLang="en-US" sz="1200" kern="1200" dirty="0" smtClean="0">
                          <a:solidFill>
                            <a:schemeClr val="dk1"/>
                          </a:solidFill>
                          <a:latin typeface="+mn-lt"/>
                          <a:ea typeface="+mn-ea"/>
                          <a:cs typeface="+mn-cs"/>
                        </a:rPr>
                        <a:t>上，与人体相距</a:t>
                      </a:r>
                      <a:r>
                        <a:rPr kumimoji="0" lang="en-US" sz="1200" kern="1200" dirty="0" smtClean="0">
                          <a:solidFill>
                            <a:schemeClr val="dk1"/>
                          </a:solidFill>
                          <a:latin typeface="+mn-lt"/>
                          <a:ea typeface="+mn-ea"/>
                          <a:cs typeface="+mn-cs"/>
                        </a:rPr>
                        <a:t>1. 6m</a:t>
                      </a:r>
                      <a:r>
                        <a:rPr kumimoji="0" lang="zh-CN" altLang="en-US" sz="1200" kern="1200" dirty="0" smtClean="0">
                          <a:solidFill>
                            <a:schemeClr val="dk1"/>
                          </a:solidFill>
                          <a:latin typeface="+mn-lt"/>
                          <a:ea typeface="+mn-ea"/>
                          <a:cs typeface="+mn-cs"/>
                        </a:rPr>
                        <a:t>，与地面高度为</a:t>
                      </a:r>
                      <a:r>
                        <a:rPr kumimoji="0" lang="en-US" sz="1200" kern="1200" dirty="0" smtClean="0">
                          <a:solidFill>
                            <a:schemeClr val="dk1"/>
                          </a:solidFill>
                          <a:latin typeface="+mn-lt"/>
                          <a:ea typeface="+mn-ea"/>
                          <a:cs typeface="+mn-cs"/>
                        </a:rPr>
                        <a:t>1m</a:t>
                      </a:r>
                      <a:r>
                        <a:rPr kumimoji="0" lang="zh-CN" altLang="en-US" sz="1200" kern="1200" dirty="0" smtClean="0">
                          <a:solidFill>
                            <a:schemeClr val="dk1"/>
                          </a:solidFill>
                          <a:latin typeface="+mn-lt"/>
                          <a:ea typeface="+mn-ea"/>
                          <a:cs typeface="+mn-cs"/>
                        </a:rPr>
                        <a:t>，毫米波发射天馈（</a:t>
                      </a:r>
                      <a:r>
                        <a:rPr kumimoji="0" lang="en-US" sz="1200" kern="1200" dirty="0" smtClean="0">
                          <a:solidFill>
                            <a:schemeClr val="dk1"/>
                          </a:solidFill>
                          <a:latin typeface="+mn-lt"/>
                          <a:ea typeface="+mn-ea"/>
                          <a:cs typeface="+mn-cs"/>
                        </a:rPr>
                        <a:t>10)</a:t>
                      </a:r>
                      <a:r>
                        <a:rPr kumimoji="0" lang="zh-CN" altLang="en-US" sz="1200" kern="1200" dirty="0" smtClean="0">
                          <a:solidFill>
                            <a:schemeClr val="dk1"/>
                          </a:solidFill>
                          <a:latin typeface="+mn-lt"/>
                          <a:ea typeface="+mn-ea"/>
                          <a:cs typeface="+mn-cs"/>
                        </a:rPr>
                        <a:t>放置于人体正前方</a:t>
                      </a:r>
                      <a:r>
                        <a:rPr kumimoji="0" lang="en-US" sz="1200" kern="1200" dirty="0" smtClean="0">
                          <a:solidFill>
                            <a:schemeClr val="dk1"/>
                          </a:solidFill>
                          <a:latin typeface="+mn-lt"/>
                          <a:ea typeface="+mn-ea"/>
                          <a:cs typeface="+mn-cs"/>
                        </a:rPr>
                        <a:t>1. 5m</a:t>
                      </a:r>
                      <a:r>
                        <a:rPr kumimoji="0" lang="zh-CN" altLang="en-US" sz="1200" kern="1200" dirty="0" smtClean="0">
                          <a:solidFill>
                            <a:schemeClr val="dk1"/>
                          </a:solidFill>
                          <a:latin typeface="+mn-lt"/>
                          <a:ea typeface="+mn-ea"/>
                          <a:cs typeface="+mn-cs"/>
                        </a:rPr>
                        <a:t>处，与地面高度</a:t>
                      </a:r>
                      <a:r>
                        <a:rPr kumimoji="0" lang="en-US" sz="1200" kern="1200" dirty="0" smtClean="0">
                          <a:solidFill>
                            <a:schemeClr val="dk1"/>
                          </a:solidFill>
                          <a:latin typeface="+mn-lt"/>
                          <a:ea typeface="+mn-ea"/>
                          <a:cs typeface="+mn-cs"/>
                        </a:rPr>
                        <a:t>1m;</a:t>
                      </a:r>
                      <a:endParaRPr lang="zh-CN" sz="12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毫米波信号处理系统</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存在相同或等同的风险</a:t>
                      </a:r>
                      <a:endParaRPr lang="zh-CN" sz="1400" kern="100" dirty="0">
                        <a:latin typeface="Times New Roman"/>
                        <a:ea typeface="宋体"/>
                        <a:cs typeface="Times New Roman"/>
                      </a:endParaRPr>
                    </a:p>
                  </a:txBody>
                  <a:tcPr marL="68580" marR="68580" marT="0" marB="0"/>
                </a:tc>
              </a:tr>
            </a:tbl>
          </a:graphicData>
        </a:graphic>
      </p:graphicFrame>
      <p:sp>
        <p:nvSpPr>
          <p:cNvPr id="8" name="矩形 7"/>
          <p:cNvSpPr/>
          <p:nvPr/>
        </p:nvSpPr>
        <p:spPr>
          <a:xfrm>
            <a:off x="500034" y="1500174"/>
            <a:ext cx="8215370" cy="4572032"/>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CN201936007U</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3505200"/>
        </p:xfrm>
        <a:graphic>
          <a:graphicData uri="http://schemas.openxmlformats.org/drawingml/2006/table">
            <a:tbl>
              <a:tblPr firstRow="1" bandRow="1">
                <a:tableStyleId>{5C22544A-7EE6-4342-B048-85BDC9FD1C3A}</a:tableStyleId>
              </a:tblPr>
              <a:tblGrid>
                <a:gridCol w="4143404"/>
                <a:gridCol w="2214578"/>
                <a:gridCol w="1871618"/>
              </a:tblGrid>
              <a:tr h="285183">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1</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302231">
                <a:tc>
                  <a:txBody>
                    <a:bodyPr/>
                    <a:lstStyle/>
                    <a:p>
                      <a:pPr indent="127000" algn="just">
                        <a:lnSpc>
                          <a:spcPts val="2300"/>
                        </a:lnSpc>
                        <a:spcAft>
                          <a:spcPts val="0"/>
                        </a:spcAft>
                      </a:pPr>
                      <a:r>
                        <a:rPr kumimoji="0" lang="en-US" altLang="zh-CN" sz="1200" kern="1200" dirty="0" smtClean="0">
                          <a:solidFill>
                            <a:schemeClr val="dk1"/>
                          </a:solidFill>
                          <a:latin typeface="+mn-lt"/>
                          <a:ea typeface="+mn-ea"/>
                          <a:cs typeface="+mn-cs"/>
                        </a:rPr>
                        <a:t>【</a:t>
                      </a:r>
                      <a:r>
                        <a:rPr kumimoji="0" lang="en-US" sz="1200" kern="1200" dirty="0" smtClean="0">
                          <a:solidFill>
                            <a:schemeClr val="dk1"/>
                          </a:solidFill>
                          <a:latin typeface="+mn-lt"/>
                          <a:ea typeface="+mn-ea"/>
                          <a:cs typeface="+mn-cs"/>
                        </a:rPr>
                        <a:t>f</a:t>
                      </a:r>
                      <a:r>
                        <a:rPr kumimoji="0" lang="en-US" altLang="zh-CN" sz="1200" kern="1200" dirty="0" smtClean="0">
                          <a:solidFill>
                            <a:schemeClr val="dk1"/>
                          </a:solidFill>
                          <a:latin typeface="+mn-lt"/>
                          <a:ea typeface="+mn-ea"/>
                          <a:cs typeface="+mn-cs"/>
                        </a:rPr>
                        <a:t>】</a:t>
                      </a:r>
                      <a:r>
                        <a:rPr kumimoji="0" lang="zh-CN" altLang="en-US" sz="1200" kern="1200" dirty="0" smtClean="0">
                          <a:solidFill>
                            <a:schemeClr val="dk1"/>
                          </a:solidFill>
                          <a:latin typeface="+mn-lt"/>
                          <a:ea typeface="+mn-ea"/>
                          <a:cs typeface="+mn-cs"/>
                        </a:rPr>
                        <a:t>毫米波合成宽带频率综合器（</a:t>
                      </a:r>
                      <a:r>
                        <a:rPr kumimoji="0" lang="en-US" sz="1200" kern="1200" dirty="0" smtClean="0">
                          <a:solidFill>
                            <a:schemeClr val="dk1"/>
                          </a:solidFill>
                          <a:latin typeface="+mn-lt"/>
                          <a:ea typeface="+mn-ea"/>
                          <a:cs typeface="+mn-cs"/>
                        </a:rPr>
                        <a:t>11) </a:t>
                      </a:r>
                      <a:r>
                        <a:rPr kumimoji="0" lang="zh-CN" altLang="en-US" sz="1200" kern="1200" dirty="0" smtClean="0">
                          <a:solidFill>
                            <a:schemeClr val="dk1"/>
                          </a:solidFill>
                          <a:latin typeface="+mn-lt"/>
                          <a:ea typeface="+mn-ea"/>
                          <a:cs typeface="+mn-cs"/>
                        </a:rPr>
                        <a:t>产生的宽带毫米波信号经高稳定毫米波单通道发射机（</a:t>
                      </a:r>
                      <a:r>
                        <a:rPr kumimoji="0" lang="en-US" sz="1200" kern="1200" dirty="0" smtClean="0">
                          <a:solidFill>
                            <a:schemeClr val="dk1"/>
                          </a:solidFill>
                          <a:latin typeface="+mn-lt"/>
                          <a:ea typeface="+mn-ea"/>
                          <a:cs typeface="+mn-cs"/>
                        </a:rPr>
                        <a:t>12)</a:t>
                      </a:r>
                      <a:r>
                        <a:rPr kumimoji="0" lang="zh-CN" altLang="en-US" sz="1200" kern="1200" dirty="0" smtClean="0">
                          <a:solidFill>
                            <a:schemeClr val="dk1"/>
                          </a:solidFill>
                          <a:latin typeface="+mn-lt"/>
                          <a:ea typeface="+mn-ea"/>
                          <a:cs typeface="+mn-cs"/>
                        </a:rPr>
                        <a:t>调理为</a:t>
                      </a:r>
                      <a:r>
                        <a:rPr kumimoji="0" lang="en-US" sz="1200" kern="1200" dirty="0" smtClean="0">
                          <a:solidFill>
                            <a:schemeClr val="dk1"/>
                          </a:solidFill>
                          <a:latin typeface="+mn-lt"/>
                          <a:ea typeface="+mn-ea"/>
                          <a:cs typeface="+mn-cs"/>
                        </a:rPr>
                        <a:t>0. 01-10mW</a:t>
                      </a:r>
                      <a:r>
                        <a:rPr kumimoji="0" lang="zh-CN" altLang="en-US" sz="1200" kern="1200" dirty="0" smtClean="0">
                          <a:solidFill>
                            <a:schemeClr val="dk1"/>
                          </a:solidFill>
                          <a:latin typeface="+mn-lt"/>
                          <a:ea typeface="+mn-ea"/>
                          <a:cs typeface="+mn-cs"/>
                        </a:rPr>
                        <a:t>，经毫米波发射天馈（</a:t>
                      </a:r>
                      <a:r>
                        <a:rPr kumimoji="0" lang="en-US" sz="1200" kern="1200" dirty="0" smtClean="0">
                          <a:solidFill>
                            <a:schemeClr val="dk1"/>
                          </a:solidFill>
                          <a:latin typeface="+mn-lt"/>
                          <a:ea typeface="+mn-ea"/>
                          <a:cs typeface="+mn-cs"/>
                        </a:rPr>
                        <a:t>10)</a:t>
                      </a:r>
                      <a:r>
                        <a:rPr kumimoji="0" lang="zh-CN" altLang="en-US" sz="1200" kern="1200" dirty="0" smtClean="0">
                          <a:solidFill>
                            <a:schemeClr val="dk1"/>
                          </a:solidFill>
                          <a:latin typeface="+mn-lt"/>
                          <a:ea typeface="+mn-ea"/>
                          <a:cs typeface="+mn-cs"/>
                        </a:rPr>
                        <a:t>辐射到成像区域；</a:t>
                      </a:r>
                      <a:r>
                        <a:rPr kumimoji="0" lang="en-US" sz="1200" kern="1200" dirty="0" smtClean="0">
                          <a:solidFill>
                            <a:schemeClr val="dk1"/>
                          </a:solidFill>
                          <a:latin typeface="+mn-lt"/>
                          <a:ea typeface="+mn-ea"/>
                          <a:cs typeface="+mn-cs"/>
                        </a:rPr>
                        <a:t>DSP(8)</a:t>
                      </a:r>
                      <a:r>
                        <a:rPr kumimoji="0" lang="zh-CN" altLang="en-US" sz="1200" kern="1200" dirty="0" smtClean="0">
                          <a:solidFill>
                            <a:schemeClr val="dk1"/>
                          </a:solidFill>
                          <a:latin typeface="+mn-lt"/>
                          <a:ea typeface="+mn-ea"/>
                          <a:cs typeface="+mn-cs"/>
                        </a:rPr>
                        <a:t>控制开关实现接毫米波接收天线阵列及天馈（</a:t>
                      </a:r>
                      <a:r>
                        <a:rPr kumimoji="0" lang="en-US" sz="1200" kern="1200" dirty="0" smtClean="0">
                          <a:solidFill>
                            <a:schemeClr val="dk1"/>
                          </a:solidFill>
                          <a:latin typeface="+mn-lt"/>
                          <a:ea typeface="+mn-ea"/>
                          <a:cs typeface="+mn-cs"/>
                        </a:rPr>
                        <a:t>1 )</a:t>
                      </a:r>
                      <a:r>
                        <a:rPr kumimoji="0" lang="zh-CN" altLang="en-US" sz="1200" kern="1200" dirty="0" smtClean="0">
                          <a:solidFill>
                            <a:schemeClr val="dk1"/>
                          </a:solidFill>
                          <a:latin typeface="+mn-lt"/>
                          <a:ea typeface="+mn-ea"/>
                          <a:cs typeface="+mn-cs"/>
                        </a:rPr>
                        <a:t>中的天线依次接收辐射区域反射的毫米波信号，此信号经低噪声放大器（</a:t>
                      </a:r>
                      <a:r>
                        <a:rPr kumimoji="0" lang="en-US" sz="1200" kern="1200" dirty="0" smtClean="0">
                          <a:solidFill>
                            <a:schemeClr val="dk1"/>
                          </a:solidFill>
                          <a:latin typeface="+mn-lt"/>
                          <a:ea typeface="+mn-ea"/>
                          <a:cs typeface="+mn-cs"/>
                        </a:rPr>
                        <a:t>3)</a:t>
                      </a:r>
                      <a:r>
                        <a:rPr kumimoji="0" lang="zh-CN" altLang="en-US" sz="1200" kern="1200" dirty="0" smtClean="0">
                          <a:solidFill>
                            <a:schemeClr val="dk1"/>
                          </a:solidFill>
                          <a:latin typeface="+mn-lt"/>
                          <a:ea typeface="+mn-ea"/>
                          <a:cs typeface="+mn-cs"/>
                        </a:rPr>
                        <a:t>、毫米波混频器（</a:t>
                      </a:r>
                      <a:r>
                        <a:rPr kumimoji="0" lang="en-US" sz="1200" kern="1200" dirty="0" smtClean="0">
                          <a:solidFill>
                            <a:schemeClr val="dk1"/>
                          </a:solidFill>
                          <a:latin typeface="+mn-lt"/>
                          <a:ea typeface="+mn-ea"/>
                          <a:cs typeface="+mn-cs"/>
                        </a:rPr>
                        <a:t>4)</a:t>
                      </a:r>
                      <a:r>
                        <a:rPr kumimoji="0" lang="zh-CN" altLang="en-US" sz="1200" kern="1200" dirty="0" smtClean="0">
                          <a:solidFill>
                            <a:schemeClr val="dk1"/>
                          </a:solidFill>
                          <a:latin typeface="+mn-lt"/>
                          <a:ea typeface="+mn-ea"/>
                          <a:cs typeface="+mn-cs"/>
                        </a:rPr>
                        <a:t>、中频放大器（</a:t>
                      </a:r>
                      <a:r>
                        <a:rPr kumimoji="0" lang="en-US" sz="1200" kern="1200" dirty="0" smtClean="0">
                          <a:solidFill>
                            <a:schemeClr val="dk1"/>
                          </a:solidFill>
                          <a:latin typeface="+mn-lt"/>
                          <a:ea typeface="+mn-ea"/>
                          <a:cs typeface="+mn-cs"/>
                        </a:rPr>
                        <a:t>5)</a:t>
                      </a:r>
                      <a:r>
                        <a:rPr kumimoji="0" lang="zh-CN" altLang="en-US" sz="1200" kern="1200" dirty="0" smtClean="0">
                          <a:solidFill>
                            <a:schemeClr val="dk1"/>
                          </a:solidFill>
                          <a:latin typeface="+mn-lt"/>
                          <a:ea typeface="+mn-ea"/>
                          <a:cs typeface="+mn-cs"/>
                        </a:rPr>
                        <a:t>、零中频正交解调器（</a:t>
                      </a:r>
                      <a:r>
                        <a:rPr kumimoji="0" lang="en-US" sz="1200" kern="1200" dirty="0" smtClean="0">
                          <a:solidFill>
                            <a:schemeClr val="dk1"/>
                          </a:solidFill>
                          <a:latin typeface="+mn-lt"/>
                          <a:ea typeface="+mn-ea"/>
                          <a:cs typeface="+mn-cs"/>
                        </a:rPr>
                        <a:t>6)</a:t>
                      </a:r>
                      <a:r>
                        <a:rPr kumimoji="0" lang="zh-CN" altLang="en-US" sz="1200" kern="1200" dirty="0" smtClean="0">
                          <a:solidFill>
                            <a:schemeClr val="dk1"/>
                          </a:solidFill>
                          <a:latin typeface="+mn-lt"/>
                          <a:ea typeface="+mn-ea"/>
                          <a:cs typeface="+mn-cs"/>
                        </a:rPr>
                        <a:t>、</a:t>
                      </a:r>
                      <a:r>
                        <a:rPr kumimoji="0" lang="en-US" sz="1200" kern="1200" dirty="0" smtClean="0">
                          <a:solidFill>
                            <a:schemeClr val="dk1"/>
                          </a:solidFill>
                          <a:latin typeface="+mn-lt"/>
                          <a:ea typeface="+mn-ea"/>
                          <a:cs typeface="+mn-cs"/>
                        </a:rPr>
                        <a:t>AD(7)</a:t>
                      </a:r>
                      <a:r>
                        <a:rPr kumimoji="0" lang="zh-CN" altLang="en-US" sz="1200" kern="1200" dirty="0" smtClean="0">
                          <a:solidFill>
                            <a:schemeClr val="dk1"/>
                          </a:solidFill>
                          <a:latin typeface="+mn-lt"/>
                          <a:ea typeface="+mn-ea"/>
                          <a:cs typeface="+mn-cs"/>
                        </a:rPr>
                        <a:t>、采集到</a:t>
                      </a:r>
                      <a:r>
                        <a:rPr kumimoji="0" lang="en-US" sz="1200" kern="1200" dirty="0" smtClean="0">
                          <a:solidFill>
                            <a:schemeClr val="dk1"/>
                          </a:solidFill>
                          <a:latin typeface="+mn-lt"/>
                          <a:ea typeface="+mn-ea"/>
                          <a:cs typeface="+mn-cs"/>
                        </a:rPr>
                        <a:t>DSP(8)</a:t>
                      </a:r>
                      <a:r>
                        <a:rPr kumimoji="0" lang="zh-CN" altLang="en-US" sz="1200" kern="1200" dirty="0" smtClean="0">
                          <a:solidFill>
                            <a:schemeClr val="dk1"/>
                          </a:solidFill>
                          <a:latin typeface="+mn-lt"/>
                          <a:ea typeface="+mn-ea"/>
                          <a:cs typeface="+mn-cs"/>
                        </a:rPr>
                        <a:t>中；</a:t>
                      </a:r>
                      <a:r>
                        <a:rPr kumimoji="0" lang="en-US" sz="1200" kern="1200" dirty="0" smtClean="0">
                          <a:solidFill>
                            <a:schemeClr val="dk1"/>
                          </a:solidFill>
                          <a:latin typeface="+mn-lt"/>
                          <a:ea typeface="+mn-ea"/>
                          <a:cs typeface="+mn-cs"/>
                        </a:rPr>
                        <a:t>DSP(8)</a:t>
                      </a:r>
                      <a:r>
                        <a:rPr kumimoji="0" lang="zh-CN" altLang="en-US" sz="1200" kern="1200" dirty="0" smtClean="0">
                          <a:solidFill>
                            <a:schemeClr val="dk1"/>
                          </a:solidFill>
                          <a:latin typeface="+mn-lt"/>
                          <a:ea typeface="+mn-ea"/>
                          <a:cs typeface="+mn-cs"/>
                        </a:rPr>
                        <a:t>控制毫米波合成宽带频率综合器（</a:t>
                      </a:r>
                      <a:r>
                        <a:rPr kumimoji="0" lang="en-US" sz="1200" kern="1200" dirty="0" smtClean="0">
                          <a:solidFill>
                            <a:schemeClr val="dk1"/>
                          </a:solidFill>
                          <a:latin typeface="+mn-lt"/>
                          <a:ea typeface="+mn-ea"/>
                          <a:cs typeface="+mn-cs"/>
                        </a:rPr>
                        <a:t>11 )</a:t>
                      </a:r>
                      <a:r>
                        <a:rPr kumimoji="0" lang="zh-CN" altLang="en-US" sz="1200" kern="1200" dirty="0" smtClean="0">
                          <a:solidFill>
                            <a:schemeClr val="dk1"/>
                          </a:solidFill>
                          <a:latin typeface="+mn-lt"/>
                          <a:ea typeface="+mn-ea"/>
                          <a:cs typeface="+mn-cs"/>
                        </a:rPr>
                        <a:t>改变输出信号的频率，同样经过上述发射及接收的过程，将整个成像区域的信号采集完，对采集到的数字信号进行幅、相补偿、</a:t>
                      </a:r>
                      <a:r>
                        <a:rPr kumimoji="0" lang="en-US" sz="1200" kern="1200" dirty="0" smtClean="0">
                          <a:solidFill>
                            <a:schemeClr val="dk1"/>
                          </a:solidFill>
                          <a:latin typeface="+mn-lt"/>
                          <a:ea typeface="+mn-ea"/>
                          <a:cs typeface="+mn-cs"/>
                        </a:rPr>
                        <a:t>DBF</a:t>
                      </a:r>
                      <a:r>
                        <a:rPr kumimoji="0" lang="zh-CN" altLang="en-US" sz="1200" kern="1200" dirty="0" smtClean="0">
                          <a:solidFill>
                            <a:schemeClr val="dk1"/>
                          </a:solidFill>
                          <a:latin typeface="+mn-lt"/>
                          <a:ea typeface="+mn-ea"/>
                          <a:cs typeface="+mn-cs"/>
                        </a:rPr>
                        <a:t>、</a:t>
                      </a:r>
                      <a:r>
                        <a:rPr kumimoji="0" lang="en-US" sz="1200" kern="1200" dirty="0" smtClean="0">
                          <a:solidFill>
                            <a:schemeClr val="dk1"/>
                          </a:solidFill>
                          <a:latin typeface="+mn-lt"/>
                          <a:ea typeface="+mn-ea"/>
                          <a:cs typeface="+mn-cs"/>
                        </a:rPr>
                        <a:t>IDFT</a:t>
                      </a:r>
                      <a:r>
                        <a:rPr kumimoji="0" lang="zh-CN" altLang="en-US" sz="1200" kern="1200" dirty="0" smtClean="0">
                          <a:solidFill>
                            <a:schemeClr val="dk1"/>
                          </a:solidFill>
                          <a:latin typeface="+mn-lt"/>
                          <a:ea typeface="+mn-ea"/>
                          <a:cs typeface="+mn-cs"/>
                        </a:rPr>
                        <a:t>、增益补偿、</a:t>
                      </a:r>
                      <a:r>
                        <a:rPr kumimoji="0" lang="en-US" sz="1200" kern="1200" dirty="0" smtClean="0">
                          <a:solidFill>
                            <a:schemeClr val="dk1"/>
                          </a:solidFill>
                          <a:latin typeface="+mn-lt"/>
                          <a:ea typeface="+mn-ea"/>
                          <a:cs typeface="+mn-cs"/>
                        </a:rPr>
                        <a:t>R </a:t>
                      </a:r>
                      <a:r>
                        <a:rPr kumimoji="0" lang="zh-CN" altLang="en-US" sz="1200" kern="1200" dirty="0" smtClean="0">
                          <a:solidFill>
                            <a:schemeClr val="dk1"/>
                          </a:solidFill>
                          <a:latin typeface="+mn-lt"/>
                          <a:ea typeface="+mn-ea"/>
                          <a:cs typeface="+mn-cs"/>
                        </a:rPr>
                        <a:t>因子补偿、场景对消、边缘锐化处理，处理完的数据显示在显示器上</a:t>
                      </a:r>
                      <a:endParaRPr lang="zh-CN" sz="12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毫米波信号处理系统</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存在相同或等同的风险</a:t>
                      </a:r>
                      <a:endParaRPr lang="zh-CN" sz="1400" kern="100" dirty="0">
                        <a:latin typeface="Times New Roman"/>
                        <a:ea typeface="宋体"/>
                        <a:cs typeface="Times New Roman"/>
                      </a:endParaRPr>
                    </a:p>
                  </a:txBody>
                  <a:tcPr marL="68580" marR="68580" marT="0" marB="0"/>
                </a:tc>
              </a:tr>
            </a:tbl>
          </a:graphicData>
        </a:graphic>
      </p:graphicFrame>
      <p:sp>
        <p:nvSpPr>
          <p:cNvPr id="8" name="矩形 7"/>
          <p:cNvSpPr/>
          <p:nvPr/>
        </p:nvSpPr>
        <p:spPr>
          <a:xfrm>
            <a:off x="500034" y="1500174"/>
            <a:ext cx="8215370" cy="3143272"/>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14348" y="5000636"/>
            <a:ext cx="7786742" cy="646331"/>
          </a:xfrm>
          <a:prstGeom prst="rect">
            <a:avLst/>
          </a:prstGeom>
        </p:spPr>
        <p:txBody>
          <a:bodyPr wrap="square">
            <a:spAutoFit/>
          </a:bodyPr>
          <a:lstStyle/>
          <a:p>
            <a:r>
              <a:rPr lang="zh-CN" altLang="en-US" dirty="0" smtClean="0"/>
              <a:t>本分析对象可能落入到权利要求</a:t>
            </a:r>
            <a:r>
              <a:rPr lang="en-US" altLang="zh-CN" dirty="0" smtClean="0"/>
              <a:t>1</a:t>
            </a:r>
            <a:r>
              <a:rPr lang="zh-CN" altLang="en-US" dirty="0" smtClean="0"/>
              <a:t>限定的保护范围</a:t>
            </a:r>
            <a:r>
              <a:rPr lang="zh-CN" altLang="en-US" dirty="0"/>
              <a:t>中，</a:t>
            </a:r>
            <a:r>
              <a:rPr lang="zh-CN" altLang="en-US" dirty="0" smtClean="0"/>
              <a:t>存在侵权风险，但风险不大</a:t>
            </a:r>
            <a:endParaRPr lang="zh-CN" alt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CN201936007U</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7" name="内容占位符 6"/>
          <p:cNvSpPr>
            <a:spLocks noGrp="1"/>
          </p:cNvSpPr>
          <p:nvPr>
            <p:ph idx="1"/>
          </p:nvPr>
        </p:nvSpPr>
        <p:spPr>
          <a:xfrm>
            <a:off x="457200" y="1600200"/>
            <a:ext cx="8229600" cy="4257692"/>
          </a:xfrm>
        </p:spPr>
        <p:txBody>
          <a:bodyPr>
            <a:normAutofit lnSpcReduction="10000"/>
          </a:bodyPr>
          <a:lstStyle/>
          <a:p>
            <a:r>
              <a:rPr lang="zh-CN" altLang="en-US" dirty="0" smtClean="0"/>
              <a:t>我方建议：</a:t>
            </a:r>
            <a:endParaRPr lang="en-US" altLang="zh-CN" dirty="0" smtClean="0"/>
          </a:p>
          <a:p>
            <a:r>
              <a:rPr lang="zh-CN" altLang="en-US" dirty="0" smtClean="0"/>
              <a:t>权利要求</a:t>
            </a:r>
            <a:r>
              <a:rPr lang="en-US" dirty="0" smtClean="0"/>
              <a:t>1</a:t>
            </a:r>
            <a:r>
              <a:rPr lang="zh-CN" altLang="en-US" dirty="0" smtClean="0"/>
              <a:t>限定了很多技术细节，如毫米波天线与人体的距离、毫米波发射机的发射功率、幅相补偿、场景对消、边缘锐化处理等等。</a:t>
            </a:r>
            <a:endParaRPr lang="en-US" altLang="zh-CN" dirty="0" smtClean="0"/>
          </a:p>
          <a:p>
            <a:r>
              <a:rPr lang="zh-CN" altLang="en-US" dirty="0" smtClean="0"/>
              <a:t>对于其侵权风险应当优先选用技术规避来避免。只要将上述技术细节中任何一点（最好是多点）采用与之功能和效果不同的技术手段来代替，就可以实现技术规避。</a:t>
            </a:r>
            <a:endParaRPr lang="en-US" altLang="zh-CN"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存在侵权风险的专利</a:t>
            </a:r>
            <a:endParaRPr lang="zh-CN" altLang="en-US" dirty="0"/>
          </a:p>
        </p:txBody>
      </p:sp>
      <p:graphicFrame>
        <p:nvGraphicFramePr>
          <p:cNvPr id="10" name="内容占位符 9"/>
          <p:cNvGraphicFramePr>
            <a:graphicFrameLocks noGrp="1"/>
          </p:cNvGraphicFramePr>
          <p:nvPr>
            <p:ph idx="1"/>
          </p:nvPr>
        </p:nvGraphicFramePr>
        <p:xfrm>
          <a:off x="457200" y="1600200"/>
          <a:ext cx="8229600" cy="4246880"/>
        </p:xfrm>
        <a:graphic>
          <a:graphicData uri="http://schemas.openxmlformats.org/drawingml/2006/table">
            <a:tbl>
              <a:tblPr firstRow="1" bandRow="1">
                <a:tableStyleId>{5C22544A-7EE6-4342-B048-85BDC9FD1C3A}</a:tableStyleId>
              </a:tblPr>
              <a:tblGrid>
                <a:gridCol w="685776"/>
                <a:gridCol w="1785950"/>
                <a:gridCol w="2466034"/>
                <a:gridCol w="1645920"/>
                <a:gridCol w="1645920"/>
              </a:tblGrid>
              <a:tr h="370840">
                <a:tc>
                  <a:txBody>
                    <a:bodyPr/>
                    <a:lstStyle/>
                    <a:p>
                      <a:r>
                        <a:rPr lang="zh-CN" altLang="en-US" dirty="0" smtClean="0"/>
                        <a:t>编号</a:t>
                      </a:r>
                      <a:endParaRPr lang="zh-CN" altLang="en-US" dirty="0"/>
                    </a:p>
                  </a:txBody>
                  <a:tcPr/>
                </a:tc>
                <a:tc>
                  <a:txBody>
                    <a:bodyPr/>
                    <a:lstStyle/>
                    <a:p>
                      <a:r>
                        <a:rPr lang="zh-CN" altLang="en-US" dirty="0" smtClean="0"/>
                        <a:t>专利文献号</a:t>
                      </a:r>
                      <a:endParaRPr lang="zh-CN" altLang="en-US" dirty="0"/>
                    </a:p>
                  </a:txBody>
                  <a:tcPr/>
                </a:tc>
                <a:tc>
                  <a:txBody>
                    <a:bodyPr/>
                    <a:lstStyle/>
                    <a:p>
                      <a:r>
                        <a:rPr lang="zh-CN" altLang="en-US" dirty="0" smtClean="0"/>
                        <a:t>申请人</a:t>
                      </a:r>
                      <a:r>
                        <a:rPr lang="en-US" altLang="zh-CN" dirty="0" smtClean="0"/>
                        <a:t>/</a:t>
                      </a:r>
                      <a:r>
                        <a:rPr lang="zh-CN" altLang="en-US" dirty="0" smtClean="0"/>
                        <a:t>专利权人</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专利所属国</a:t>
                      </a:r>
                      <a:endParaRPr lang="zh-CN" altLang="en-US" dirty="0"/>
                    </a:p>
                  </a:txBody>
                  <a:tcPr/>
                </a:tc>
                <a:tc>
                  <a:txBody>
                    <a:bodyPr/>
                    <a:lstStyle/>
                    <a:p>
                      <a:r>
                        <a:rPr lang="zh-CN" altLang="en-US" dirty="0" smtClean="0"/>
                        <a:t>法律状态</a:t>
                      </a:r>
                      <a:endParaRPr lang="zh-CN" altLang="en-US" dirty="0"/>
                    </a:p>
                  </a:txBody>
                  <a:tcPr/>
                </a:tc>
              </a:tr>
              <a:tr h="370840">
                <a:tc>
                  <a:txBody>
                    <a:bodyPr/>
                    <a:lstStyle/>
                    <a:p>
                      <a:pPr algn="ctr">
                        <a:spcAft>
                          <a:spcPts val="0"/>
                        </a:spcAft>
                      </a:pPr>
                      <a:r>
                        <a:rPr lang="en-US" sz="1400" kern="100">
                          <a:solidFill>
                            <a:srgbClr val="000000"/>
                          </a:solidFill>
                          <a:latin typeface="Times New Roman"/>
                          <a:ea typeface="宋体"/>
                          <a:cs typeface="Times New Roman"/>
                        </a:rPr>
                        <a:t>11</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CN102508307A</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中国科学院深圳先进技术研究院</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中</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已公开</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12</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CN202013428U</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北京遥感设备研究所</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中</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已授权</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13</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CN201936007U</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北京遥感设备研究所</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中</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已授权</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14</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CN102495396A</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北京无线电计量测试研究所</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中</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已公开</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15</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CN102713584A</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拉皮斯坎系统股份有限公司</a:t>
                      </a: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中</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已公开</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16</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US2012256777-A1</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US DEPT HOMELAND SECURITY</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美</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已公开</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17</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WO2012050612-A1</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ENERTECHNIX INC</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美</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已公开</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18</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JP2009222580-A</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MITSUBISHI JUKOGYO KK</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美</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已公开</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19</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EP1884802-A1</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LOCKHEED MARTIN CORP</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美（授权但无风险）、欧</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已公开</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20</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US7548185-B2</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BATTELLE MEMORIAL INST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美、韩、加</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已授权</a:t>
                      </a:r>
                      <a:endParaRPr lang="zh-CN" sz="1400" kern="100" dirty="0">
                        <a:solidFill>
                          <a:srgbClr val="000000"/>
                        </a:solidFill>
                        <a:latin typeface="楷体_GB2312"/>
                        <a:ea typeface="宋体"/>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CN102565793A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4" name="内容占位符 3"/>
          <p:cNvSpPr>
            <a:spLocks noGrp="1"/>
          </p:cNvSpPr>
          <p:nvPr>
            <p:ph idx="1"/>
          </p:nvPr>
        </p:nvSpPr>
        <p:spPr/>
        <p:txBody>
          <a:bodyPr>
            <a:normAutofit fontScale="40000" lnSpcReduction="20000"/>
          </a:bodyPr>
          <a:lstStyle/>
          <a:p>
            <a:r>
              <a:rPr lang="en-US" dirty="0" smtClean="0"/>
              <a:t>1. </a:t>
            </a:r>
            <a:r>
              <a:rPr lang="zh-CN" altLang="en-US" dirty="0" smtClean="0"/>
              <a:t>一种单天线阵列全方位扫描的毫米波成像系统，其包括：滑轨、驱动圆盘、</a:t>
            </a:r>
            <a:r>
              <a:rPr lang="en-US" dirty="0" smtClean="0"/>
              <a:t>2</a:t>
            </a:r>
            <a:r>
              <a:rPr lang="zh-CN" altLang="en-US" dirty="0" smtClean="0"/>
              <a:t>个金属支杆、天线阵列圆盘支架、伺服控制模块、频率合成模块、发射模块、</a:t>
            </a:r>
            <a:r>
              <a:rPr lang="en-US" dirty="0" smtClean="0"/>
              <a:t>2 </a:t>
            </a:r>
            <a:r>
              <a:rPr lang="zh-CN" altLang="en-US" dirty="0" smtClean="0"/>
              <a:t>个发射天线阵列、</a:t>
            </a:r>
            <a:r>
              <a:rPr lang="en-US" dirty="0" smtClean="0"/>
              <a:t>2 </a:t>
            </a:r>
            <a:r>
              <a:rPr lang="zh-CN" altLang="en-US" dirty="0" smtClean="0"/>
              <a:t>个接收天线阵列、接收模块、延时模块、信号处理模块和显控模块，其中：</a:t>
            </a:r>
          </a:p>
          <a:p>
            <a:r>
              <a:rPr lang="zh-CN" altLang="en-US" dirty="0" smtClean="0"/>
              <a:t>天线阵列圆盘支架包括可旋转的中心轴和由该中心轴带动旋转的金属圆形盘；</a:t>
            </a:r>
          </a:p>
          <a:p>
            <a:r>
              <a:rPr lang="zh-CN" altLang="en-US" dirty="0" smtClean="0"/>
              <a:t>滑轨的弧度为</a:t>
            </a:r>
            <a:r>
              <a:rPr lang="en-US" dirty="0" smtClean="0"/>
              <a:t>3 0 0</a:t>
            </a:r>
            <a:r>
              <a:rPr lang="zh-CN" altLang="en-US" dirty="0" smtClean="0"/>
              <a:t>度，其直径与天线阵列圆盘一致；</a:t>
            </a:r>
          </a:p>
          <a:p>
            <a:r>
              <a:rPr lang="zh-CN" altLang="en-US" dirty="0" smtClean="0"/>
              <a:t>驱动圆盘与天线阵列圆盘一样大，</a:t>
            </a:r>
            <a:r>
              <a:rPr lang="en-US" dirty="0" smtClean="0"/>
              <a:t>2 </a:t>
            </a:r>
            <a:r>
              <a:rPr lang="zh-CN" altLang="en-US" dirty="0" smtClean="0"/>
              <a:t>个金属支杆以相对且在一条直线上的方式安装在天线阵列圆盘和驱动圆盘的边缘两端，金属支杆的一端固定到天线阵列圆盘的边缘，另一端固定到驱动圆盘的边缘，该驱动圆盘的底部边缘处安装有</a:t>
            </a:r>
            <a:r>
              <a:rPr lang="en-US" dirty="0" smtClean="0"/>
              <a:t>3-10</a:t>
            </a:r>
            <a:r>
              <a:rPr lang="zh-CN" altLang="en-US" dirty="0" smtClean="0"/>
              <a:t>个之间的任意个滑轮，该滑轮位于滑轨上；</a:t>
            </a:r>
          </a:p>
          <a:p>
            <a:r>
              <a:rPr lang="zh-CN" altLang="en-US" dirty="0" smtClean="0"/>
              <a:t>伺服控制模块用于控制控制交流伺服电机的驱动轴以正弦曲线的速率转动并且控制</a:t>
            </a:r>
          </a:p>
          <a:p>
            <a:r>
              <a:rPr lang="zh-CN" altLang="en-US" dirty="0" smtClean="0"/>
              <a:t>和检测天线阵列圆盘支架的旋转角度，使其从</a:t>
            </a:r>
            <a:r>
              <a:rPr lang="en-US" dirty="0" smtClean="0"/>
              <a:t>0 </a:t>
            </a:r>
            <a:r>
              <a:rPr lang="zh-CN" altLang="en-US" dirty="0" smtClean="0"/>
              <a:t>到</a:t>
            </a:r>
            <a:r>
              <a:rPr lang="en-US" dirty="0" smtClean="0"/>
              <a:t>M </a:t>
            </a:r>
            <a:r>
              <a:rPr lang="zh-CN" altLang="en-US" dirty="0" smtClean="0"/>
              <a:t>度顺时针旋转，</a:t>
            </a:r>
            <a:r>
              <a:rPr lang="en-US" dirty="0" smtClean="0"/>
              <a:t>260 </a:t>
            </a:r>
            <a:r>
              <a:rPr lang="zh-CN" altLang="en-US" dirty="0" smtClean="0"/>
              <a:t>≤</a:t>
            </a:r>
            <a:r>
              <a:rPr lang="en-US" dirty="0" smtClean="0"/>
              <a:t> M </a:t>
            </a:r>
            <a:r>
              <a:rPr lang="zh-CN" altLang="en-US" dirty="0" smtClean="0"/>
              <a:t>≤</a:t>
            </a:r>
            <a:r>
              <a:rPr lang="en-US" dirty="0" smtClean="0"/>
              <a:t> 300</a:t>
            </a:r>
            <a:r>
              <a:rPr lang="zh-CN" altLang="en-US" dirty="0" smtClean="0"/>
              <a:t>度，其包括：伺服机构、测量反馈机构和伺服控制器，其中：</a:t>
            </a:r>
          </a:p>
          <a:p>
            <a:r>
              <a:rPr lang="zh-CN" altLang="en-US" dirty="0" smtClean="0"/>
              <a:t>伺服机构包括交流伺服电机（</a:t>
            </a:r>
            <a:r>
              <a:rPr lang="en-US" dirty="0" smtClean="0"/>
              <a:t>1)</a:t>
            </a:r>
            <a:r>
              <a:rPr lang="zh-CN" altLang="en-US" dirty="0" smtClean="0"/>
              <a:t>、电机驱动器（</a:t>
            </a:r>
            <a:r>
              <a:rPr lang="en-US" dirty="0" smtClean="0"/>
              <a:t>2)</a:t>
            </a:r>
            <a:r>
              <a:rPr lang="zh-CN" altLang="en-US" dirty="0" smtClean="0"/>
              <a:t>、电源适配器（</a:t>
            </a:r>
            <a:r>
              <a:rPr lang="en-US" dirty="0" smtClean="0"/>
              <a:t>3)</a:t>
            </a:r>
            <a:r>
              <a:rPr lang="zh-CN" altLang="en-US" dirty="0" smtClean="0"/>
              <a:t>、减速器（</a:t>
            </a:r>
            <a:r>
              <a:rPr lang="en-US" dirty="0" smtClean="0"/>
              <a:t>4) </a:t>
            </a:r>
            <a:r>
              <a:rPr lang="zh-CN" altLang="en-US" dirty="0" smtClean="0"/>
              <a:t>和皮带轮（</a:t>
            </a:r>
            <a:r>
              <a:rPr lang="en-US" dirty="0" smtClean="0"/>
              <a:t>5 ) ;</a:t>
            </a:r>
            <a:r>
              <a:rPr lang="zh-CN" altLang="en-US" dirty="0" smtClean="0"/>
              <a:t>交流伺服电机主轴通过法兰盘连接减速器，减速器驱动皮带轮运动，皮带轮同驱动圆盘相连，驱动安检门天线阵列圆盘支架完成各种功能运动，交流伺服电机由电机驱动器直接控制，电机驱动器连接电源适配器实现交直流转换为电机系统提供电源并实现保护功测量反馈机构包括光栅尺（</a:t>
            </a:r>
            <a:r>
              <a:rPr lang="en-US" dirty="0" smtClean="0"/>
              <a:t>7)</a:t>
            </a:r>
            <a:r>
              <a:rPr lang="zh-CN" altLang="en-US" dirty="0" smtClean="0"/>
              <a:t>、光电开关（</a:t>
            </a:r>
            <a:r>
              <a:rPr lang="en-US" dirty="0" smtClean="0"/>
              <a:t>8)</a:t>
            </a:r>
            <a:r>
              <a:rPr lang="zh-CN" altLang="en-US" dirty="0" smtClean="0"/>
              <a:t>，光栅尺（</a:t>
            </a:r>
            <a:r>
              <a:rPr lang="en-US" dirty="0" smtClean="0"/>
              <a:t>7) </a:t>
            </a:r>
            <a:r>
              <a:rPr lang="zh-CN" altLang="en-US" dirty="0" smtClean="0"/>
              <a:t>安装于天线阵列圆盘支架主轴上，光栅尺（</a:t>
            </a:r>
            <a:r>
              <a:rPr lang="en-US" dirty="0" smtClean="0"/>
              <a:t>7) </a:t>
            </a:r>
            <a:r>
              <a:rPr lang="zh-CN" altLang="en-US" dirty="0" smtClean="0"/>
              <a:t>读数头固定于天线阵列圆盘支架并随框架转动产生编码信号脉冲从而测量天线阵列圆盘支架旋转的角度信息，光电开关（</a:t>
            </a:r>
            <a:r>
              <a:rPr lang="en-US" dirty="0" smtClean="0"/>
              <a:t>8 )</a:t>
            </a:r>
            <a:r>
              <a:rPr lang="zh-CN" altLang="en-US" dirty="0" smtClean="0"/>
              <a:t>安装于天线阵列圆盘支架（</a:t>
            </a:r>
            <a:r>
              <a:rPr lang="en-US" dirty="0" smtClean="0"/>
              <a:t>6) </a:t>
            </a:r>
            <a:r>
              <a:rPr lang="zh-CN" altLang="en-US" dirty="0" smtClean="0"/>
              <a:t>顶部与角度指示圆盘相接触，可实现中心零位和极限位置的指示；</a:t>
            </a:r>
          </a:p>
          <a:p>
            <a:r>
              <a:rPr lang="zh-CN" altLang="en-US" dirty="0" smtClean="0"/>
              <a:t>伺服控制器包括：交互通信模块、信号采集模块、自检校正控制模块以及伺服机构的扫描曲线控制模块；交互通信模块分为两部分：一部分完成同信号处理分机的通信，接收其下发的指令信号并反馈当前伺服系统状态信息；另一部分完成与电机驱动器的通信，对伺服执行机构实施控制；其中，信号采集模块处理光栅的正交编码脉冲信号以及光电开关信号；自检校正控制模块完成信号处理分机下发的自检校正指令；扫描曲线控制模块完成信号处理分机下发的扫描工组指令；</a:t>
            </a:r>
            <a:endParaRPr lang="zh-CN" alt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CN102565793A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4" name="内容占位符 3"/>
          <p:cNvSpPr>
            <a:spLocks noGrp="1"/>
          </p:cNvSpPr>
          <p:nvPr>
            <p:ph idx="1"/>
          </p:nvPr>
        </p:nvSpPr>
        <p:spPr/>
        <p:txBody>
          <a:bodyPr>
            <a:normAutofit fontScale="40000" lnSpcReduction="20000"/>
          </a:bodyPr>
          <a:lstStyle/>
          <a:p>
            <a:r>
              <a:rPr lang="zh-CN" altLang="en-US" dirty="0" smtClean="0"/>
              <a:t>交流伺服电机使该驱动圆盘沿着滑轨转动，从而带动天线阵列圆盘转动；</a:t>
            </a:r>
          </a:p>
          <a:p>
            <a:r>
              <a:rPr lang="zh-CN" altLang="en-US" dirty="0" smtClean="0"/>
              <a:t>频率合成模块用于产生基准时钟并将其发送给信号处理模块、和接收信号处理模块的控制命令以产生宽带发射信号和射频本阵信号，并且将宽带发射信号发送给发射模块和将射频本阵信号发送给延时模块，其包括：用于产生宽带发射信号的高速直接频率合成器、用于将宽带发射信号倍频到所需频段的倍频器、用于产生射频本阵信号的混频器、用于产生基准时钟的晶振；</a:t>
            </a:r>
          </a:p>
          <a:p>
            <a:r>
              <a:rPr lang="zh-CN" altLang="en-US" dirty="0" smtClean="0"/>
              <a:t>发射模块用于对来自频率合成模块的宽带发射信号进行功率放大和波形调制，并将其发送给发射天线阵列，其包括用于功率放大的固态功率放大器和用于波形调制的发射波形调制器；</a:t>
            </a:r>
          </a:p>
          <a:p>
            <a:r>
              <a:rPr lang="zh-CN" altLang="en-US" dirty="0" smtClean="0"/>
              <a:t>发射天线阵列，用于辐射射频信号，每一个发射天线阵列有</a:t>
            </a:r>
            <a:r>
              <a:rPr lang="en-US" dirty="0" smtClean="0"/>
              <a:t>N</a:t>
            </a:r>
            <a:r>
              <a:rPr lang="zh-CN" altLang="en-US" dirty="0" smtClean="0"/>
              <a:t>个天线单元，每个天线单元对应一路发射通道，每一个天线阵列有</a:t>
            </a:r>
            <a:r>
              <a:rPr lang="en-US" dirty="0" smtClean="0"/>
              <a:t>N </a:t>
            </a:r>
            <a:r>
              <a:rPr lang="zh-CN" altLang="en-US" dirty="0" smtClean="0"/>
              <a:t>路电开关以控制发射通道的分时工作，即开通和关断，其中</a:t>
            </a:r>
            <a:r>
              <a:rPr lang="en-US" dirty="0" smtClean="0"/>
              <a:t>6 4</a:t>
            </a:r>
            <a:r>
              <a:rPr lang="zh-CN" altLang="en-US" dirty="0" smtClean="0"/>
              <a:t>≤</a:t>
            </a:r>
            <a:r>
              <a:rPr lang="en-US" dirty="0" smtClean="0"/>
              <a:t> N </a:t>
            </a:r>
            <a:r>
              <a:rPr lang="zh-CN" altLang="en-US" dirty="0" smtClean="0"/>
              <a:t>≤</a:t>
            </a:r>
            <a:r>
              <a:rPr lang="en-US" dirty="0" smtClean="0"/>
              <a:t> 256 ;</a:t>
            </a:r>
            <a:endParaRPr lang="zh-CN" altLang="en-US" dirty="0" smtClean="0"/>
          </a:p>
          <a:p>
            <a:r>
              <a:rPr lang="zh-CN" altLang="en-US" dirty="0" smtClean="0"/>
              <a:t>接收天线阵列，用于接收回波信号，每一个接收天线阵列有</a:t>
            </a:r>
            <a:r>
              <a:rPr lang="en-US" dirty="0" smtClean="0"/>
              <a:t>N </a:t>
            </a:r>
            <a:r>
              <a:rPr lang="zh-CN" altLang="en-US" dirty="0" smtClean="0"/>
              <a:t>个天线单元，每个天线单元对应一路接收通道，每一个天线阵列有</a:t>
            </a:r>
            <a:r>
              <a:rPr lang="en-US" dirty="0" smtClean="0"/>
              <a:t>N </a:t>
            </a:r>
            <a:r>
              <a:rPr lang="zh-CN" altLang="en-US" dirty="0" smtClean="0"/>
              <a:t>路电开关以控制接收通道的分时工作，即开通和关断，其中</a:t>
            </a:r>
            <a:r>
              <a:rPr lang="en-US" dirty="0" smtClean="0"/>
              <a:t>6 4</a:t>
            </a:r>
            <a:r>
              <a:rPr lang="zh-CN" altLang="en-US" dirty="0" smtClean="0"/>
              <a:t>≤</a:t>
            </a:r>
            <a:r>
              <a:rPr lang="en-US" dirty="0" smtClean="0"/>
              <a:t> N </a:t>
            </a:r>
            <a:r>
              <a:rPr lang="zh-CN" altLang="en-US" dirty="0" smtClean="0"/>
              <a:t>≤</a:t>
            </a:r>
            <a:r>
              <a:rPr lang="en-US" dirty="0" smtClean="0"/>
              <a:t> 256 ;</a:t>
            </a:r>
            <a:endParaRPr lang="zh-CN" altLang="en-US" dirty="0" smtClean="0"/>
          </a:p>
          <a:p>
            <a:r>
              <a:rPr lang="zh-CN" altLang="en-US" dirty="0" smtClean="0"/>
              <a:t>延时模块用于对接收到的射频本阵信号进行精确延时以使其相位与从目标的中心表面反射的射频回波信号的相位一致，并将延时的射频本阵信号发送给接收模块；</a:t>
            </a:r>
          </a:p>
          <a:p>
            <a:r>
              <a:rPr lang="zh-CN" altLang="en-US" dirty="0" smtClean="0"/>
              <a:t>接收模块包括用于功率放大的低噪声功率放大器、用于滤波的滤波器和用于将射频回波信号变换到中频回波信号的混频器，其中低噪声功率放大器将接收到的射频回波信号的功率放大至与接收到的射频本阵信号的功率近似相等或者在同一数量级，该滤波器对经功率放大的射频回波信号进行滤波，混频器将经过功率放大和滤波的射频回波信号和接收到的射频本阵信号进行混频以将该射频回波信号变换到中频回波信号并将其传输给信号处理模块；</a:t>
            </a:r>
          </a:p>
          <a:p>
            <a:r>
              <a:rPr lang="zh-CN" altLang="en-US" dirty="0" smtClean="0"/>
              <a:t>信号处理模块用于产生指示频率合成模块产生各种信号的控制命令、根据基准时钟产生成像装置的工作时序、对中频回波信号进行采样和数字下变频，进行三维成像处理，获取目标的三维图像数据并将其传输到显控模块，其包括：用于对中频回波信号进行采样的高速模数转换器、用于对采样后的数字中频回波信号进行下变频的可编程逻辑器件、用于对经数字下变频的回波数据进行三维成像处理的数字信号处理器、存储器、用于将三维图像数据高速发送给显控模块的光电转换器；</a:t>
            </a:r>
          </a:p>
          <a:p>
            <a:r>
              <a:rPr lang="zh-CN" altLang="en-US" dirty="0" smtClean="0"/>
              <a:t>显控模块用于将接收到的三维图像数据实时显示成三维图像。</a:t>
            </a:r>
            <a:endParaRPr lang="zh-CN" alt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CN102565793A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7" name="内容占位符 6"/>
          <p:cNvSpPr>
            <a:spLocks noGrp="1"/>
          </p:cNvSpPr>
          <p:nvPr>
            <p:ph idx="1"/>
          </p:nvPr>
        </p:nvSpPr>
        <p:spPr>
          <a:xfrm>
            <a:off x="457200" y="1600200"/>
            <a:ext cx="8229600" cy="4257692"/>
          </a:xfrm>
        </p:spPr>
        <p:txBody>
          <a:bodyPr>
            <a:normAutofit/>
          </a:bodyPr>
          <a:lstStyle/>
          <a:p>
            <a:r>
              <a:rPr lang="zh-CN" altLang="en-US" dirty="0" smtClean="0"/>
              <a:t>我方建议：</a:t>
            </a:r>
            <a:endParaRPr lang="en-US" altLang="zh-CN" dirty="0" smtClean="0"/>
          </a:p>
          <a:p>
            <a:r>
              <a:rPr lang="zh-CN" altLang="en-US" dirty="0" smtClean="0"/>
              <a:t>权利要求</a:t>
            </a:r>
            <a:r>
              <a:rPr lang="en-US" dirty="0" smtClean="0"/>
              <a:t>1</a:t>
            </a:r>
            <a:r>
              <a:rPr lang="zh-CN" altLang="en-US" dirty="0" smtClean="0"/>
              <a:t>限定了很多技术细节，如滑轨弧度、光栅尺、天线阵列支杆旋转角度、天线阵列的天线单元数量等等。</a:t>
            </a:r>
            <a:endParaRPr lang="en-US" altLang="zh-CN" dirty="0" smtClean="0"/>
          </a:p>
          <a:p>
            <a:r>
              <a:rPr lang="zh-CN" altLang="en-US" dirty="0" smtClean="0"/>
              <a:t>对于其侵权风险应当优先选用技术规避来避免。只要将上述技术细节中任何一点（最好是多点）采用与之功能和效果不同的技术手段来代替，就可以实现技术规避。</a:t>
            </a:r>
            <a:endParaRPr lang="en-US" altLang="zh-CN" dirty="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CN102540186A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4" name="内容占位符 3"/>
          <p:cNvSpPr>
            <a:spLocks noGrp="1"/>
          </p:cNvSpPr>
          <p:nvPr>
            <p:ph idx="1"/>
          </p:nvPr>
        </p:nvSpPr>
        <p:spPr/>
        <p:txBody>
          <a:bodyPr>
            <a:normAutofit/>
          </a:bodyPr>
          <a:lstStyle/>
          <a:p>
            <a:r>
              <a:rPr lang="en-US" sz="1300" dirty="0" smtClean="0">
                <a:latin typeface="+mn-ea"/>
              </a:rPr>
              <a:t>1. </a:t>
            </a:r>
            <a:r>
              <a:rPr lang="zh-CN" altLang="en-US" sz="1300" dirty="0" smtClean="0">
                <a:latin typeface="+mn-ea"/>
              </a:rPr>
              <a:t>一种阵列天线弧形扫描的毫米波成像系统，其包括：天线阵列圆盘支架、伺服控制模块、频率合成模块、发射模块、</a:t>
            </a:r>
            <a:r>
              <a:rPr lang="en-US" sz="1300" dirty="0" smtClean="0">
                <a:latin typeface="+mn-ea"/>
              </a:rPr>
              <a:t>2 </a:t>
            </a:r>
            <a:r>
              <a:rPr lang="zh-CN" altLang="en-US" sz="1300" dirty="0" smtClean="0">
                <a:latin typeface="+mn-ea"/>
              </a:rPr>
              <a:t>个发射天线阵列、</a:t>
            </a:r>
            <a:r>
              <a:rPr lang="en-US" sz="1300" dirty="0" smtClean="0">
                <a:latin typeface="+mn-ea"/>
              </a:rPr>
              <a:t>2 </a:t>
            </a:r>
            <a:r>
              <a:rPr lang="zh-CN" altLang="en-US" sz="1300" dirty="0" smtClean="0">
                <a:latin typeface="+mn-ea"/>
              </a:rPr>
              <a:t>个接收天线阵列、接收模块、延时模块、信号处理模块和显控模块，其中：</a:t>
            </a:r>
          </a:p>
          <a:p>
            <a:r>
              <a:rPr lang="zh-CN" altLang="en-US" sz="1300" dirty="0" smtClean="0">
                <a:latin typeface="+mn-ea"/>
              </a:rPr>
              <a:t>天线阵列圆盘支架包括可旋转的中心轴和由该中心轴带动旋转的金属圆形盘；</a:t>
            </a:r>
          </a:p>
          <a:p>
            <a:r>
              <a:rPr lang="zh-CN" altLang="en-US" sz="1300" dirty="0" smtClean="0">
                <a:latin typeface="+mn-ea"/>
              </a:rPr>
              <a:t>伺服控制模块用于控制交流伺服电机的驱动轴以正弦曲线的速率转动并且控制和检测天线阵列圆盘支架的旋转角度，使其从</a:t>
            </a:r>
            <a:r>
              <a:rPr lang="en-US" sz="1300" dirty="0" smtClean="0">
                <a:latin typeface="+mn-ea"/>
              </a:rPr>
              <a:t>0 </a:t>
            </a:r>
            <a:r>
              <a:rPr lang="zh-CN" altLang="en-US" sz="1300" dirty="0" smtClean="0">
                <a:latin typeface="+mn-ea"/>
              </a:rPr>
              <a:t>到</a:t>
            </a:r>
            <a:r>
              <a:rPr lang="en-US" sz="1300" dirty="0" smtClean="0">
                <a:latin typeface="+mn-ea"/>
              </a:rPr>
              <a:t>M </a:t>
            </a:r>
            <a:r>
              <a:rPr lang="zh-CN" altLang="en-US" sz="1300" dirty="0" smtClean="0">
                <a:latin typeface="+mn-ea"/>
              </a:rPr>
              <a:t>度顺时针旋转，</a:t>
            </a:r>
            <a:r>
              <a:rPr lang="en-US" sz="1300" dirty="0" smtClean="0">
                <a:latin typeface="+mn-ea"/>
              </a:rPr>
              <a:t>100 </a:t>
            </a:r>
            <a:r>
              <a:rPr lang="zh-CN" altLang="en-US" sz="1300" dirty="0" smtClean="0">
                <a:latin typeface="+mn-ea"/>
              </a:rPr>
              <a:t>≤</a:t>
            </a:r>
            <a:r>
              <a:rPr lang="en-US" sz="1300" dirty="0" smtClean="0">
                <a:latin typeface="+mn-ea"/>
              </a:rPr>
              <a:t> M </a:t>
            </a:r>
            <a:r>
              <a:rPr lang="zh-CN" altLang="en-US" sz="1300" dirty="0" smtClean="0">
                <a:latin typeface="+mn-ea"/>
              </a:rPr>
              <a:t>≤</a:t>
            </a:r>
            <a:r>
              <a:rPr lang="en-US" sz="1300" dirty="0" smtClean="0">
                <a:latin typeface="+mn-ea"/>
              </a:rPr>
              <a:t>170</a:t>
            </a:r>
            <a:r>
              <a:rPr lang="zh-CN" altLang="en-US" sz="1300" dirty="0" smtClean="0">
                <a:latin typeface="+mn-ea"/>
              </a:rPr>
              <a:t>度，其包括</a:t>
            </a:r>
            <a:r>
              <a:rPr lang="en-US" sz="1300" dirty="0" smtClean="0">
                <a:latin typeface="+mn-ea"/>
              </a:rPr>
              <a:t>:</a:t>
            </a:r>
            <a:endParaRPr lang="zh-CN" altLang="en-US" sz="1300" dirty="0" smtClean="0">
              <a:latin typeface="+mn-ea"/>
            </a:endParaRPr>
          </a:p>
          <a:p>
            <a:r>
              <a:rPr lang="zh-CN" altLang="en-US" sz="1300" dirty="0" smtClean="0">
                <a:latin typeface="+mn-ea"/>
              </a:rPr>
              <a:t>伺服机构、测量反馈机构和伺服控制器，其中：</a:t>
            </a:r>
          </a:p>
          <a:p>
            <a:r>
              <a:rPr lang="zh-CN" altLang="en-US" sz="1300" dirty="0" smtClean="0">
                <a:latin typeface="+mn-ea"/>
              </a:rPr>
              <a:t>伺服机构包括交流伺服电机（</a:t>
            </a:r>
            <a:r>
              <a:rPr lang="en-US" sz="1300" dirty="0" smtClean="0">
                <a:latin typeface="+mn-ea"/>
              </a:rPr>
              <a:t>1</a:t>
            </a:r>
            <a:r>
              <a:rPr lang="zh-CN" altLang="en-US" sz="1300" dirty="0" smtClean="0">
                <a:latin typeface="+mn-ea"/>
              </a:rPr>
              <a:t>）、电机驱动器（</a:t>
            </a:r>
            <a:r>
              <a:rPr lang="en-US" sz="1300" dirty="0" smtClean="0">
                <a:latin typeface="+mn-ea"/>
              </a:rPr>
              <a:t>2</a:t>
            </a:r>
            <a:r>
              <a:rPr lang="zh-CN" altLang="en-US" sz="1300" dirty="0" smtClean="0">
                <a:latin typeface="+mn-ea"/>
              </a:rPr>
              <a:t>）、电源适配器（</a:t>
            </a:r>
            <a:r>
              <a:rPr lang="en-US" sz="1300" dirty="0" smtClean="0">
                <a:latin typeface="+mn-ea"/>
              </a:rPr>
              <a:t>3</a:t>
            </a:r>
            <a:r>
              <a:rPr lang="zh-CN" altLang="en-US" sz="1300" dirty="0" smtClean="0">
                <a:latin typeface="+mn-ea"/>
              </a:rPr>
              <a:t>）、减速器（</a:t>
            </a:r>
            <a:r>
              <a:rPr lang="en-US" sz="1300" dirty="0" smtClean="0">
                <a:latin typeface="+mn-ea"/>
              </a:rPr>
              <a:t>4</a:t>
            </a:r>
            <a:r>
              <a:rPr lang="zh-CN" altLang="en-US" sz="1300" dirty="0" smtClean="0">
                <a:latin typeface="+mn-ea"/>
              </a:rPr>
              <a:t>） 和皮带轮（</a:t>
            </a:r>
            <a:r>
              <a:rPr lang="en-US" sz="1300" dirty="0" smtClean="0">
                <a:latin typeface="+mn-ea"/>
              </a:rPr>
              <a:t>5</a:t>
            </a:r>
            <a:r>
              <a:rPr lang="zh-CN" altLang="en-US" sz="1300" dirty="0" smtClean="0">
                <a:latin typeface="+mn-ea"/>
              </a:rPr>
              <a:t>）</a:t>
            </a:r>
            <a:r>
              <a:rPr lang="en-US" sz="1300" dirty="0" smtClean="0">
                <a:latin typeface="+mn-ea"/>
              </a:rPr>
              <a:t>; </a:t>
            </a:r>
            <a:r>
              <a:rPr lang="zh-CN" altLang="en-US" sz="1300" dirty="0" smtClean="0">
                <a:latin typeface="+mn-ea"/>
              </a:rPr>
              <a:t>交流伺服电机主轴通过法兰盘连接减速器，减速器驱动皮带轮运动，皮带轮同天线阵列圆盘支架相连，驱动安检门天线阵列圆盘支架完成各种功能运动，交流伺服电机由电机驱动器直接控制，电机驱动器连接电源适配器实现交直流转换为电机系统提供电源并实现保护功能；</a:t>
            </a:r>
          </a:p>
          <a:p>
            <a:r>
              <a:rPr lang="zh-CN" altLang="en-US" sz="1300" dirty="0" smtClean="0">
                <a:latin typeface="+mn-ea"/>
              </a:rPr>
              <a:t>测量反馈机构包括光栅尺（</a:t>
            </a:r>
            <a:r>
              <a:rPr lang="en-US" sz="1300" dirty="0" smtClean="0">
                <a:latin typeface="+mn-ea"/>
              </a:rPr>
              <a:t>7</a:t>
            </a:r>
            <a:r>
              <a:rPr lang="zh-CN" altLang="en-US" sz="1300" dirty="0" smtClean="0">
                <a:latin typeface="+mn-ea"/>
              </a:rPr>
              <a:t>）、光电开关（</a:t>
            </a:r>
            <a:r>
              <a:rPr lang="en-US" sz="1300" dirty="0" smtClean="0">
                <a:latin typeface="+mn-ea"/>
              </a:rPr>
              <a:t>8</a:t>
            </a:r>
            <a:r>
              <a:rPr lang="zh-CN" altLang="en-US" sz="1300" dirty="0" smtClean="0">
                <a:latin typeface="+mn-ea"/>
              </a:rPr>
              <a:t>），光栅尺（</a:t>
            </a:r>
            <a:r>
              <a:rPr lang="en-US" sz="1300" dirty="0" smtClean="0">
                <a:latin typeface="+mn-ea"/>
              </a:rPr>
              <a:t>7</a:t>
            </a:r>
            <a:r>
              <a:rPr lang="zh-CN" altLang="en-US" sz="1300" dirty="0" smtClean="0">
                <a:latin typeface="+mn-ea"/>
              </a:rPr>
              <a:t>）安装于天线阵列圆盘支架主轴上，光栅尺（</a:t>
            </a:r>
            <a:r>
              <a:rPr lang="en-US" sz="1300" dirty="0" smtClean="0">
                <a:latin typeface="+mn-ea"/>
              </a:rPr>
              <a:t>7</a:t>
            </a:r>
            <a:r>
              <a:rPr lang="zh-CN" altLang="en-US" sz="1300" dirty="0" smtClean="0">
                <a:latin typeface="+mn-ea"/>
              </a:rPr>
              <a:t>）读数头固定于天线阵列圆盘支架并随框架转动产生编码信号脉冲从而测量天线阵列圆盘支架旋转的角度信息，光电开关（</a:t>
            </a:r>
            <a:r>
              <a:rPr lang="en-US" sz="1300" dirty="0" smtClean="0">
                <a:latin typeface="+mn-ea"/>
              </a:rPr>
              <a:t>8</a:t>
            </a:r>
            <a:r>
              <a:rPr lang="zh-CN" altLang="en-US" sz="1300" dirty="0" smtClean="0">
                <a:latin typeface="+mn-ea"/>
              </a:rPr>
              <a:t>）安装于天线阵列圆盘支架（</a:t>
            </a:r>
            <a:r>
              <a:rPr lang="en-US" sz="1300" dirty="0" smtClean="0">
                <a:latin typeface="+mn-ea"/>
              </a:rPr>
              <a:t>6</a:t>
            </a:r>
            <a:r>
              <a:rPr lang="zh-CN" altLang="en-US" sz="1300" dirty="0" smtClean="0">
                <a:latin typeface="+mn-ea"/>
              </a:rPr>
              <a:t>）顶部与角度指示圆盘相接触，可实现中心零位和极限位置的指示；</a:t>
            </a:r>
          </a:p>
          <a:p>
            <a:r>
              <a:rPr lang="zh-CN" altLang="en-US" sz="1300" dirty="0" smtClean="0">
                <a:latin typeface="+mn-ea"/>
              </a:rPr>
              <a:t>伺服控制器包括：交互通信模块、信号采集模块、自检校正控制模块以及伺服机构的扫描曲线控制模块；交互通信模块分为两部分：一部分完成同信号处理分机的通信，接收其下发的指令信号并反馈当前伺服系统状态信息；另一部分完成与电机驱动器的通信，对伺服执行机构实施控制；其中，信号采集模块处理光栅的正交编码脉冲信号以及光电开关信号；自检校正控制模块完成信号处理分机下发的自检校正指令；扫描曲线控制模块完成信号处理分机下发的扫描工组指令；</a:t>
            </a:r>
            <a:endParaRPr lang="zh-CN" altLang="en-US" sz="1300" dirty="0">
              <a:latin typeface="+mn-ea"/>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CN102540186A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4" name="内容占位符 3"/>
          <p:cNvSpPr>
            <a:spLocks noGrp="1"/>
          </p:cNvSpPr>
          <p:nvPr>
            <p:ph idx="1"/>
          </p:nvPr>
        </p:nvSpPr>
        <p:spPr/>
        <p:txBody>
          <a:bodyPr>
            <a:normAutofit fontScale="40000" lnSpcReduction="20000"/>
          </a:bodyPr>
          <a:lstStyle/>
          <a:p>
            <a:r>
              <a:rPr lang="zh-CN" altLang="en-US" dirty="0" smtClean="0"/>
              <a:t>频率合成模块用于产生基准时钟并将其发送给信号处理模块、和接收信号处理模块的控制命令以产生宽带发射信号和射频本阵信号，并且将宽带发射信号发送给发射模块和将射频本阵信号发送给延时模块，其包括用于产生宽带发射信号的高速直接频率合成器、用于将宽带发射信号倍频到所需频段的倍频器、用于产生射频本阵信号的混频器、用于产生基准时钟的晶振；</a:t>
            </a:r>
          </a:p>
          <a:p>
            <a:r>
              <a:rPr lang="zh-CN" altLang="en-US" dirty="0" smtClean="0"/>
              <a:t>发射模块用于对来自频率合成模块的宽带发射信号进行功率放大和波形调制，并将其发送给发射天线阵列，其包括用于功率放大的固态功率放大器和用于波形调制的发射波形调制器；</a:t>
            </a:r>
          </a:p>
          <a:p>
            <a:r>
              <a:rPr lang="zh-CN" altLang="en-US" dirty="0" smtClean="0"/>
              <a:t>发射天线阵列，用于辐射射频信号，每一个发射天线阵列有</a:t>
            </a:r>
            <a:r>
              <a:rPr lang="en-US" dirty="0" smtClean="0"/>
              <a:t>N </a:t>
            </a:r>
            <a:r>
              <a:rPr lang="zh-CN" altLang="en-US" dirty="0" smtClean="0"/>
              <a:t>个天线单元，每个天线单元对应一路发射通道，每一个天线阵列有</a:t>
            </a:r>
            <a:r>
              <a:rPr lang="en-US" dirty="0" smtClean="0"/>
              <a:t>N </a:t>
            </a:r>
            <a:r>
              <a:rPr lang="zh-CN" altLang="en-US" dirty="0" smtClean="0"/>
              <a:t>路电开关以控制发射通道的分时工作，即开通和关断，其中</a:t>
            </a:r>
            <a:r>
              <a:rPr lang="en-US" dirty="0" smtClean="0"/>
              <a:t>6 4</a:t>
            </a:r>
            <a:r>
              <a:rPr lang="zh-CN" altLang="en-US" dirty="0" smtClean="0"/>
              <a:t>≤</a:t>
            </a:r>
            <a:r>
              <a:rPr lang="en-US" dirty="0" smtClean="0"/>
              <a:t>N </a:t>
            </a:r>
            <a:r>
              <a:rPr lang="zh-CN" altLang="en-US" dirty="0" smtClean="0"/>
              <a:t>≤</a:t>
            </a:r>
            <a:r>
              <a:rPr lang="en-US" dirty="0" smtClean="0"/>
              <a:t>256 ;</a:t>
            </a:r>
            <a:endParaRPr lang="zh-CN" altLang="en-US" dirty="0" smtClean="0"/>
          </a:p>
          <a:p>
            <a:r>
              <a:rPr lang="zh-CN" altLang="en-US" dirty="0" smtClean="0"/>
              <a:t>接收天线阵列，用于接收回波信号，每一个接收天线阵列有</a:t>
            </a:r>
            <a:r>
              <a:rPr lang="en-US" dirty="0" smtClean="0"/>
              <a:t>N </a:t>
            </a:r>
            <a:r>
              <a:rPr lang="zh-CN" altLang="en-US" dirty="0" smtClean="0"/>
              <a:t>个天线单元，每个天线单元对应一路接收通道，每一个天线阵列有</a:t>
            </a:r>
            <a:r>
              <a:rPr lang="en-US" dirty="0" smtClean="0"/>
              <a:t>N </a:t>
            </a:r>
            <a:r>
              <a:rPr lang="zh-CN" altLang="en-US" dirty="0" smtClean="0"/>
              <a:t>路电开关以控制接收通道的分时工作，即开通和关断，其中</a:t>
            </a:r>
            <a:r>
              <a:rPr lang="en-US" dirty="0" smtClean="0"/>
              <a:t>6 4</a:t>
            </a:r>
            <a:r>
              <a:rPr lang="zh-CN" altLang="en-US" dirty="0" smtClean="0"/>
              <a:t>≤</a:t>
            </a:r>
            <a:r>
              <a:rPr lang="en-US" dirty="0" smtClean="0"/>
              <a:t>N </a:t>
            </a:r>
            <a:r>
              <a:rPr lang="zh-CN" altLang="en-US" dirty="0" smtClean="0"/>
              <a:t>≤</a:t>
            </a:r>
            <a:r>
              <a:rPr lang="en-US" dirty="0" smtClean="0"/>
              <a:t>256 ;</a:t>
            </a:r>
            <a:endParaRPr lang="zh-CN" altLang="en-US" dirty="0" smtClean="0"/>
          </a:p>
          <a:p>
            <a:r>
              <a:rPr lang="zh-CN" altLang="en-US" dirty="0" smtClean="0"/>
              <a:t>延时模块用于对接收到的射频本阵信号进行精确延时以使其相位与从目标的中心表面反射的射频回波信号的相位一致，并将延时的射频本阵信号发送给接收模块；</a:t>
            </a:r>
          </a:p>
          <a:p>
            <a:r>
              <a:rPr lang="zh-CN" altLang="en-US" dirty="0" smtClean="0"/>
              <a:t>接收模块包括用于功率放大的低噪声功率放大器、用于滤波的滤波器和用于将射频回波信号变换到中频回波信号的混频器，其中低噪声功率放大器将接收到的射频回波信号的功率放大至与接收到的射频本阵信号的功率近似相等或者在同一数量级，该滤波器对经功率放大的射频回波信号进行滤波，混频器将经过功率放大和滤波的射频回波信号和接收到的射频本阵信号进行混频以将该射频回波信号变换到中频回波信号并将其传输给信号处理模块；</a:t>
            </a:r>
          </a:p>
          <a:p>
            <a:r>
              <a:rPr lang="zh-CN" altLang="en-US" dirty="0" smtClean="0"/>
              <a:t>信号处理模块用于产生指示频率合成模块产生各种信号的控制命令、根据基准时钟产生成像装置的工作时序、对中频回波信号进行采样和数字下变频，进行三维成像处理，获取目标的三维图像数据并将其传输到显控模块，其包括：用于对中频回波信号进行采样的高速模数转换器、用于对采样后的数字中频回波信号进行下变频的可编程逻辑器件、用于对经数字下变频的回波数据进行三维成像处理的数字信号处理器、存储器、用于将三维图像数据高速发送给显控模块的光电转换器；</a:t>
            </a:r>
          </a:p>
          <a:p>
            <a:r>
              <a:rPr lang="zh-CN" altLang="en-US" dirty="0" smtClean="0"/>
              <a:t>显控模块用于将接收到的三维图像数据实时显示成三维图像。</a:t>
            </a:r>
            <a:endParaRPr lang="zh-CN" alt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CN102540186A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7" name="内容占位符 6"/>
          <p:cNvSpPr>
            <a:spLocks noGrp="1"/>
          </p:cNvSpPr>
          <p:nvPr>
            <p:ph idx="1"/>
          </p:nvPr>
        </p:nvSpPr>
        <p:spPr>
          <a:xfrm>
            <a:off x="457200" y="1600200"/>
            <a:ext cx="8229600" cy="4257692"/>
          </a:xfrm>
        </p:spPr>
        <p:txBody>
          <a:bodyPr>
            <a:normAutofit/>
          </a:bodyPr>
          <a:lstStyle/>
          <a:p>
            <a:r>
              <a:rPr lang="zh-CN" altLang="en-US" dirty="0" smtClean="0"/>
              <a:t>我方建议：</a:t>
            </a:r>
            <a:endParaRPr lang="en-US" altLang="zh-CN" dirty="0" smtClean="0"/>
          </a:p>
          <a:p>
            <a:r>
              <a:rPr lang="zh-CN" altLang="en-US" dirty="0" smtClean="0"/>
              <a:t>权利要求</a:t>
            </a:r>
            <a:r>
              <a:rPr lang="en-US" dirty="0" smtClean="0"/>
              <a:t>1</a:t>
            </a:r>
            <a:r>
              <a:rPr lang="zh-CN" altLang="en-US" dirty="0" smtClean="0"/>
              <a:t>限定了很多技术细节，如滑轨弧度、光栅尺、天线阵列支杆旋转角度、天线阵列的天线单元数量等等。</a:t>
            </a:r>
            <a:endParaRPr lang="en-US" altLang="zh-CN" dirty="0" smtClean="0"/>
          </a:p>
          <a:p>
            <a:r>
              <a:rPr lang="zh-CN" altLang="en-US" dirty="0" smtClean="0"/>
              <a:t>对于其侵权风险应当优先选用技术规避来避免。只要将上述技术细节中任何一点（最好是多点）采用与之功能和效果不同的技术手段来代替，就可以实现技术规避。</a:t>
            </a:r>
            <a:endParaRPr lang="en-US" altLang="zh-CN"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CN102713584A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Autofit/>
          </a:bodyPr>
          <a:lstStyle/>
          <a:p>
            <a:r>
              <a:rPr lang="en-US" sz="1800" dirty="0" smtClean="0"/>
              <a:t>19. </a:t>
            </a:r>
            <a:r>
              <a:rPr lang="zh-CN" altLang="en-US" sz="1800" dirty="0" smtClean="0"/>
              <a:t>一种用于筛查个人的射线照相成像系统，包括：</a:t>
            </a:r>
          </a:p>
          <a:p>
            <a:r>
              <a:rPr lang="zh-CN" altLang="en-US" sz="1800" dirty="0" smtClean="0"/>
              <a:t>用于扫描人身体的第一系统，该第一系统限定一扫描区域，人在扫描过程中站立在该区域中；和</a:t>
            </a:r>
          </a:p>
          <a:p>
            <a:r>
              <a:rPr lang="zh-CN" altLang="en-US" sz="1800" dirty="0" smtClean="0"/>
              <a:t>用于在人穿着鞋时扫描人的鞋的第二系统，其中所述第二系统在扫描过程中位于人站立的区域下方。</a:t>
            </a:r>
            <a:endParaRPr lang="zh-CN" altLang="en-US" sz="180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CN102713584A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1765300"/>
        </p:xfrm>
        <a:graphic>
          <a:graphicData uri="http://schemas.openxmlformats.org/drawingml/2006/table">
            <a:tbl>
              <a:tblPr firstRow="1" bandRow="1">
                <a:tableStyleId>{5C22544A-7EE6-4342-B048-85BDC9FD1C3A}</a:tableStyleId>
              </a:tblPr>
              <a:tblGrid>
                <a:gridCol w="4143404"/>
                <a:gridCol w="2214578"/>
                <a:gridCol w="1871618"/>
              </a:tblGrid>
              <a:tr h="285183">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19</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235459">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a</a:t>
                      </a:r>
                      <a:r>
                        <a:rPr lang="zh-CN" sz="1200" kern="100">
                          <a:latin typeface="Times New Roman"/>
                          <a:ea typeface="宋体"/>
                          <a:cs typeface="Times New Roman"/>
                        </a:rPr>
                        <a:t>】一种用于筛查个人的射线照相成像系统，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毫米波全息成像设备</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48897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b</a:t>
                      </a:r>
                      <a:r>
                        <a:rPr lang="zh-CN" sz="1200" kern="100">
                          <a:latin typeface="Times New Roman"/>
                          <a:ea typeface="宋体"/>
                          <a:cs typeface="Times New Roman"/>
                        </a:rPr>
                        <a:t>】用于扫描人身体的第一系统，该第一系统限定一扫描区域，人在扫描过程中站立在该区域中；</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扫描系统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48897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c</a:t>
                      </a:r>
                      <a:r>
                        <a:rPr lang="zh-CN" sz="1200" kern="100">
                          <a:latin typeface="Times New Roman"/>
                          <a:ea typeface="宋体"/>
                          <a:cs typeface="Times New Roman"/>
                        </a:rPr>
                        <a:t>】用于在人穿着鞋时扫描人的鞋的第二系统，其中所述第二系统在扫描过程中位于人站立的区域下方</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另一扫描系统</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smtClean="0">
                          <a:latin typeface="Times New Roman"/>
                          <a:ea typeface="宋体"/>
                          <a:cs typeface="Times New Roman"/>
                        </a:rPr>
                        <a:t>存在相同的风险</a:t>
                      </a:r>
                      <a:endParaRPr lang="zh-CN" sz="1400" kern="100" dirty="0">
                        <a:latin typeface="Times New Roman"/>
                        <a:ea typeface="宋体"/>
                        <a:cs typeface="Times New Roman"/>
                      </a:endParaRPr>
                    </a:p>
                  </a:txBody>
                  <a:tcPr marL="68580" marR="68580" marT="0" marB="0"/>
                </a:tc>
              </a:tr>
            </a:tbl>
          </a:graphicData>
        </a:graphic>
      </p:graphicFrame>
      <p:sp>
        <p:nvSpPr>
          <p:cNvPr id="8" name="矩形 7"/>
          <p:cNvSpPr/>
          <p:nvPr/>
        </p:nvSpPr>
        <p:spPr>
          <a:xfrm>
            <a:off x="500034" y="2357430"/>
            <a:ext cx="8215370" cy="571504"/>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571472" y="4000504"/>
            <a:ext cx="7786742" cy="646331"/>
          </a:xfrm>
          <a:prstGeom prst="rect">
            <a:avLst/>
          </a:prstGeom>
        </p:spPr>
        <p:txBody>
          <a:bodyPr wrap="square">
            <a:spAutoFit/>
          </a:bodyPr>
          <a:lstStyle/>
          <a:p>
            <a:r>
              <a:rPr lang="zh-CN" altLang="en-US" dirty="0" smtClean="0"/>
              <a:t>本分析对象可能落入到权利要求</a:t>
            </a:r>
            <a:r>
              <a:rPr lang="en-US" altLang="zh-CN" dirty="0" smtClean="0"/>
              <a:t>1</a:t>
            </a:r>
            <a:r>
              <a:rPr lang="zh-CN" altLang="en-US" dirty="0" smtClean="0"/>
              <a:t>限定的保护范围</a:t>
            </a:r>
            <a:r>
              <a:rPr lang="zh-CN" altLang="en-US" dirty="0"/>
              <a:t>中，</a:t>
            </a:r>
            <a:r>
              <a:rPr lang="zh-CN" altLang="en-US" dirty="0" smtClean="0"/>
              <a:t>存在侵权风险，但风险不大</a:t>
            </a:r>
            <a:endParaRPr lang="zh-CN" alt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CN102713584A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7" name="内容占位符 6"/>
          <p:cNvSpPr>
            <a:spLocks noGrp="1"/>
          </p:cNvSpPr>
          <p:nvPr>
            <p:ph idx="1"/>
          </p:nvPr>
        </p:nvSpPr>
        <p:spPr>
          <a:xfrm>
            <a:off x="457200" y="1600200"/>
            <a:ext cx="8229600" cy="4257692"/>
          </a:xfrm>
        </p:spPr>
        <p:txBody>
          <a:bodyPr>
            <a:normAutofit/>
          </a:bodyPr>
          <a:lstStyle/>
          <a:p>
            <a:r>
              <a:rPr lang="zh-CN" altLang="en-US" dirty="0" smtClean="0"/>
              <a:t>我方建议：</a:t>
            </a:r>
            <a:endParaRPr lang="en-US" altLang="zh-CN" dirty="0" smtClean="0"/>
          </a:p>
          <a:p>
            <a:r>
              <a:rPr lang="zh-CN" altLang="en-US" dirty="0" smtClean="0"/>
              <a:t>权利要求</a:t>
            </a:r>
            <a:r>
              <a:rPr lang="en-US" dirty="0" smtClean="0"/>
              <a:t>19</a:t>
            </a:r>
            <a:r>
              <a:rPr lang="zh-CN" altLang="en-US" dirty="0" smtClean="0"/>
              <a:t>的覆盖范围很大，限定了采用在被检对象下方进行扫描的扫描系统。而在被检对象下方进行扫描的扫描系统，对于本分析对象而言不是必需的，因此首先要确认是否需要采用这种方案。如果不采用这种方案，则不会构成侵权风险。</a:t>
            </a:r>
            <a:endParaRPr lang="en-US" altLang="zh-CN"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US2012256777A1</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Autofit/>
          </a:bodyPr>
          <a:lstStyle/>
          <a:p>
            <a:r>
              <a:rPr lang="en-US" sz="1600" dirty="0" smtClean="0"/>
              <a:t>1</a:t>
            </a:r>
            <a:r>
              <a:rPr lang="zh-CN" altLang="en-US" sz="1600" dirty="0" smtClean="0"/>
              <a:t>．一种用于检测和表征隐匿材料的设备，包括：</a:t>
            </a:r>
          </a:p>
          <a:p>
            <a:r>
              <a:rPr lang="en-US" sz="1600" dirty="0" smtClean="0"/>
              <a:t>a. </a:t>
            </a:r>
            <a:r>
              <a:rPr lang="zh-CN" altLang="en-US" sz="1600" dirty="0" smtClean="0"/>
              <a:t>能量源，其辐射发射能够在</a:t>
            </a:r>
            <a:r>
              <a:rPr lang="en-US" sz="1600" dirty="0" smtClean="0"/>
              <a:t>5-500GHz</a:t>
            </a:r>
            <a:r>
              <a:rPr lang="zh-CN" altLang="en-US" sz="1600" dirty="0" smtClean="0"/>
              <a:t>的近似的频率范围上变化或者在所述频率范围的一个或更多个所选择的子带上变化；</a:t>
            </a:r>
          </a:p>
          <a:p>
            <a:r>
              <a:rPr lang="en-US" sz="1600" dirty="0" smtClean="0"/>
              <a:t>b. </a:t>
            </a:r>
            <a:r>
              <a:rPr lang="zh-CN" altLang="en-US" sz="1600" dirty="0" smtClean="0"/>
              <a:t>目标区，所述目标区适用于接收和容纳人体和其它物体，并能够由在所需的频率范围中的能量源发出的辐射来照射；</a:t>
            </a:r>
          </a:p>
          <a:p>
            <a:r>
              <a:rPr lang="en-US" sz="1600" dirty="0" smtClean="0"/>
              <a:t>c. </a:t>
            </a:r>
            <a:r>
              <a:rPr lang="zh-CN" altLang="en-US" sz="1600" dirty="0" smtClean="0"/>
              <a:t>辐射检测器，其能够收集和测量从目标区以及在其中被照射的任何人体或物体反射或接收的辐射强度；</a:t>
            </a:r>
          </a:p>
          <a:p>
            <a:r>
              <a:rPr lang="en-US" sz="1600" dirty="0" smtClean="0"/>
              <a:t>d. </a:t>
            </a:r>
            <a:r>
              <a:rPr lang="zh-CN" altLang="en-US" sz="1600" dirty="0" smtClean="0"/>
              <a:t>基于计算机的系统，其能够处理从辐射发射源和辐射检测器接收的数据，还能够分析这些数据以辨别从目标区内的被照射的物体反射的辐射强度；</a:t>
            </a:r>
          </a:p>
          <a:p>
            <a:r>
              <a:rPr lang="en-US" sz="1600" dirty="0" smtClean="0"/>
              <a:t>e. </a:t>
            </a:r>
            <a:r>
              <a:rPr lang="zh-CN" altLang="en-US" sz="1600" dirty="0" smtClean="0"/>
              <a:t>包含在存储器中的数据库，包括所选材料的介电性质；</a:t>
            </a:r>
          </a:p>
          <a:p>
            <a:r>
              <a:rPr lang="en-US" sz="1600" dirty="0" smtClean="0"/>
              <a:t>f. </a:t>
            </a:r>
            <a:r>
              <a:rPr lang="zh-CN" altLang="en-US" sz="1600" dirty="0" smtClean="0"/>
              <a:t>分析服务器，用于基于被反射的辐射的强度来计算位于目标区内的被照射的目标的介电性质；</a:t>
            </a:r>
          </a:p>
          <a:p>
            <a:r>
              <a:rPr lang="en-US" sz="1600" dirty="0" smtClean="0"/>
              <a:t>g. </a:t>
            </a:r>
            <a:r>
              <a:rPr lang="zh-CN" altLang="en-US" sz="1600" dirty="0" smtClean="0"/>
              <a:t>处理器，其能够通过将这种被照射的物体的介电性质与包含在数据库中的所选择的材料的介电性质值的对比来辨别被照射的物体的成分；和</a:t>
            </a:r>
          </a:p>
          <a:p>
            <a:r>
              <a:rPr lang="en-US" sz="1600" dirty="0" smtClean="0"/>
              <a:t>h. </a:t>
            </a:r>
            <a:r>
              <a:rPr lang="zh-CN" altLang="en-US" sz="1600" dirty="0" smtClean="0"/>
              <a:t>显示装置，用于对被照射的物体进行材料鉴别。</a:t>
            </a:r>
            <a:endParaRPr lang="zh-CN" altLang="en-US"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存在侵权风险的专利</a:t>
            </a:r>
            <a:endParaRPr lang="zh-CN" altLang="en-US" dirty="0"/>
          </a:p>
        </p:txBody>
      </p:sp>
      <p:graphicFrame>
        <p:nvGraphicFramePr>
          <p:cNvPr id="10" name="内容占位符 9"/>
          <p:cNvGraphicFramePr>
            <a:graphicFrameLocks noGrp="1"/>
          </p:cNvGraphicFramePr>
          <p:nvPr>
            <p:ph idx="1"/>
          </p:nvPr>
        </p:nvGraphicFramePr>
        <p:xfrm>
          <a:off x="457200" y="1600200"/>
          <a:ext cx="8229600" cy="1910080"/>
        </p:xfrm>
        <a:graphic>
          <a:graphicData uri="http://schemas.openxmlformats.org/drawingml/2006/table">
            <a:tbl>
              <a:tblPr firstRow="1" bandRow="1">
                <a:tableStyleId>{5C22544A-7EE6-4342-B048-85BDC9FD1C3A}</a:tableStyleId>
              </a:tblPr>
              <a:tblGrid>
                <a:gridCol w="685776"/>
                <a:gridCol w="1785950"/>
                <a:gridCol w="2466034"/>
                <a:gridCol w="1645920"/>
                <a:gridCol w="1645920"/>
              </a:tblGrid>
              <a:tr h="370840">
                <a:tc>
                  <a:txBody>
                    <a:bodyPr/>
                    <a:lstStyle/>
                    <a:p>
                      <a:r>
                        <a:rPr lang="zh-CN" altLang="en-US" dirty="0" smtClean="0"/>
                        <a:t>编号</a:t>
                      </a:r>
                      <a:endParaRPr lang="zh-CN" altLang="en-US" dirty="0"/>
                    </a:p>
                  </a:txBody>
                  <a:tcPr/>
                </a:tc>
                <a:tc>
                  <a:txBody>
                    <a:bodyPr/>
                    <a:lstStyle/>
                    <a:p>
                      <a:r>
                        <a:rPr lang="zh-CN" altLang="en-US" dirty="0" smtClean="0"/>
                        <a:t>专利文献号</a:t>
                      </a:r>
                      <a:endParaRPr lang="zh-CN" altLang="en-US" dirty="0"/>
                    </a:p>
                  </a:txBody>
                  <a:tcPr/>
                </a:tc>
                <a:tc>
                  <a:txBody>
                    <a:bodyPr/>
                    <a:lstStyle/>
                    <a:p>
                      <a:r>
                        <a:rPr lang="zh-CN" altLang="en-US" dirty="0" smtClean="0"/>
                        <a:t>申请人</a:t>
                      </a:r>
                      <a:r>
                        <a:rPr lang="en-US" altLang="zh-CN" dirty="0" smtClean="0"/>
                        <a:t>/</a:t>
                      </a:r>
                      <a:r>
                        <a:rPr lang="zh-CN" altLang="en-US" dirty="0" smtClean="0"/>
                        <a:t>专利权人</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专利所属国</a:t>
                      </a:r>
                      <a:endParaRPr lang="zh-CN" altLang="en-US" dirty="0"/>
                    </a:p>
                  </a:txBody>
                  <a:tcPr/>
                </a:tc>
                <a:tc>
                  <a:txBody>
                    <a:bodyPr/>
                    <a:lstStyle/>
                    <a:p>
                      <a:r>
                        <a:rPr lang="zh-CN" altLang="en-US" dirty="0" smtClean="0"/>
                        <a:t>法律状态</a:t>
                      </a:r>
                      <a:endParaRPr lang="zh-CN" altLang="en-US" dirty="0"/>
                    </a:p>
                  </a:txBody>
                  <a:tcPr/>
                </a:tc>
              </a:tr>
              <a:tr h="370840">
                <a:tc>
                  <a:txBody>
                    <a:bodyPr/>
                    <a:lstStyle/>
                    <a:p>
                      <a:pPr algn="ctr">
                        <a:spcAft>
                          <a:spcPts val="0"/>
                        </a:spcAft>
                      </a:pPr>
                      <a:r>
                        <a:rPr lang="en-US" sz="1400" kern="100" dirty="0">
                          <a:solidFill>
                            <a:srgbClr val="000000"/>
                          </a:solidFill>
                          <a:latin typeface="Times New Roman"/>
                          <a:ea typeface="宋体"/>
                          <a:cs typeface="Times New Roman"/>
                        </a:rPr>
                        <a:t>21</a:t>
                      </a:r>
                      <a:endParaRPr lang="zh-CN" sz="1400" kern="100" dirty="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dirty="0">
                          <a:solidFill>
                            <a:srgbClr val="000000"/>
                          </a:solidFill>
                          <a:latin typeface="Times New Roman"/>
                          <a:ea typeface="宋体"/>
                          <a:cs typeface="Times New Roman"/>
                        </a:rPr>
                        <a:t>US5455590</a:t>
                      </a:r>
                      <a:endParaRPr lang="zh-CN" sz="1400" kern="100" dirty="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dirty="0">
                          <a:solidFill>
                            <a:srgbClr val="000000"/>
                          </a:solidFill>
                          <a:latin typeface="Times New Roman"/>
                          <a:ea typeface="宋体"/>
                          <a:cs typeface="Times New Roman"/>
                        </a:rPr>
                        <a:t>BATTELLE MEMORIAL INST</a:t>
                      </a:r>
                      <a:endParaRPr lang="zh-CN" sz="1400" kern="100" dirty="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美</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已授权</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22</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US5557283</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dirty="0">
                          <a:solidFill>
                            <a:srgbClr val="000000"/>
                          </a:solidFill>
                          <a:latin typeface="Times New Roman"/>
                          <a:ea typeface="宋体"/>
                          <a:cs typeface="Times New Roman"/>
                        </a:rPr>
                        <a:t>BATTELLE MEMORIAL INSTITUTE</a:t>
                      </a:r>
                      <a:endParaRPr lang="zh-CN" sz="1400" kern="100" dirty="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美</a:t>
                      </a:r>
                      <a:endParaRPr lang="zh-CN" sz="1400" kern="100" dirty="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已授权</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23</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US7119740B</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SAFEVIEW INC;</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美</a:t>
                      </a:r>
                      <a:endParaRPr lang="zh-CN" sz="1400" kern="100" dirty="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已授权</a:t>
                      </a:r>
                      <a:endParaRPr lang="zh-CN" sz="1400" kern="100" dirty="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24</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US2010128111A</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UNIV MISSOURI;</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美</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已公开</a:t>
                      </a:r>
                      <a:endParaRPr lang="zh-CN" sz="1400" kern="100" dirty="0">
                        <a:solidFill>
                          <a:srgbClr val="000000"/>
                        </a:solidFill>
                        <a:latin typeface="楷体_GB2312"/>
                        <a:ea typeface="宋体"/>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US2012256777A1</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4713819"/>
        </p:xfrm>
        <a:graphic>
          <a:graphicData uri="http://schemas.openxmlformats.org/drawingml/2006/table">
            <a:tbl>
              <a:tblPr firstRow="1" bandRow="1">
                <a:tableStyleId>{5C22544A-7EE6-4342-B048-85BDC9FD1C3A}</a:tableStyleId>
              </a:tblPr>
              <a:tblGrid>
                <a:gridCol w="4143404"/>
                <a:gridCol w="2214578"/>
                <a:gridCol w="1871618"/>
              </a:tblGrid>
              <a:tr h="285183">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1</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235459">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a0</a:t>
                      </a:r>
                      <a:r>
                        <a:rPr lang="zh-CN" sz="1200" kern="100">
                          <a:latin typeface="Times New Roman"/>
                          <a:ea typeface="宋体"/>
                          <a:cs typeface="Times New Roman"/>
                        </a:rPr>
                        <a:t>】一种用于检测和表征隐匿材料的设备， </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毫米波全息成像设备</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48897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a</a:t>
                      </a:r>
                      <a:r>
                        <a:rPr lang="zh-CN" sz="1200" kern="100">
                          <a:latin typeface="Times New Roman"/>
                          <a:ea typeface="宋体"/>
                          <a:cs typeface="Times New Roman"/>
                        </a:rPr>
                        <a:t>】能量源，其辐射发射能够在</a:t>
                      </a:r>
                      <a:r>
                        <a:rPr lang="en-US" sz="1200" kern="100">
                          <a:latin typeface="Times New Roman"/>
                          <a:ea typeface="宋体"/>
                          <a:cs typeface="Times New Roman"/>
                        </a:rPr>
                        <a:t>5-500GHz</a:t>
                      </a:r>
                      <a:r>
                        <a:rPr lang="zh-CN" sz="1200" kern="100">
                          <a:latin typeface="Times New Roman"/>
                          <a:ea typeface="宋体"/>
                          <a:cs typeface="Times New Roman"/>
                        </a:rPr>
                        <a:t>的近似的频率范围上变化或者在所述频率范围的一个或更多个所选择的子带上变化；</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毫米波辐射源，</a:t>
                      </a:r>
                      <a:r>
                        <a:rPr lang="en-US" sz="1200" kern="100">
                          <a:latin typeface="Times New Roman"/>
                          <a:ea typeface="宋体"/>
                          <a:cs typeface="Times New Roman"/>
                        </a:rPr>
                        <a:t>5-500GHz</a:t>
                      </a:r>
                      <a:r>
                        <a:rPr lang="zh-CN" sz="1200" kern="100">
                          <a:latin typeface="Times New Roman"/>
                          <a:ea typeface="宋体"/>
                          <a:cs typeface="Times New Roman"/>
                        </a:rPr>
                        <a:t>与毫米波大部分频率范围重叠</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48897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b</a:t>
                      </a:r>
                      <a:r>
                        <a:rPr lang="zh-CN" sz="1200" kern="100">
                          <a:latin typeface="Times New Roman"/>
                          <a:ea typeface="宋体"/>
                          <a:cs typeface="Times New Roman"/>
                        </a:rPr>
                        <a:t>】目标区，所述目标区适用于接收和容纳人体和其它物体，并能够由在所需的频率范围中的能量源发出的辐射来照射；</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待测对象接纳区域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251325">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c</a:t>
                      </a:r>
                      <a:r>
                        <a:rPr lang="zh-CN" sz="1200" kern="100">
                          <a:latin typeface="Times New Roman"/>
                          <a:ea typeface="宋体"/>
                          <a:cs typeface="Times New Roman"/>
                        </a:rPr>
                        <a:t>】辐射检测器，其能够收集和测量从目标区以及在其中被照射的任何人体或物体反射或接收的辐射强度；</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接收电线阵列及信号处理系统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891119">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d</a:t>
                      </a:r>
                      <a:r>
                        <a:rPr lang="zh-CN" sz="1200" kern="100" dirty="0">
                          <a:latin typeface="Times New Roman"/>
                          <a:ea typeface="宋体"/>
                          <a:cs typeface="Times New Roman"/>
                        </a:rPr>
                        <a:t>】基于计算机的系统，其能够处理从辐射发射源和辐射检测器接收的数据，还能够分析这些数据以辨别从目标区内的被照射的物体反射的辐射强度；</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信号处理系统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相同</a:t>
                      </a:r>
                      <a:endParaRPr lang="zh-CN" sz="1400" kern="100" dirty="0">
                        <a:latin typeface="Times New Roman"/>
                        <a:ea typeface="宋体"/>
                        <a:cs typeface="Times New Roman"/>
                      </a:endParaRPr>
                    </a:p>
                  </a:txBody>
                  <a:tcPr marL="68580" marR="68580" marT="0" marB="0"/>
                </a:tc>
              </a:tr>
              <a:tr h="302231">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e</a:t>
                      </a:r>
                      <a:r>
                        <a:rPr lang="zh-CN" sz="1200" kern="100" dirty="0">
                          <a:latin typeface="Times New Roman"/>
                          <a:ea typeface="宋体"/>
                          <a:cs typeface="Times New Roman"/>
                        </a:rPr>
                        <a:t>】包含在存储器中的数据库，包括所选材料的介电性质；</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后续软件系统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有相同或等同的风险</a:t>
                      </a:r>
                      <a:endParaRPr lang="zh-CN" sz="1400" kern="100" dirty="0">
                        <a:latin typeface="Times New Roman"/>
                        <a:ea typeface="宋体"/>
                        <a:cs typeface="Times New Roman"/>
                      </a:endParaRPr>
                    </a:p>
                  </a:txBody>
                  <a:tcPr marL="68580" marR="68580" marT="0" marB="0"/>
                </a:tc>
              </a:tr>
              <a:tr h="302231">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f</a:t>
                      </a:r>
                      <a:r>
                        <a:rPr lang="zh-CN" sz="1200" kern="100" dirty="0">
                          <a:latin typeface="Times New Roman"/>
                          <a:ea typeface="宋体"/>
                          <a:cs typeface="Times New Roman"/>
                        </a:rPr>
                        <a:t>】分析服务器，用于基于被反射的辐射的强度来计算位于目标区内的被照射的目标的介电性质；</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后续软件系统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有相同或等同的风险</a:t>
                      </a:r>
                      <a:endParaRPr lang="zh-CN" sz="1400" kern="100" dirty="0">
                        <a:latin typeface="Times New Roman"/>
                        <a:ea typeface="宋体"/>
                        <a:cs typeface="Times New Roman"/>
                      </a:endParaRPr>
                    </a:p>
                  </a:txBody>
                  <a:tcPr marL="68580" marR="68580" marT="0" marB="0"/>
                </a:tc>
              </a:tr>
            </a:tbl>
          </a:graphicData>
        </a:graphic>
      </p:graphicFrame>
      <p:sp>
        <p:nvSpPr>
          <p:cNvPr id="8" name="矩形 7"/>
          <p:cNvSpPr/>
          <p:nvPr/>
        </p:nvSpPr>
        <p:spPr>
          <a:xfrm>
            <a:off x="500034" y="5000636"/>
            <a:ext cx="8215370" cy="857256"/>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US2012256777A1</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214422"/>
          <a:ext cx="8229600" cy="2143140"/>
        </p:xfrm>
        <a:graphic>
          <a:graphicData uri="http://schemas.openxmlformats.org/drawingml/2006/table">
            <a:tbl>
              <a:tblPr firstRow="1" bandRow="1">
                <a:tableStyleId>{5C22544A-7EE6-4342-B048-85BDC9FD1C3A}</a:tableStyleId>
              </a:tblPr>
              <a:tblGrid>
                <a:gridCol w="4143404"/>
                <a:gridCol w="2357454"/>
                <a:gridCol w="1728742"/>
              </a:tblGrid>
              <a:tr h="459302">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1</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993033">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g</a:t>
                      </a:r>
                      <a:r>
                        <a:rPr lang="zh-CN" sz="1200" kern="100">
                          <a:latin typeface="Times New Roman"/>
                          <a:ea typeface="宋体"/>
                          <a:cs typeface="Times New Roman"/>
                        </a:rPr>
                        <a:t>】处理器，其能够通过将这种被照射的物体的介电性质与包含在数据库中的所选择的材料的介电性质值的对比来辨别被照射的物体的成分；</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后续软件系统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有相同或等同的风险</a:t>
                      </a:r>
                      <a:endParaRPr lang="zh-CN" sz="1400" kern="100">
                        <a:latin typeface="Times New Roman"/>
                        <a:ea typeface="宋体"/>
                        <a:cs typeface="Times New Roman"/>
                      </a:endParaRPr>
                    </a:p>
                  </a:txBody>
                  <a:tcPr marL="68580" marR="68580" marT="0" marB="0"/>
                </a:tc>
              </a:tr>
              <a:tr h="690805">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h</a:t>
                      </a:r>
                      <a:r>
                        <a:rPr lang="zh-CN" sz="1200" kern="100">
                          <a:latin typeface="Times New Roman"/>
                          <a:ea typeface="宋体"/>
                          <a:cs typeface="Times New Roman"/>
                        </a:rPr>
                        <a:t>】显示装置，用于对被照射的物体进行材料鉴别。</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图像处理装置</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有相同或等同的风险</a:t>
                      </a:r>
                      <a:endParaRPr lang="zh-CN" sz="1400" kern="100" dirty="0">
                        <a:latin typeface="Times New Roman"/>
                        <a:ea typeface="宋体"/>
                        <a:cs typeface="Times New Roman"/>
                      </a:endParaRPr>
                    </a:p>
                  </a:txBody>
                  <a:tcPr marL="68580" marR="68580" marT="0" marB="0"/>
                </a:tc>
              </a:tr>
            </a:tbl>
          </a:graphicData>
        </a:graphic>
      </p:graphicFrame>
      <p:sp>
        <p:nvSpPr>
          <p:cNvPr id="6" name="矩形 5"/>
          <p:cNvSpPr/>
          <p:nvPr/>
        </p:nvSpPr>
        <p:spPr>
          <a:xfrm>
            <a:off x="714348" y="4000504"/>
            <a:ext cx="7786742" cy="369332"/>
          </a:xfrm>
          <a:prstGeom prst="rect">
            <a:avLst/>
          </a:prstGeom>
        </p:spPr>
        <p:txBody>
          <a:bodyPr wrap="square">
            <a:spAutoFit/>
          </a:bodyPr>
          <a:lstStyle/>
          <a:p>
            <a:r>
              <a:rPr lang="zh-CN" altLang="en-US" dirty="0" smtClean="0"/>
              <a:t>本分析对象可能落入到权利要求</a:t>
            </a:r>
            <a:r>
              <a:rPr lang="en-US" altLang="zh-CN" dirty="0" smtClean="0"/>
              <a:t>1</a:t>
            </a:r>
            <a:r>
              <a:rPr lang="zh-CN" altLang="en-US" dirty="0" smtClean="0"/>
              <a:t>限定的保护范围</a:t>
            </a:r>
            <a:r>
              <a:rPr lang="zh-CN" altLang="en-US" dirty="0"/>
              <a:t>中，</a:t>
            </a:r>
            <a:r>
              <a:rPr lang="zh-CN" altLang="en-US" dirty="0" smtClean="0"/>
              <a:t>存在侵权风险</a:t>
            </a:r>
            <a:endParaRPr lang="zh-CN" altLang="en-US" dirty="0"/>
          </a:p>
        </p:txBody>
      </p:sp>
      <p:sp>
        <p:nvSpPr>
          <p:cNvPr id="8" name="矩形 7"/>
          <p:cNvSpPr/>
          <p:nvPr/>
        </p:nvSpPr>
        <p:spPr>
          <a:xfrm>
            <a:off x="500034" y="1643050"/>
            <a:ext cx="8215370" cy="1000132"/>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US2012256777A1</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Autofit/>
          </a:bodyPr>
          <a:lstStyle/>
          <a:p>
            <a:r>
              <a:rPr lang="en-US" sz="1600" dirty="0" smtClean="0"/>
              <a:t>7. </a:t>
            </a:r>
            <a:r>
              <a:rPr lang="zh-CN" altLang="en-US" sz="1600" dirty="0" smtClean="0"/>
              <a:t>一种用于检测和表征隐匿材料的方法，包括：</a:t>
            </a:r>
          </a:p>
          <a:p>
            <a:r>
              <a:rPr lang="en-US" sz="1600" dirty="0" smtClean="0"/>
              <a:t>a. </a:t>
            </a:r>
            <a:r>
              <a:rPr lang="zh-CN" altLang="en-US" sz="1600" dirty="0" smtClean="0"/>
              <a:t>将一个或更多个人体或物体置于目标区中，所述目标区适用于接收和容纳人体和其它物体，并能够由在所需的频率范围中的能量源发出的辐射来照射；</a:t>
            </a:r>
          </a:p>
          <a:p>
            <a:r>
              <a:rPr lang="en-US" sz="1600" dirty="0" smtClean="0"/>
              <a:t>b. </a:t>
            </a:r>
            <a:r>
              <a:rPr lang="zh-CN" altLang="en-US" sz="1600" dirty="0" smtClean="0"/>
              <a:t>激发能量源，所述能量源发射在</a:t>
            </a:r>
            <a:r>
              <a:rPr lang="en-US" sz="1600" dirty="0" smtClean="0"/>
              <a:t>5-500GHz</a:t>
            </a:r>
            <a:r>
              <a:rPr lang="zh-CN" altLang="en-US" sz="1600" dirty="0" smtClean="0"/>
              <a:t>的近似的频率范围上或者在所述频率范围的一个或更多个所选择的子带上的辐射；</a:t>
            </a:r>
          </a:p>
          <a:p>
            <a:r>
              <a:rPr lang="en-US" sz="1600" dirty="0" smtClean="0"/>
              <a:t>c. </a:t>
            </a:r>
            <a:r>
              <a:rPr lang="zh-CN" altLang="en-US" sz="1600" dirty="0" smtClean="0"/>
              <a:t>将所发射的、具有所需的频率特征的辐射引导到目标区中；</a:t>
            </a:r>
          </a:p>
          <a:p>
            <a:r>
              <a:rPr lang="en-US" sz="1600" dirty="0" smtClean="0"/>
              <a:t>d. </a:t>
            </a:r>
            <a:r>
              <a:rPr lang="zh-CN" altLang="en-US" sz="1600" dirty="0" smtClean="0"/>
              <a:t>辐射检测器，用于收集和测量从目标区以及在其中被照射的任何人体或物体反射或接收的辐射强度；</a:t>
            </a:r>
          </a:p>
          <a:p>
            <a:r>
              <a:rPr lang="en-US" sz="1600" dirty="0" smtClean="0"/>
              <a:t>e. </a:t>
            </a:r>
            <a:r>
              <a:rPr lang="zh-CN" altLang="en-US" sz="1600" dirty="0" smtClean="0"/>
              <a:t>计算机系统，用于接收和处理来自能量源和辐射检测器接收的数据，并计算在目标区中的物体的介电性质；</a:t>
            </a:r>
          </a:p>
          <a:p>
            <a:r>
              <a:rPr lang="en-US" sz="1600" dirty="0" smtClean="0"/>
              <a:t>f. </a:t>
            </a:r>
            <a:r>
              <a:rPr lang="zh-CN" altLang="en-US" sz="1600" dirty="0" smtClean="0"/>
              <a:t>计算机系统，用于将处理得到的数据结果与数据库中的信息进行对比以辨别已知的介电性质的一种或更多种材料，其中这种介电性质与在目标区中的被照射的物体的介电性质相关；和</a:t>
            </a:r>
          </a:p>
          <a:p>
            <a:r>
              <a:rPr lang="en-US" sz="1600" dirty="0" smtClean="0"/>
              <a:t>g. </a:t>
            </a:r>
            <a:r>
              <a:rPr lang="zh-CN" altLang="en-US" sz="1600" dirty="0" smtClean="0"/>
              <a:t>以电子或打印格式显示这种对比的结果。 </a:t>
            </a:r>
            <a:endParaRPr lang="zh-CN" altLang="en-US" sz="1600"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US2012256777A1</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4701119"/>
        </p:xfrm>
        <a:graphic>
          <a:graphicData uri="http://schemas.openxmlformats.org/drawingml/2006/table">
            <a:tbl>
              <a:tblPr firstRow="1" bandRow="1">
                <a:tableStyleId>{5C22544A-7EE6-4342-B048-85BDC9FD1C3A}</a:tableStyleId>
              </a:tblPr>
              <a:tblGrid>
                <a:gridCol w="4143404"/>
                <a:gridCol w="2214578"/>
                <a:gridCol w="1871618"/>
              </a:tblGrid>
              <a:tr h="285183">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7</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235459">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a0</a:t>
                      </a:r>
                      <a:r>
                        <a:rPr lang="zh-CN" sz="1200" kern="100">
                          <a:latin typeface="Times New Roman"/>
                          <a:ea typeface="宋体"/>
                          <a:cs typeface="Times New Roman"/>
                        </a:rPr>
                        <a:t>】一种用于检测和表征隐匿材料的方法，</a:t>
                      </a:r>
                      <a:r>
                        <a:rPr lang="en-US" sz="1200" kern="100">
                          <a:latin typeface="Times New Roman"/>
                          <a:ea typeface="宋体"/>
                          <a:cs typeface="Times New Roman"/>
                        </a:rPr>
                        <a:t>  </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毫米波全息成像方法</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48897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a</a:t>
                      </a:r>
                      <a:r>
                        <a:rPr lang="zh-CN" sz="1200" kern="100">
                          <a:latin typeface="Times New Roman"/>
                          <a:ea typeface="宋体"/>
                          <a:cs typeface="Times New Roman"/>
                        </a:rPr>
                        <a:t>】将一个或更多个人体或物体置于目标区中，所述目标区适用于接收和容纳人体和其它物体，并能够由在所需的频率范围中的能量源发出的辐射来照射；</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生成毫米波信号并利用天线将其发送至待测对象和从待测对象接收毫米波信号</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48897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b</a:t>
                      </a:r>
                      <a:r>
                        <a:rPr lang="zh-CN" sz="1200" kern="100">
                          <a:latin typeface="Times New Roman"/>
                          <a:ea typeface="宋体"/>
                          <a:cs typeface="Times New Roman"/>
                        </a:rPr>
                        <a:t>】激发能量源，所述能量源发射在</a:t>
                      </a:r>
                      <a:r>
                        <a:rPr lang="en-US" sz="1200" kern="100">
                          <a:latin typeface="Times New Roman"/>
                          <a:ea typeface="宋体"/>
                          <a:cs typeface="Times New Roman"/>
                        </a:rPr>
                        <a:t>5-500GHz</a:t>
                      </a:r>
                      <a:r>
                        <a:rPr lang="zh-CN" sz="1200" kern="100">
                          <a:latin typeface="Times New Roman"/>
                          <a:ea typeface="宋体"/>
                          <a:cs typeface="Times New Roman"/>
                        </a:rPr>
                        <a:t>的近似的频率范围上或者在所述频率范围的一个或更多个所选择的子带上的辐射；</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毫米波辐射源，</a:t>
                      </a:r>
                      <a:r>
                        <a:rPr lang="en-US" sz="1200" kern="100">
                          <a:latin typeface="Times New Roman"/>
                          <a:ea typeface="宋体"/>
                          <a:cs typeface="Times New Roman"/>
                        </a:rPr>
                        <a:t>5-500GHz</a:t>
                      </a:r>
                      <a:r>
                        <a:rPr lang="zh-CN" sz="1200" kern="100">
                          <a:latin typeface="Times New Roman"/>
                          <a:ea typeface="宋体"/>
                          <a:cs typeface="Times New Roman"/>
                        </a:rPr>
                        <a:t>与毫米波大部分频率范围重叠</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251325">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c</a:t>
                      </a:r>
                      <a:r>
                        <a:rPr lang="zh-CN" sz="1200" kern="100">
                          <a:latin typeface="Times New Roman"/>
                          <a:ea typeface="宋体"/>
                          <a:cs typeface="Times New Roman"/>
                        </a:rPr>
                        <a:t>】将所发射的、具有所需的频率特征的辐射引导到目标区中；</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生成毫米波信号并利用天线将其发送至待测对象和从待测对象接收毫米波信号</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891119">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d</a:t>
                      </a:r>
                      <a:r>
                        <a:rPr lang="zh-CN" sz="1200" kern="100">
                          <a:latin typeface="Times New Roman"/>
                          <a:ea typeface="宋体"/>
                          <a:cs typeface="Times New Roman"/>
                        </a:rPr>
                        <a:t>】辐射检测器，用于收集和测量从目标区以及在其中被照射的任何人体或物体反射或接收的辐射强度；</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将接收到的毫米波信号进行采集和处理</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302231">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e</a:t>
                      </a:r>
                      <a:r>
                        <a:rPr lang="zh-CN" sz="1200" kern="100">
                          <a:latin typeface="Times New Roman"/>
                          <a:ea typeface="宋体"/>
                          <a:cs typeface="Times New Roman"/>
                        </a:rPr>
                        <a:t>】计算机系统，用于接收和处理来自能量源和辐射检测器接收的数据，并计算在目标区中的物体的介电性质；</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后续软件系统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有相同或等同的风险</a:t>
                      </a:r>
                      <a:endParaRPr lang="zh-CN" sz="1400" kern="100" dirty="0">
                        <a:latin typeface="Times New Roman"/>
                        <a:ea typeface="宋体"/>
                        <a:cs typeface="Times New Roman"/>
                      </a:endParaRPr>
                    </a:p>
                  </a:txBody>
                  <a:tcPr marL="68580" marR="68580" marT="0" marB="0"/>
                </a:tc>
              </a:tr>
            </a:tbl>
          </a:graphicData>
        </a:graphic>
      </p:graphicFrame>
      <p:sp>
        <p:nvSpPr>
          <p:cNvPr id="8" name="矩形 7"/>
          <p:cNvSpPr/>
          <p:nvPr/>
        </p:nvSpPr>
        <p:spPr>
          <a:xfrm>
            <a:off x="500034" y="5286388"/>
            <a:ext cx="8215370" cy="571504"/>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US2012256777A1</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214422"/>
          <a:ext cx="8229600" cy="2318507"/>
        </p:xfrm>
        <a:graphic>
          <a:graphicData uri="http://schemas.openxmlformats.org/drawingml/2006/table">
            <a:tbl>
              <a:tblPr firstRow="1" bandRow="1">
                <a:tableStyleId>{5C22544A-7EE6-4342-B048-85BDC9FD1C3A}</a:tableStyleId>
              </a:tblPr>
              <a:tblGrid>
                <a:gridCol w="4143404"/>
                <a:gridCol w="2357454"/>
                <a:gridCol w="1728742"/>
              </a:tblGrid>
              <a:tr h="459302">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7</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993033">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f</a:t>
                      </a:r>
                      <a:r>
                        <a:rPr lang="zh-CN" sz="1200" kern="100">
                          <a:latin typeface="Times New Roman"/>
                          <a:ea typeface="宋体"/>
                          <a:cs typeface="Times New Roman"/>
                        </a:rPr>
                        <a:t>】计算机系统，用于将处理得到的数据结果与数据库中的信息进行对比以辨别已知的介电性质的一种或更多种材料，其中这种介电性质与在目标区中的被照射的物体的介电性质相关；</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后续软件系统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有相同或等同的风险</a:t>
                      </a:r>
                      <a:endParaRPr lang="zh-CN" sz="1400" kern="100">
                        <a:latin typeface="Times New Roman"/>
                        <a:ea typeface="宋体"/>
                        <a:cs typeface="Times New Roman"/>
                      </a:endParaRPr>
                    </a:p>
                  </a:txBody>
                  <a:tcPr marL="68580" marR="68580" marT="0" marB="0"/>
                </a:tc>
              </a:tr>
              <a:tr h="690805">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g</a:t>
                      </a:r>
                      <a:r>
                        <a:rPr lang="zh-CN" sz="1200" kern="100">
                          <a:latin typeface="Times New Roman"/>
                          <a:ea typeface="宋体"/>
                          <a:cs typeface="Times New Roman"/>
                        </a:rPr>
                        <a:t>】以电子或打印格式显示这种对比的结果</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利用经过采集和处理的毫米波信号对待测对象进行全息成像</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有相同或等同的风险</a:t>
                      </a:r>
                      <a:endParaRPr lang="zh-CN" sz="1400" kern="100" dirty="0">
                        <a:latin typeface="Times New Roman"/>
                        <a:ea typeface="宋体"/>
                        <a:cs typeface="Times New Roman"/>
                      </a:endParaRPr>
                    </a:p>
                  </a:txBody>
                  <a:tcPr marL="68580" marR="68580" marT="0" marB="0"/>
                </a:tc>
              </a:tr>
            </a:tbl>
          </a:graphicData>
        </a:graphic>
      </p:graphicFrame>
      <p:sp>
        <p:nvSpPr>
          <p:cNvPr id="6" name="矩形 5"/>
          <p:cNvSpPr/>
          <p:nvPr/>
        </p:nvSpPr>
        <p:spPr>
          <a:xfrm>
            <a:off x="714348" y="4000504"/>
            <a:ext cx="7786742" cy="369332"/>
          </a:xfrm>
          <a:prstGeom prst="rect">
            <a:avLst/>
          </a:prstGeom>
        </p:spPr>
        <p:txBody>
          <a:bodyPr wrap="square">
            <a:spAutoFit/>
          </a:bodyPr>
          <a:lstStyle/>
          <a:p>
            <a:r>
              <a:rPr lang="zh-CN" altLang="en-US" dirty="0" smtClean="0"/>
              <a:t>本分析对象可能落入到权利要求</a:t>
            </a:r>
            <a:r>
              <a:rPr lang="en-US" altLang="zh-CN" dirty="0" smtClean="0"/>
              <a:t>7</a:t>
            </a:r>
            <a:r>
              <a:rPr lang="zh-CN" altLang="en-US" dirty="0" smtClean="0"/>
              <a:t>限定的保护范围</a:t>
            </a:r>
            <a:r>
              <a:rPr lang="zh-CN" altLang="en-US" dirty="0"/>
              <a:t>中，</a:t>
            </a:r>
            <a:r>
              <a:rPr lang="zh-CN" altLang="en-US" dirty="0" smtClean="0"/>
              <a:t>存在侵权风险</a:t>
            </a:r>
            <a:endParaRPr lang="zh-CN" altLang="en-US" dirty="0"/>
          </a:p>
        </p:txBody>
      </p:sp>
      <p:sp>
        <p:nvSpPr>
          <p:cNvPr id="8" name="矩形 7"/>
          <p:cNvSpPr/>
          <p:nvPr/>
        </p:nvSpPr>
        <p:spPr>
          <a:xfrm>
            <a:off x="500034" y="1643050"/>
            <a:ext cx="8215370" cy="1214446"/>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US2012256777A1</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7" name="内容占位符 6"/>
          <p:cNvSpPr>
            <a:spLocks noGrp="1"/>
          </p:cNvSpPr>
          <p:nvPr>
            <p:ph idx="1"/>
          </p:nvPr>
        </p:nvSpPr>
        <p:spPr>
          <a:xfrm>
            <a:off x="457200" y="1600200"/>
            <a:ext cx="8229600" cy="4257692"/>
          </a:xfrm>
        </p:spPr>
        <p:txBody>
          <a:bodyPr>
            <a:normAutofit/>
          </a:bodyPr>
          <a:lstStyle/>
          <a:p>
            <a:r>
              <a:rPr lang="zh-CN" altLang="en-US" dirty="0" smtClean="0"/>
              <a:t>我方建议：</a:t>
            </a:r>
            <a:endParaRPr lang="en-US" altLang="zh-CN" dirty="0" smtClean="0"/>
          </a:p>
          <a:p>
            <a:r>
              <a:rPr lang="zh-CN" altLang="en-US" dirty="0" smtClean="0"/>
              <a:t>权利要求</a:t>
            </a:r>
            <a:r>
              <a:rPr lang="en-US" dirty="0" smtClean="0"/>
              <a:t>1</a:t>
            </a:r>
            <a:r>
              <a:rPr lang="zh-CN" altLang="en-US" dirty="0" smtClean="0"/>
              <a:t>和</a:t>
            </a:r>
            <a:r>
              <a:rPr lang="en-US" dirty="0" smtClean="0"/>
              <a:t>7</a:t>
            </a:r>
            <a:r>
              <a:rPr lang="zh-CN" altLang="en-US" dirty="0" smtClean="0"/>
              <a:t>中限定了对隐匿物的辨别分析的结构或步骤特征。而这些特征在毫米波全息成像设备和方法用于隐匿物检测时可能是必需的，因此可以考虑是否存在相关的替代方案以寻求对侵权风险的技术规避。</a:t>
            </a:r>
            <a:endParaRPr lang="en-US" altLang="zh-CN" dirty="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WO2012050612A1</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Autofit/>
          </a:bodyPr>
          <a:lstStyle/>
          <a:p>
            <a:r>
              <a:rPr lang="en-US" sz="1800" dirty="0" smtClean="0"/>
              <a:t>1</a:t>
            </a:r>
            <a:r>
              <a:rPr lang="zh-CN" altLang="en-US" sz="1800" dirty="0" smtClean="0"/>
              <a:t>．一种用于产生内部几何结构的图像和量化测量的太赫</a:t>
            </a:r>
            <a:r>
              <a:rPr lang="en-US" sz="1800" dirty="0" smtClean="0"/>
              <a:t>/</a:t>
            </a:r>
            <a:r>
              <a:rPr lang="zh-CN" altLang="en-US" sz="1800" dirty="0" smtClean="0"/>
              <a:t>毫米波成像系统，所述内部几何结构例如是高温工业过程单元内部的蒸汽管和内壁，例如发电辅助锅炉、气流回收锅炉、水泥窑和石化冶炼熔炉，所述成像系统包括：</a:t>
            </a:r>
          </a:p>
          <a:p>
            <a:r>
              <a:rPr lang="zh-CN" altLang="en-US" sz="1800" dirty="0" smtClean="0"/>
              <a:t>生成器，用于生成在太赫</a:t>
            </a:r>
            <a:r>
              <a:rPr lang="en-US" sz="1800" dirty="0" smtClean="0"/>
              <a:t>/</a:t>
            </a:r>
            <a:r>
              <a:rPr lang="zh-CN" altLang="en-US" sz="1800" dirty="0" smtClean="0"/>
              <a:t>毫米电磁谱的波辐射的照射束来照射所述内部结构；</a:t>
            </a:r>
          </a:p>
          <a:p>
            <a:r>
              <a:rPr lang="zh-CN" altLang="en-US" sz="1800" dirty="0" smtClean="0"/>
              <a:t>接收器，用于收集照射束辐射在从所述单元内部的内部结构反射之后的一部分；和</a:t>
            </a:r>
          </a:p>
          <a:p>
            <a:r>
              <a:rPr lang="zh-CN" altLang="en-US" sz="1800" dirty="0" smtClean="0"/>
              <a:t>电子装置</a:t>
            </a:r>
            <a:r>
              <a:rPr lang="en-US" sz="1800" dirty="0" smtClean="0"/>
              <a:t>/</a:t>
            </a:r>
            <a:r>
              <a:rPr lang="zh-CN" altLang="en-US" sz="1800" dirty="0" smtClean="0"/>
              <a:t>软件，用于将所收集的辐射转换成电信号，并用于将所述电信号转译成关于所述几何结构的击穿信息，例如在这种结构上是否存在表面沉积物以及表面沉积物的厚度。</a:t>
            </a:r>
            <a:endParaRPr lang="zh-CN" altLang="en-US" sz="1800"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WO2012050612A1</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4089400"/>
        </p:xfrm>
        <a:graphic>
          <a:graphicData uri="http://schemas.openxmlformats.org/drawingml/2006/table">
            <a:tbl>
              <a:tblPr firstRow="1" bandRow="1">
                <a:tableStyleId>{5C22544A-7EE6-4342-B048-85BDC9FD1C3A}</a:tableStyleId>
              </a:tblPr>
              <a:tblGrid>
                <a:gridCol w="4143404"/>
                <a:gridCol w="2214578"/>
                <a:gridCol w="1871618"/>
              </a:tblGrid>
              <a:tr h="285183">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1</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235459">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a</a:t>
                      </a:r>
                      <a:r>
                        <a:rPr lang="zh-CN" sz="1200" kern="100">
                          <a:latin typeface="Times New Roman"/>
                          <a:ea typeface="宋体"/>
                          <a:cs typeface="Times New Roman"/>
                        </a:rPr>
                        <a:t>】一种用于产生内部几何结构的图像和量化测量的太赫</a:t>
                      </a:r>
                      <a:r>
                        <a:rPr lang="en-US" sz="1200" kern="100">
                          <a:latin typeface="Times New Roman"/>
                          <a:ea typeface="宋体"/>
                          <a:cs typeface="Times New Roman"/>
                        </a:rPr>
                        <a:t>/</a:t>
                      </a:r>
                      <a:r>
                        <a:rPr lang="zh-CN" sz="1200" kern="100">
                          <a:latin typeface="Times New Roman"/>
                          <a:ea typeface="宋体"/>
                          <a:cs typeface="Times New Roman"/>
                        </a:rPr>
                        <a:t>毫米波成像系统，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毫米波全息成像设备</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48897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b</a:t>
                      </a:r>
                      <a:r>
                        <a:rPr lang="zh-CN" sz="1200" kern="100">
                          <a:latin typeface="Times New Roman"/>
                          <a:ea typeface="宋体"/>
                          <a:cs typeface="Times New Roman"/>
                        </a:rPr>
                        <a:t>】所述内部几何结构例如是高温工业过程单元内部的蒸汽管和内壁，例如发电辅助锅炉、气流回收锅炉、水泥窑和石化冶炼熔炉，所述成像系统包括：</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检测对象可以是人体或任何物体</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基本相同</a:t>
                      </a:r>
                      <a:endParaRPr lang="zh-CN" sz="1400" kern="100">
                        <a:latin typeface="Times New Roman"/>
                        <a:ea typeface="宋体"/>
                        <a:cs typeface="Times New Roman"/>
                      </a:endParaRPr>
                    </a:p>
                  </a:txBody>
                  <a:tcPr marL="68580" marR="68580" marT="0" marB="0"/>
                </a:tc>
              </a:tr>
              <a:tr h="48897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c</a:t>
                      </a:r>
                      <a:r>
                        <a:rPr lang="zh-CN" sz="1200" kern="100">
                          <a:latin typeface="Times New Roman"/>
                          <a:ea typeface="宋体"/>
                          <a:cs typeface="Times New Roman"/>
                        </a:rPr>
                        <a:t>】生成器，用于生成在太赫</a:t>
                      </a:r>
                      <a:r>
                        <a:rPr lang="en-US" sz="1200" kern="100">
                          <a:latin typeface="Times New Roman"/>
                          <a:ea typeface="宋体"/>
                          <a:cs typeface="Times New Roman"/>
                        </a:rPr>
                        <a:t>/</a:t>
                      </a:r>
                      <a:r>
                        <a:rPr lang="zh-CN" sz="1200" kern="100">
                          <a:latin typeface="Times New Roman"/>
                          <a:ea typeface="宋体"/>
                          <a:cs typeface="Times New Roman"/>
                        </a:rPr>
                        <a:t>毫米电磁谱的波辐射的照射束来照射所述内部结构；</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毫米波生成装置及毫米波发射天线阵列</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251325">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d</a:t>
                      </a:r>
                      <a:r>
                        <a:rPr lang="zh-CN" sz="1200" kern="100">
                          <a:latin typeface="Times New Roman"/>
                          <a:ea typeface="宋体"/>
                          <a:cs typeface="Times New Roman"/>
                        </a:rPr>
                        <a:t>】接收器，用于收集照射束辐射在从所述单元内部的内部结构反射之后的一部分；</a:t>
                      </a:r>
                      <a:r>
                        <a:rPr lang="en-US" sz="1200" kern="100">
                          <a:latin typeface="Times New Roman"/>
                          <a:ea typeface="宋体"/>
                          <a:cs typeface="Times New Roman"/>
                        </a:rPr>
                        <a:t> </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接收电线阵列</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891119">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e</a:t>
                      </a:r>
                      <a:r>
                        <a:rPr lang="zh-CN" sz="1200" kern="100">
                          <a:latin typeface="Times New Roman"/>
                          <a:ea typeface="宋体"/>
                          <a:cs typeface="Times New Roman"/>
                        </a:rPr>
                        <a:t>】电子装置</a:t>
                      </a:r>
                      <a:r>
                        <a:rPr lang="en-US" sz="1200" kern="100">
                          <a:latin typeface="Times New Roman"/>
                          <a:ea typeface="宋体"/>
                          <a:cs typeface="Times New Roman"/>
                        </a:rPr>
                        <a:t>/</a:t>
                      </a:r>
                      <a:r>
                        <a:rPr lang="zh-CN" sz="1200" kern="100">
                          <a:latin typeface="Times New Roman"/>
                          <a:ea typeface="宋体"/>
                          <a:cs typeface="Times New Roman"/>
                        </a:rPr>
                        <a:t>软件，用于将所收集的辐射转换成电信号，并用于将所述电信号转译成关于所述几何结构的击穿信息，例如在这种结构上是否存在表面沉积物以及表面沉积物的厚度。</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信号处理系统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基本相同</a:t>
                      </a:r>
                      <a:endParaRPr lang="zh-CN" sz="1400" kern="100" dirty="0">
                        <a:latin typeface="Times New Roman"/>
                        <a:ea typeface="宋体"/>
                        <a:cs typeface="Times New Roman"/>
                      </a:endParaRPr>
                    </a:p>
                  </a:txBody>
                  <a:tcPr marL="68580" marR="68580" marT="0" marB="0"/>
                </a:tc>
              </a:tr>
            </a:tbl>
          </a:graphicData>
        </a:graphic>
      </p:graphicFrame>
      <p:sp>
        <p:nvSpPr>
          <p:cNvPr id="8" name="矩形 7"/>
          <p:cNvSpPr/>
          <p:nvPr/>
        </p:nvSpPr>
        <p:spPr>
          <a:xfrm>
            <a:off x="500034" y="4143380"/>
            <a:ext cx="8215370" cy="1071570"/>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14348" y="5643578"/>
            <a:ext cx="7786742" cy="369332"/>
          </a:xfrm>
          <a:prstGeom prst="rect">
            <a:avLst/>
          </a:prstGeom>
        </p:spPr>
        <p:txBody>
          <a:bodyPr wrap="square">
            <a:spAutoFit/>
          </a:bodyPr>
          <a:lstStyle/>
          <a:p>
            <a:r>
              <a:rPr lang="zh-CN" altLang="en-US" dirty="0" smtClean="0"/>
              <a:t>本分析对象可能落入到权利要求</a:t>
            </a:r>
            <a:r>
              <a:rPr lang="en-US" altLang="zh-CN" dirty="0" smtClean="0"/>
              <a:t>1</a:t>
            </a:r>
            <a:r>
              <a:rPr lang="zh-CN" altLang="en-US" dirty="0" smtClean="0"/>
              <a:t>限定的保护范围</a:t>
            </a:r>
            <a:r>
              <a:rPr lang="zh-CN" altLang="en-US" dirty="0"/>
              <a:t>中，</a:t>
            </a:r>
            <a:r>
              <a:rPr lang="zh-CN" altLang="en-US" dirty="0" smtClean="0"/>
              <a:t>存在侵权风险</a:t>
            </a:r>
            <a:endParaRPr lang="zh-CN" alt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WO2012050612A1</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7" name="内容占位符 6"/>
          <p:cNvSpPr>
            <a:spLocks noGrp="1"/>
          </p:cNvSpPr>
          <p:nvPr>
            <p:ph idx="1"/>
          </p:nvPr>
        </p:nvSpPr>
        <p:spPr>
          <a:xfrm>
            <a:off x="457200" y="1600200"/>
            <a:ext cx="8229600" cy="4257692"/>
          </a:xfrm>
        </p:spPr>
        <p:txBody>
          <a:bodyPr>
            <a:normAutofit lnSpcReduction="10000"/>
          </a:bodyPr>
          <a:lstStyle/>
          <a:p>
            <a:r>
              <a:rPr lang="zh-CN" altLang="en-US" dirty="0" smtClean="0"/>
              <a:t>我方建议：</a:t>
            </a:r>
            <a:endParaRPr lang="en-US" altLang="zh-CN" dirty="0" smtClean="0"/>
          </a:p>
          <a:p>
            <a:r>
              <a:rPr lang="zh-CN" altLang="en-US" dirty="0" smtClean="0"/>
              <a:t>其为</a:t>
            </a:r>
            <a:r>
              <a:rPr lang="en-US" dirty="0" smtClean="0"/>
              <a:t>PCT</a:t>
            </a:r>
            <a:r>
              <a:rPr lang="zh-CN" altLang="en-US" dirty="0" smtClean="0"/>
              <a:t>国际专利申请，于</a:t>
            </a:r>
            <a:r>
              <a:rPr lang="en-US" dirty="0" smtClean="0"/>
              <a:t>2012</a:t>
            </a:r>
            <a:r>
              <a:rPr lang="zh-CN" altLang="en-US" dirty="0" smtClean="0"/>
              <a:t>年</a:t>
            </a:r>
            <a:r>
              <a:rPr lang="en-US" dirty="0" smtClean="0"/>
              <a:t>10</a:t>
            </a:r>
            <a:r>
              <a:rPr lang="zh-CN" altLang="en-US" dirty="0" smtClean="0"/>
              <a:t>月</a:t>
            </a:r>
            <a:r>
              <a:rPr lang="en-US" dirty="0" smtClean="0"/>
              <a:t>12</a:t>
            </a:r>
            <a:r>
              <a:rPr lang="zh-CN" altLang="en-US" dirty="0" smtClean="0"/>
              <a:t>日公开，至今尚未检索到进入任何国家的信息。所以，目前还不会造成实际的侵权。但需要密切关注该专利申请的法律状态，特别是如果该专利申请能够进入目标国家并获得授权，其授权的专利的独立权利要求是否会在原专利申请的基础上进行进一步限定。</a:t>
            </a:r>
            <a:endParaRPr lang="en-US" altLang="zh-CN" dirty="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JP2009222580A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Autofit/>
          </a:bodyPr>
          <a:lstStyle/>
          <a:p>
            <a:r>
              <a:rPr lang="en-US" sz="1800" dirty="0" smtClean="0"/>
              <a:t>1</a:t>
            </a:r>
            <a:r>
              <a:rPr lang="zh-CN" altLang="en-US" sz="1800" dirty="0" smtClean="0"/>
              <a:t>．一种检查装置，其具备：</a:t>
            </a:r>
          </a:p>
          <a:p>
            <a:r>
              <a:rPr lang="zh-CN" altLang="en-US" sz="1800" dirty="0" smtClean="0"/>
              <a:t>电磁波发射部，其向检查对象照射电磁波；</a:t>
            </a:r>
          </a:p>
          <a:p>
            <a:r>
              <a:rPr lang="zh-CN" altLang="en-US" sz="1800" dirty="0" smtClean="0"/>
              <a:t>电磁波接收部，其接收从所述电磁波发射部发出的、透过了所述检查对象的所述电磁波的透射波或被所述检查对象反射了的所述电磁波的反射波，并输出亮度信息；</a:t>
            </a:r>
          </a:p>
          <a:p>
            <a:r>
              <a:rPr lang="zh-CN" altLang="en-US" sz="1800" dirty="0" smtClean="0"/>
              <a:t>图像生成部，其根据所述电磁波接收部输出的所述亮度信息，生成矩阵状的像素构成的二维图像；以及</a:t>
            </a:r>
          </a:p>
          <a:p>
            <a:r>
              <a:rPr lang="zh-CN" altLang="en-US" sz="1800" dirty="0" smtClean="0"/>
              <a:t>判定部，其根据基于所述亮度信息的所述透射波的透射率或所述反射波的反射率、所述二维图像整体中的规定的透射率或反射率以上的所述像素所占的面积比率、以及所述二维图像整体中的规定的透射率或反射率以上的所述像素联结的程度，判定有无危险物。</a:t>
            </a:r>
            <a:endParaRPr lang="zh-CN" alt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存在侵权风险的专利</a:t>
            </a:r>
            <a:endParaRPr lang="zh-CN" altLang="en-US" dirty="0"/>
          </a:p>
        </p:txBody>
      </p:sp>
      <p:sp>
        <p:nvSpPr>
          <p:cNvPr id="3" name="内容占位符 2"/>
          <p:cNvSpPr>
            <a:spLocks noGrp="1"/>
          </p:cNvSpPr>
          <p:nvPr>
            <p:ph idx="1"/>
          </p:nvPr>
        </p:nvSpPr>
        <p:spPr/>
        <p:txBody>
          <a:bodyPr/>
          <a:lstStyle/>
          <a:p>
            <a:r>
              <a:rPr lang="zh-CN" altLang="en-US" dirty="0" smtClean="0"/>
              <a:t>存在侵权风险的专利文献汇总</a:t>
            </a:r>
            <a:endParaRPr lang="zh-CN" altLang="en-US" dirty="0"/>
          </a:p>
        </p:txBody>
      </p:sp>
      <p:graphicFrame>
        <p:nvGraphicFramePr>
          <p:cNvPr id="5" name="表格 4"/>
          <p:cNvGraphicFramePr>
            <a:graphicFrameLocks noGrp="1"/>
          </p:cNvGraphicFramePr>
          <p:nvPr/>
        </p:nvGraphicFramePr>
        <p:xfrm>
          <a:off x="1142976" y="2500306"/>
          <a:ext cx="5715040" cy="1500198"/>
        </p:xfrm>
        <a:graphic>
          <a:graphicData uri="http://schemas.openxmlformats.org/drawingml/2006/table">
            <a:tbl>
              <a:tblPr firstRow="1" bandRow="1">
                <a:tableStyleId>{5C22544A-7EE6-4342-B048-85BDC9FD1C3A}</a:tableStyleId>
              </a:tblPr>
              <a:tblGrid>
                <a:gridCol w="1285893"/>
                <a:gridCol w="1000123"/>
                <a:gridCol w="1428760"/>
                <a:gridCol w="857256"/>
                <a:gridCol w="1143008"/>
              </a:tblGrid>
              <a:tr h="545526">
                <a:tc>
                  <a:txBody>
                    <a:bodyPr/>
                    <a:lstStyle/>
                    <a:p>
                      <a:endParaRPr lang="zh-CN" altLang="en-US" dirty="0"/>
                    </a:p>
                  </a:txBody>
                  <a:tcPr/>
                </a:tc>
                <a:tc gridSpan="2">
                  <a:txBody>
                    <a:bodyPr/>
                    <a:lstStyle/>
                    <a:p>
                      <a:r>
                        <a:rPr lang="zh-CN" altLang="en-US" dirty="0" smtClean="0"/>
                        <a:t>已授权（含即将授权）</a:t>
                      </a:r>
                      <a:endParaRPr lang="zh-CN" altLang="en-US" dirty="0"/>
                    </a:p>
                  </a:txBody>
                  <a:tcPr/>
                </a:tc>
                <a:tc hMerge="1">
                  <a:txBody>
                    <a:bodyPr/>
                    <a:lstStyle/>
                    <a:p>
                      <a:endParaRPr lang="zh-CN" altLang="en-US" dirty="0"/>
                    </a:p>
                  </a:txBody>
                  <a:tcPr/>
                </a:tc>
                <a:tc gridSpan="2">
                  <a:txBody>
                    <a:bodyPr/>
                    <a:lstStyle/>
                    <a:p>
                      <a:r>
                        <a:rPr lang="zh-CN" altLang="en-US" dirty="0" smtClean="0"/>
                        <a:t>未授权</a:t>
                      </a:r>
                      <a:endParaRPr lang="zh-CN" altLang="en-US" dirty="0"/>
                    </a:p>
                  </a:txBody>
                  <a:tcPr/>
                </a:tc>
                <a:tc hMerge="1">
                  <a:txBody>
                    <a:bodyPr/>
                    <a:lstStyle/>
                    <a:p>
                      <a:endParaRPr lang="zh-CN" altLang="en-US" dirty="0"/>
                    </a:p>
                  </a:txBody>
                  <a:tcPr/>
                </a:tc>
              </a:tr>
              <a:tr h="520600">
                <a:tc>
                  <a:txBody>
                    <a:bodyPr/>
                    <a:lstStyle/>
                    <a:p>
                      <a:endParaRPr lang="zh-CN" altLang="en-US" dirty="0"/>
                    </a:p>
                  </a:txBody>
                  <a:tcPr/>
                </a:tc>
                <a:tc>
                  <a:txBody>
                    <a:bodyPr/>
                    <a:lstStyle/>
                    <a:p>
                      <a:r>
                        <a:rPr lang="zh-CN" altLang="en-US" dirty="0" smtClean="0"/>
                        <a:t>中国</a:t>
                      </a:r>
                      <a:endParaRPr lang="zh-CN" altLang="en-US" dirty="0"/>
                    </a:p>
                  </a:txBody>
                  <a:tcPr/>
                </a:tc>
                <a:tc>
                  <a:txBody>
                    <a:bodyPr/>
                    <a:lstStyle/>
                    <a:p>
                      <a:r>
                        <a:rPr lang="zh-CN" altLang="en-US" dirty="0" smtClean="0"/>
                        <a:t>外国</a:t>
                      </a:r>
                      <a:endParaRPr lang="zh-CN" altLang="en-US" dirty="0"/>
                    </a:p>
                  </a:txBody>
                  <a:tcPr/>
                </a:tc>
                <a:tc>
                  <a:txBody>
                    <a:bodyPr/>
                    <a:lstStyle/>
                    <a:p>
                      <a:r>
                        <a:rPr lang="zh-CN" altLang="en-US" dirty="0" smtClean="0"/>
                        <a:t>中国</a:t>
                      </a:r>
                      <a:endParaRPr lang="zh-CN" altLang="en-US" dirty="0"/>
                    </a:p>
                  </a:txBody>
                  <a:tcPr/>
                </a:tc>
                <a:tc>
                  <a:txBody>
                    <a:bodyPr/>
                    <a:lstStyle/>
                    <a:p>
                      <a:r>
                        <a:rPr lang="zh-CN" altLang="en-US" dirty="0" smtClean="0"/>
                        <a:t>外国</a:t>
                      </a:r>
                      <a:endParaRPr lang="zh-CN" altLang="en-US" dirty="0"/>
                    </a:p>
                  </a:txBody>
                  <a:tcPr/>
                </a:tc>
              </a:tr>
              <a:tr h="434072">
                <a:tc>
                  <a:txBody>
                    <a:bodyPr/>
                    <a:lstStyle/>
                    <a:p>
                      <a:r>
                        <a:rPr lang="zh-CN" altLang="en-US" dirty="0" smtClean="0"/>
                        <a:t>专利数量</a:t>
                      </a:r>
                      <a:endParaRPr lang="zh-CN" altLang="en-US" dirty="0"/>
                    </a:p>
                  </a:txBody>
                  <a:tcPr/>
                </a:tc>
                <a:tc>
                  <a:txBody>
                    <a:bodyPr/>
                    <a:lstStyle/>
                    <a:p>
                      <a:r>
                        <a:rPr lang="en-US" altLang="zh-CN" dirty="0" smtClean="0"/>
                        <a:t>7</a:t>
                      </a:r>
                      <a:endParaRPr lang="zh-CN" altLang="en-US" dirty="0"/>
                    </a:p>
                  </a:txBody>
                  <a:tcPr/>
                </a:tc>
                <a:tc>
                  <a:txBody>
                    <a:bodyPr/>
                    <a:lstStyle/>
                    <a:p>
                      <a:r>
                        <a:rPr lang="en-US" altLang="zh-CN" dirty="0" smtClean="0"/>
                        <a:t>5</a:t>
                      </a:r>
                      <a:endParaRPr lang="zh-CN" altLang="en-US" dirty="0"/>
                    </a:p>
                  </a:txBody>
                  <a:tcPr/>
                </a:tc>
                <a:tc>
                  <a:txBody>
                    <a:bodyPr/>
                    <a:lstStyle/>
                    <a:p>
                      <a:r>
                        <a:rPr lang="en-US" altLang="zh-CN" dirty="0" smtClean="0"/>
                        <a:t>8</a:t>
                      </a:r>
                      <a:endParaRPr lang="zh-CN" altLang="en-US" dirty="0"/>
                    </a:p>
                  </a:txBody>
                  <a:tcPr/>
                </a:tc>
                <a:tc>
                  <a:txBody>
                    <a:bodyPr/>
                    <a:lstStyle/>
                    <a:p>
                      <a:r>
                        <a:rPr lang="en-US" altLang="zh-CN" dirty="0" smtClean="0"/>
                        <a:t>5</a:t>
                      </a:r>
                      <a:endParaRPr lang="zh-CN" altLang="en-US" dirty="0"/>
                    </a:p>
                  </a:txBody>
                  <a:tcPr/>
                </a:tc>
              </a:tr>
            </a:tbl>
          </a:graphicData>
        </a:graphic>
      </p:graphicFrame>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JP2009222580A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4006878"/>
        </p:xfrm>
        <a:graphic>
          <a:graphicData uri="http://schemas.openxmlformats.org/drawingml/2006/table">
            <a:tbl>
              <a:tblPr firstRow="1" bandRow="1">
                <a:tableStyleId>{5C22544A-7EE6-4342-B048-85BDC9FD1C3A}</a:tableStyleId>
              </a:tblPr>
              <a:tblGrid>
                <a:gridCol w="4143404"/>
                <a:gridCol w="2214578"/>
                <a:gridCol w="1871618"/>
              </a:tblGrid>
              <a:tr h="285183">
                <a:tc>
                  <a:txBody>
                    <a:bodyPr/>
                    <a:lstStyle/>
                    <a:p>
                      <a:pPr indent="127000" algn="ctr">
                        <a:lnSpc>
                          <a:spcPts val="2300"/>
                        </a:lnSpc>
                        <a:spcAft>
                          <a:spcPts val="0"/>
                        </a:spcAft>
                      </a:pPr>
                      <a:r>
                        <a:rPr lang="zh-CN" altLang="en-US" sz="1400" kern="100" dirty="0" smtClean="0">
                          <a:latin typeface="Times New Roman"/>
                          <a:ea typeface="宋体"/>
                          <a:cs typeface="Times New Roman"/>
                        </a:rPr>
                        <a:t>独立权利要求</a:t>
                      </a:r>
                      <a:r>
                        <a:rPr lang="en-US" altLang="zh-CN" sz="1400" kern="100" dirty="0" smtClean="0">
                          <a:latin typeface="Times New Roman"/>
                          <a:ea typeface="宋体"/>
                          <a:cs typeface="Times New Roman"/>
                        </a:rPr>
                        <a:t>1</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本分析对象</a:t>
                      </a:r>
                      <a:endParaRPr lang="zh-CN" sz="14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200" kern="100" dirty="0">
                          <a:latin typeface="Times New Roman"/>
                          <a:ea typeface="宋体"/>
                          <a:cs typeface="Times New Roman"/>
                        </a:rPr>
                        <a:t>结论</a:t>
                      </a:r>
                      <a:endParaRPr lang="zh-CN" sz="1400" kern="100" dirty="0">
                        <a:latin typeface="Times New Roman"/>
                        <a:ea typeface="宋体"/>
                        <a:cs typeface="Times New Roman"/>
                      </a:endParaRPr>
                    </a:p>
                  </a:txBody>
                  <a:tcPr marL="68580" marR="68580" marT="0" marB="0"/>
                </a:tc>
              </a:tr>
              <a:tr h="235459">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a</a:t>
                      </a:r>
                      <a:r>
                        <a:rPr lang="zh-CN" sz="1200" kern="100">
                          <a:latin typeface="Times New Roman"/>
                          <a:ea typeface="宋体"/>
                          <a:cs typeface="Times New Roman"/>
                        </a:rPr>
                        <a:t>】一种检查装置， </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毫米波全息成像设备</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48897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b</a:t>
                      </a:r>
                      <a:r>
                        <a:rPr lang="zh-CN" sz="1200" kern="100">
                          <a:latin typeface="Times New Roman"/>
                          <a:ea typeface="宋体"/>
                          <a:cs typeface="Times New Roman"/>
                        </a:rPr>
                        <a:t>】电磁波发射部，其向检查对象照射电磁波；</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毫米波发射天线阵列</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48897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c</a:t>
                      </a:r>
                      <a:r>
                        <a:rPr lang="zh-CN" sz="1200" kern="100">
                          <a:latin typeface="Times New Roman"/>
                          <a:ea typeface="宋体"/>
                          <a:cs typeface="Times New Roman"/>
                        </a:rPr>
                        <a:t>】电磁波接收部，其接收从所述电磁波发射部发出的、透过了所述检查对象的所述电磁波的透射波或被所述检查对象反射了的所述电磁波的反射波，并输出亮度信息；</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接收电线阵列及信号处理系统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251325">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d</a:t>
                      </a:r>
                      <a:r>
                        <a:rPr lang="zh-CN" sz="1200" kern="100">
                          <a:latin typeface="Times New Roman"/>
                          <a:ea typeface="宋体"/>
                          <a:cs typeface="Times New Roman"/>
                        </a:rPr>
                        <a:t>】图像生成部，其根据所述电磁波接收部输出的所述亮度信息，生成矩阵状的像素构成的二维图像；</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图像处理装置</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891119">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e</a:t>
                      </a:r>
                      <a:r>
                        <a:rPr lang="zh-CN" sz="1200" kern="100" dirty="0">
                          <a:latin typeface="Times New Roman"/>
                          <a:ea typeface="宋体"/>
                          <a:cs typeface="Times New Roman"/>
                        </a:rPr>
                        <a:t>】判定部，其根据基于所述亮度信息的所述透射波的透射率或所述反射波的反射率、所述二维图像整体中的规定的透射率或反射率以上的所述像素所占的面积比率、以及所述二维图像整体中的规定的透射率或反射率以上的所述像素联结的程度，判定有无危险物</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后续软件系统</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存在相同或等同的风险</a:t>
                      </a:r>
                      <a:endParaRPr lang="zh-CN" sz="1400" kern="100" dirty="0">
                        <a:latin typeface="Times New Roman"/>
                        <a:ea typeface="宋体"/>
                        <a:cs typeface="Times New Roman"/>
                      </a:endParaRPr>
                    </a:p>
                  </a:txBody>
                  <a:tcPr marL="68580" marR="68580" marT="0" marB="0"/>
                </a:tc>
              </a:tr>
            </a:tbl>
          </a:graphicData>
        </a:graphic>
      </p:graphicFrame>
      <p:sp>
        <p:nvSpPr>
          <p:cNvPr id="8" name="矩形 7"/>
          <p:cNvSpPr/>
          <p:nvPr/>
        </p:nvSpPr>
        <p:spPr>
          <a:xfrm>
            <a:off x="500034" y="3714752"/>
            <a:ext cx="8215370" cy="1428760"/>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14348" y="5643578"/>
            <a:ext cx="7786742" cy="369332"/>
          </a:xfrm>
          <a:prstGeom prst="rect">
            <a:avLst/>
          </a:prstGeom>
        </p:spPr>
        <p:txBody>
          <a:bodyPr wrap="square">
            <a:spAutoFit/>
          </a:bodyPr>
          <a:lstStyle/>
          <a:p>
            <a:r>
              <a:rPr lang="zh-CN" altLang="en-US" dirty="0" smtClean="0"/>
              <a:t>本分析对象可能落入到权利要求</a:t>
            </a:r>
            <a:r>
              <a:rPr lang="en-US" altLang="zh-CN" dirty="0" smtClean="0"/>
              <a:t>1</a:t>
            </a:r>
            <a:r>
              <a:rPr lang="zh-CN" altLang="en-US" dirty="0" smtClean="0"/>
              <a:t>限定的保护范围</a:t>
            </a:r>
            <a:r>
              <a:rPr lang="zh-CN" altLang="en-US" dirty="0"/>
              <a:t>中，</a:t>
            </a:r>
            <a:r>
              <a:rPr lang="zh-CN" altLang="en-US" dirty="0" smtClean="0"/>
              <a:t>存在侵权风险</a:t>
            </a:r>
            <a:endParaRPr lang="zh-CN" alt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JP2009222580A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7" name="内容占位符 6"/>
          <p:cNvSpPr>
            <a:spLocks noGrp="1"/>
          </p:cNvSpPr>
          <p:nvPr>
            <p:ph idx="1"/>
          </p:nvPr>
        </p:nvSpPr>
        <p:spPr>
          <a:xfrm>
            <a:off x="457200" y="1600200"/>
            <a:ext cx="8229600" cy="4257692"/>
          </a:xfrm>
        </p:spPr>
        <p:txBody>
          <a:bodyPr>
            <a:normAutofit lnSpcReduction="10000"/>
          </a:bodyPr>
          <a:lstStyle/>
          <a:p>
            <a:r>
              <a:rPr lang="zh-CN" altLang="en-US" dirty="0" smtClean="0"/>
              <a:t>我方建议：</a:t>
            </a:r>
            <a:endParaRPr lang="en-US" altLang="zh-CN" dirty="0" smtClean="0"/>
          </a:p>
          <a:p>
            <a:r>
              <a:rPr lang="zh-CN" altLang="en-US" dirty="0" smtClean="0"/>
              <a:t>其为日本专利申请，于</a:t>
            </a:r>
            <a:r>
              <a:rPr lang="en-US" dirty="0" smtClean="0"/>
              <a:t>2009</a:t>
            </a:r>
            <a:r>
              <a:rPr lang="zh-CN" altLang="en-US" dirty="0" smtClean="0"/>
              <a:t>年</a:t>
            </a:r>
            <a:r>
              <a:rPr lang="en-US" dirty="0" smtClean="0"/>
              <a:t>10</a:t>
            </a:r>
            <a:r>
              <a:rPr lang="zh-CN" altLang="en-US" dirty="0" smtClean="0"/>
              <a:t>月</a:t>
            </a:r>
            <a:r>
              <a:rPr lang="en-US" dirty="0" smtClean="0"/>
              <a:t>1</a:t>
            </a:r>
            <a:r>
              <a:rPr lang="zh-CN" altLang="en-US" dirty="0" smtClean="0"/>
              <a:t>日公开，至今尚未授权。所以，目前还不会造成实际的侵权。但需要密切关注该专利申请的法律状态，特别是如果该专利申请能够进入目标国家并获得授权，其授权的专利的独立权利要求是否会在原专利申请的基础上进行进一步限定。</a:t>
            </a:r>
            <a:endParaRPr lang="en-US" altLang="zh-CN" dirty="0" smtClean="0"/>
          </a:p>
          <a:p>
            <a:r>
              <a:rPr lang="zh-CN" altLang="en-US" dirty="0" smtClean="0"/>
              <a:t>技术规避：考虑后续软件的判定规则</a:t>
            </a:r>
            <a:endParaRPr lang="en-US" altLang="zh-CN" dirty="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EP1884802A1</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Autofit/>
          </a:bodyPr>
          <a:lstStyle/>
          <a:p>
            <a:r>
              <a:rPr lang="en-US" sz="1800" dirty="0" smtClean="0"/>
              <a:t>1</a:t>
            </a:r>
            <a:r>
              <a:rPr lang="zh-CN" altLang="en-US" sz="1800" dirty="0" smtClean="0"/>
              <a:t>．一种用于使用毫米波能量生成图像的方法，包括：</a:t>
            </a:r>
          </a:p>
          <a:p>
            <a:r>
              <a:rPr lang="zh-CN" altLang="en-US" sz="1800" dirty="0" smtClean="0"/>
              <a:t>以经过调制的毫米波辐射来照射场景；</a:t>
            </a:r>
          </a:p>
          <a:p>
            <a:r>
              <a:rPr lang="zh-CN" altLang="en-US" sz="1800" dirty="0" smtClean="0"/>
              <a:t>接收来自所述场景的毫米波辐射；和</a:t>
            </a:r>
          </a:p>
          <a:p>
            <a:r>
              <a:rPr lang="zh-CN" altLang="en-US" sz="1800" dirty="0" smtClean="0"/>
              <a:t>由所接收到的毫米波辐射生成图像数据。</a:t>
            </a:r>
            <a:endParaRPr lang="en-US" altLang="zh-CN" sz="1800" dirty="0" smtClean="0"/>
          </a:p>
          <a:p>
            <a:endParaRPr lang="zh-CN" altLang="en-US" sz="1800" dirty="0" smtClean="0"/>
          </a:p>
          <a:p>
            <a:r>
              <a:rPr lang="en-US" sz="1800" dirty="0" smtClean="0"/>
              <a:t>9. </a:t>
            </a:r>
            <a:r>
              <a:rPr lang="zh-CN" altLang="en-US" sz="1800" dirty="0" smtClean="0"/>
              <a:t>一种用于检测隐匿物的设备，包括：</a:t>
            </a:r>
          </a:p>
          <a:p>
            <a:r>
              <a:rPr lang="zh-CN" altLang="en-US" sz="1800" dirty="0" smtClean="0"/>
              <a:t>至少一个经过调制的毫米波辐射源，其布置用于以毫米波辐射照射受体；</a:t>
            </a:r>
          </a:p>
          <a:p>
            <a:r>
              <a:rPr lang="zh-CN" altLang="en-US" sz="1800" dirty="0" smtClean="0"/>
              <a:t>毫米波传感器，其布置用于接收来自所述受体的毫米波辐射；和</a:t>
            </a:r>
          </a:p>
          <a:p>
            <a:r>
              <a:rPr lang="zh-CN" altLang="en-US" sz="1800" dirty="0" smtClean="0"/>
              <a:t>图像生成单元，所述图像生成单元布置用于生成待分析的图像，以检测与隐匿物对应的图像表示。</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EP1884802A1</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3253315"/>
        </p:xfrm>
        <a:graphic>
          <a:graphicData uri="http://schemas.openxmlformats.org/drawingml/2006/table">
            <a:tbl>
              <a:tblPr firstRow="1" bandRow="1">
                <a:tableStyleId>{5C22544A-7EE6-4342-B048-85BDC9FD1C3A}</a:tableStyleId>
              </a:tblPr>
              <a:tblGrid>
                <a:gridCol w="4286280"/>
                <a:gridCol w="2928958"/>
                <a:gridCol w="1014362"/>
              </a:tblGrid>
              <a:tr h="390519">
                <a:tc>
                  <a:txBody>
                    <a:bodyPr/>
                    <a:lstStyle/>
                    <a:p>
                      <a:pPr indent="127000" algn="ctr">
                        <a:lnSpc>
                          <a:spcPts val="2300"/>
                        </a:lnSpc>
                        <a:spcAft>
                          <a:spcPts val="0"/>
                        </a:spcAft>
                      </a:pPr>
                      <a:r>
                        <a:rPr lang="zh-CN" altLang="en-US" sz="1600" kern="100" dirty="0" smtClean="0">
                          <a:latin typeface="Times New Roman"/>
                          <a:ea typeface="宋体"/>
                          <a:cs typeface="Times New Roman"/>
                        </a:rPr>
                        <a:t>独立权利要求</a:t>
                      </a:r>
                      <a:r>
                        <a:rPr lang="en-US" altLang="zh-CN" sz="1600" kern="100" dirty="0" smtClean="0">
                          <a:latin typeface="Times New Roman"/>
                          <a:ea typeface="宋体"/>
                          <a:cs typeface="Times New Roman"/>
                        </a:rPr>
                        <a:t>1</a:t>
                      </a:r>
                      <a:endParaRPr lang="zh-CN" sz="16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本分析对象</a:t>
                      </a: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结论</a:t>
                      </a:r>
                    </a:p>
                  </a:txBody>
                  <a:tcPr marL="68580" marR="68580" marT="0" marB="0"/>
                </a:tc>
              </a:tr>
              <a:tr h="761810">
                <a:tc>
                  <a:txBody>
                    <a:bodyPr/>
                    <a:lstStyle/>
                    <a:p>
                      <a:pPr indent="127000" algn="just">
                        <a:lnSpc>
                          <a:spcPts val="2300"/>
                        </a:lnSpc>
                        <a:spcAft>
                          <a:spcPts val="0"/>
                        </a:spcAft>
                      </a:pPr>
                      <a:r>
                        <a:rPr lang="zh-CN" sz="1600" kern="100">
                          <a:latin typeface="Times New Roman"/>
                          <a:ea typeface="宋体"/>
                          <a:cs typeface="Times New Roman"/>
                        </a:rPr>
                        <a:t>【</a:t>
                      </a:r>
                      <a:r>
                        <a:rPr lang="en-US" sz="1600" kern="100">
                          <a:latin typeface="Times New Roman"/>
                          <a:ea typeface="宋体"/>
                          <a:cs typeface="Times New Roman"/>
                        </a:rPr>
                        <a:t>a</a:t>
                      </a:r>
                      <a:r>
                        <a:rPr lang="zh-CN" sz="1600" kern="100">
                          <a:latin typeface="Times New Roman"/>
                          <a:ea typeface="宋体"/>
                          <a:cs typeface="Times New Roman"/>
                        </a:rPr>
                        <a:t>】一种用于使用毫米波能量生成图像的方法，</a:t>
                      </a:r>
                    </a:p>
                  </a:txBody>
                  <a:tcPr marL="68580" marR="68580" marT="0" marB="0"/>
                </a:tc>
                <a:tc>
                  <a:txBody>
                    <a:bodyPr/>
                    <a:lstStyle/>
                    <a:p>
                      <a:pPr indent="127000" algn="just">
                        <a:lnSpc>
                          <a:spcPts val="2400"/>
                        </a:lnSpc>
                        <a:spcAft>
                          <a:spcPts val="0"/>
                        </a:spcAft>
                      </a:pPr>
                      <a:r>
                        <a:rPr lang="zh-CN" sz="1600" kern="100">
                          <a:latin typeface="Times New Roman"/>
                          <a:ea typeface="宋体"/>
                          <a:cs typeface="Times New Roman"/>
                        </a:rPr>
                        <a:t>毫米波全息成像方法</a:t>
                      </a:r>
                    </a:p>
                  </a:txBody>
                  <a:tcPr marL="68580" marR="68580" marT="0" marB="0"/>
                </a:tc>
                <a:tc>
                  <a:txBody>
                    <a:bodyPr/>
                    <a:lstStyle/>
                    <a:p>
                      <a:pPr indent="127000" algn="just">
                        <a:lnSpc>
                          <a:spcPts val="2400"/>
                        </a:lnSpc>
                        <a:spcAft>
                          <a:spcPts val="0"/>
                        </a:spcAft>
                      </a:pPr>
                      <a:r>
                        <a:rPr lang="zh-CN" sz="1600" kern="100">
                          <a:latin typeface="Times New Roman"/>
                          <a:ea typeface="宋体"/>
                          <a:cs typeface="Times New Roman"/>
                        </a:rPr>
                        <a:t>相同</a:t>
                      </a:r>
                    </a:p>
                  </a:txBody>
                  <a:tcPr marL="68580" marR="68580" marT="0" marB="0"/>
                </a:tc>
              </a:tr>
              <a:tr h="669588">
                <a:tc>
                  <a:txBody>
                    <a:bodyPr/>
                    <a:lstStyle/>
                    <a:p>
                      <a:pPr indent="127000" algn="just">
                        <a:lnSpc>
                          <a:spcPts val="2300"/>
                        </a:lnSpc>
                        <a:spcAft>
                          <a:spcPts val="0"/>
                        </a:spcAft>
                      </a:pPr>
                      <a:r>
                        <a:rPr lang="zh-CN" sz="1600" kern="100">
                          <a:latin typeface="Times New Roman"/>
                          <a:ea typeface="宋体"/>
                          <a:cs typeface="Times New Roman"/>
                        </a:rPr>
                        <a:t>【</a:t>
                      </a:r>
                      <a:r>
                        <a:rPr lang="en-US" sz="1600" kern="100">
                          <a:latin typeface="Times New Roman"/>
                          <a:ea typeface="宋体"/>
                          <a:cs typeface="Times New Roman"/>
                        </a:rPr>
                        <a:t>b</a:t>
                      </a:r>
                      <a:r>
                        <a:rPr lang="zh-CN" sz="1600" kern="100">
                          <a:latin typeface="Times New Roman"/>
                          <a:ea typeface="宋体"/>
                          <a:cs typeface="Times New Roman"/>
                        </a:rPr>
                        <a:t>】以经过调制的毫米波辐射来照射场景；</a:t>
                      </a:r>
                    </a:p>
                  </a:txBody>
                  <a:tcPr marL="68580" marR="68580" marT="0" marB="0"/>
                </a:tc>
                <a:tc>
                  <a:txBody>
                    <a:bodyPr/>
                    <a:lstStyle/>
                    <a:p>
                      <a:pPr indent="127000" algn="just">
                        <a:lnSpc>
                          <a:spcPts val="2300"/>
                        </a:lnSpc>
                        <a:spcAft>
                          <a:spcPts val="0"/>
                        </a:spcAft>
                      </a:pPr>
                      <a:r>
                        <a:rPr lang="zh-CN" sz="1600" kern="100">
                          <a:latin typeface="Times New Roman"/>
                          <a:ea typeface="宋体"/>
                          <a:cs typeface="Times New Roman"/>
                        </a:rPr>
                        <a:t>毫米波发射天线阵列</a:t>
                      </a:r>
                    </a:p>
                  </a:txBody>
                  <a:tcPr marL="68580" marR="68580" marT="0" marB="0"/>
                </a:tc>
                <a:tc>
                  <a:txBody>
                    <a:bodyPr/>
                    <a:lstStyle/>
                    <a:p>
                      <a:pPr indent="127000" algn="just">
                        <a:lnSpc>
                          <a:spcPts val="2400"/>
                        </a:lnSpc>
                        <a:spcAft>
                          <a:spcPts val="0"/>
                        </a:spcAft>
                      </a:pPr>
                      <a:r>
                        <a:rPr lang="zh-CN" sz="1600" kern="100">
                          <a:latin typeface="Times New Roman"/>
                          <a:ea typeface="宋体"/>
                          <a:cs typeface="Times New Roman"/>
                        </a:rPr>
                        <a:t>相同</a:t>
                      </a:r>
                    </a:p>
                  </a:txBody>
                  <a:tcPr marL="68580" marR="68580" marT="0" marB="0"/>
                </a:tc>
              </a:tr>
              <a:tr h="669588">
                <a:tc>
                  <a:txBody>
                    <a:bodyPr/>
                    <a:lstStyle/>
                    <a:p>
                      <a:pPr indent="127000" algn="just">
                        <a:lnSpc>
                          <a:spcPts val="2300"/>
                        </a:lnSpc>
                        <a:spcAft>
                          <a:spcPts val="0"/>
                        </a:spcAft>
                      </a:pPr>
                      <a:r>
                        <a:rPr lang="zh-CN" sz="1600" kern="100">
                          <a:latin typeface="Times New Roman"/>
                          <a:ea typeface="宋体"/>
                          <a:cs typeface="Times New Roman"/>
                        </a:rPr>
                        <a:t>【</a:t>
                      </a:r>
                      <a:r>
                        <a:rPr lang="en-US" sz="1600" kern="100">
                          <a:latin typeface="Times New Roman"/>
                          <a:ea typeface="宋体"/>
                          <a:cs typeface="Times New Roman"/>
                        </a:rPr>
                        <a:t>c</a:t>
                      </a:r>
                      <a:r>
                        <a:rPr lang="zh-CN" sz="1600" kern="100">
                          <a:latin typeface="Times New Roman"/>
                          <a:ea typeface="宋体"/>
                          <a:cs typeface="Times New Roman"/>
                        </a:rPr>
                        <a:t>】接收来自所述场景的毫米波辐射；</a:t>
                      </a:r>
                    </a:p>
                  </a:txBody>
                  <a:tcPr marL="68580" marR="68580" marT="0" marB="0"/>
                </a:tc>
                <a:tc>
                  <a:txBody>
                    <a:bodyPr/>
                    <a:lstStyle/>
                    <a:p>
                      <a:pPr indent="127000" algn="just">
                        <a:lnSpc>
                          <a:spcPts val="2300"/>
                        </a:lnSpc>
                        <a:spcAft>
                          <a:spcPts val="0"/>
                        </a:spcAft>
                      </a:pPr>
                      <a:r>
                        <a:rPr lang="zh-CN" sz="1600" kern="100">
                          <a:latin typeface="Times New Roman"/>
                          <a:ea typeface="宋体"/>
                          <a:cs typeface="Times New Roman"/>
                        </a:rPr>
                        <a:t>接收电线阵列</a:t>
                      </a:r>
                    </a:p>
                  </a:txBody>
                  <a:tcPr marL="68580" marR="68580" marT="0" marB="0"/>
                </a:tc>
                <a:tc>
                  <a:txBody>
                    <a:bodyPr/>
                    <a:lstStyle/>
                    <a:p>
                      <a:pPr indent="127000" algn="just">
                        <a:lnSpc>
                          <a:spcPts val="2400"/>
                        </a:lnSpc>
                        <a:spcAft>
                          <a:spcPts val="0"/>
                        </a:spcAft>
                      </a:pPr>
                      <a:r>
                        <a:rPr lang="zh-CN" sz="1600" kern="100">
                          <a:latin typeface="Times New Roman"/>
                          <a:ea typeface="宋体"/>
                          <a:cs typeface="Times New Roman"/>
                        </a:rPr>
                        <a:t>相同</a:t>
                      </a:r>
                    </a:p>
                  </a:txBody>
                  <a:tcPr marL="68580" marR="68580" marT="0" marB="0"/>
                </a:tc>
              </a:tr>
              <a:tr h="761810">
                <a:tc>
                  <a:txBody>
                    <a:bodyPr/>
                    <a:lstStyle/>
                    <a:p>
                      <a:pPr indent="127000" algn="just">
                        <a:lnSpc>
                          <a:spcPts val="2300"/>
                        </a:lnSpc>
                        <a:spcAft>
                          <a:spcPts val="0"/>
                        </a:spcAft>
                      </a:pPr>
                      <a:r>
                        <a:rPr lang="zh-CN" sz="1600" kern="100">
                          <a:latin typeface="Times New Roman"/>
                          <a:ea typeface="宋体"/>
                          <a:cs typeface="Times New Roman"/>
                        </a:rPr>
                        <a:t>【</a:t>
                      </a:r>
                      <a:r>
                        <a:rPr lang="en-US" sz="1600" kern="100">
                          <a:latin typeface="Times New Roman"/>
                          <a:ea typeface="宋体"/>
                          <a:cs typeface="Times New Roman"/>
                        </a:rPr>
                        <a:t>d</a:t>
                      </a:r>
                      <a:r>
                        <a:rPr lang="zh-CN" sz="1600" kern="100">
                          <a:latin typeface="Times New Roman"/>
                          <a:ea typeface="宋体"/>
                          <a:cs typeface="Times New Roman"/>
                        </a:rPr>
                        <a:t>】由所接收到的毫米波辐射生成图像数据</a:t>
                      </a:r>
                    </a:p>
                  </a:txBody>
                  <a:tcPr marL="68580" marR="68580" marT="0" marB="0"/>
                </a:tc>
                <a:tc>
                  <a:txBody>
                    <a:bodyPr/>
                    <a:lstStyle/>
                    <a:p>
                      <a:pPr indent="127000" algn="just">
                        <a:lnSpc>
                          <a:spcPts val="2300"/>
                        </a:lnSpc>
                        <a:spcAft>
                          <a:spcPts val="0"/>
                        </a:spcAft>
                      </a:pPr>
                      <a:r>
                        <a:rPr lang="zh-CN" sz="1600" kern="100">
                          <a:latin typeface="Times New Roman"/>
                          <a:ea typeface="宋体"/>
                          <a:cs typeface="Times New Roman"/>
                        </a:rPr>
                        <a:t>信号处理系统及图像处理装置</a:t>
                      </a:r>
                    </a:p>
                  </a:txBody>
                  <a:tcPr marL="68580" marR="68580" marT="0" marB="0"/>
                </a:tc>
                <a:tc>
                  <a:txBody>
                    <a:bodyPr/>
                    <a:lstStyle/>
                    <a:p>
                      <a:pPr indent="127000" algn="just">
                        <a:lnSpc>
                          <a:spcPts val="2400"/>
                        </a:lnSpc>
                        <a:spcAft>
                          <a:spcPts val="0"/>
                        </a:spcAft>
                      </a:pPr>
                      <a:r>
                        <a:rPr lang="zh-CN" sz="1600" kern="100" dirty="0">
                          <a:latin typeface="Times New Roman"/>
                          <a:ea typeface="宋体"/>
                          <a:cs typeface="Times New Roman"/>
                        </a:rPr>
                        <a:t>相同</a:t>
                      </a:r>
                    </a:p>
                  </a:txBody>
                  <a:tcPr marL="68580" marR="68580" marT="0" marB="0"/>
                </a:tc>
              </a:tr>
            </a:tbl>
          </a:graphicData>
        </a:graphic>
      </p:graphicFrame>
      <p:sp>
        <p:nvSpPr>
          <p:cNvPr id="6" name="矩形 5"/>
          <p:cNvSpPr/>
          <p:nvPr/>
        </p:nvSpPr>
        <p:spPr>
          <a:xfrm>
            <a:off x="785786" y="5214950"/>
            <a:ext cx="7786742" cy="369332"/>
          </a:xfrm>
          <a:prstGeom prst="rect">
            <a:avLst/>
          </a:prstGeom>
        </p:spPr>
        <p:txBody>
          <a:bodyPr wrap="square">
            <a:spAutoFit/>
          </a:bodyPr>
          <a:lstStyle/>
          <a:p>
            <a:r>
              <a:rPr lang="zh-CN" altLang="en-US" dirty="0" smtClean="0"/>
              <a:t>本分析对象可能落入到权利要求</a:t>
            </a:r>
            <a:r>
              <a:rPr lang="en-US" altLang="zh-CN" dirty="0" smtClean="0"/>
              <a:t>1</a:t>
            </a:r>
            <a:r>
              <a:rPr lang="zh-CN" altLang="en-US" dirty="0" smtClean="0"/>
              <a:t>限定的保护范围</a:t>
            </a:r>
            <a:r>
              <a:rPr lang="zh-CN" altLang="en-US" dirty="0"/>
              <a:t>中，</a:t>
            </a:r>
            <a:r>
              <a:rPr lang="zh-CN" altLang="en-US" dirty="0" smtClean="0"/>
              <a:t>存在侵权风险</a:t>
            </a:r>
            <a:endParaRPr lang="zh-CN" alt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EP1884802A1</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3253315"/>
        </p:xfrm>
        <a:graphic>
          <a:graphicData uri="http://schemas.openxmlformats.org/drawingml/2006/table">
            <a:tbl>
              <a:tblPr firstRow="1" bandRow="1">
                <a:tableStyleId>{5C22544A-7EE6-4342-B048-85BDC9FD1C3A}</a:tableStyleId>
              </a:tblPr>
              <a:tblGrid>
                <a:gridCol w="4357718"/>
                <a:gridCol w="2857520"/>
                <a:gridCol w="1014362"/>
              </a:tblGrid>
              <a:tr h="390519">
                <a:tc>
                  <a:txBody>
                    <a:bodyPr/>
                    <a:lstStyle/>
                    <a:p>
                      <a:pPr indent="127000" algn="ctr">
                        <a:lnSpc>
                          <a:spcPts val="2300"/>
                        </a:lnSpc>
                        <a:spcAft>
                          <a:spcPts val="0"/>
                        </a:spcAft>
                      </a:pPr>
                      <a:r>
                        <a:rPr lang="zh-CN" altLang="en-US" sz="1600" kern="100" dirty="0" smtClean="0">
                          <a:latin typeface="Times New Roman"/>
                          <a:ea typeface="宋体"/>
                          <a:cs typeface="Times New Roman"/>
                        </a:rPr>
                        <a:t>独立权利要求</a:t>
                      </a:r>
                      <a:r>
                        <a:rPr lang="en-US" altLang="zh-CN" sz="1600" kern="100" dirty="0" smtClean="0">
                          <a:latin typeface="Times New Roman"/>
                          <a:ea typeface="宋体"/>
                          <a:cs typeface="Times New Roman"/>
                        </a:rPr>
                        <a:t>9</a:t>
                      </a:r>
                      <a:endParaRPr lang="zh-CN" sz="16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本分析对象</a:t>
                      </a: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结论</a:t>
                      </a:r>
                    </a:p>
                  </a:txBody>
                  <a:tcPr marL="68580" marR="68580" marT="0" marB="0"/>
                </a:tc>
              </a:tr>
              <a:tr h="761810">
                <a:tc>
                  <a:txBody>
                    <a:bodyPr/>
                    <a:lstStyle/>
                    <a:p>
                      <a:pPr indent="127000" algn="just">
                        <a:lnSpc>
                          <a:spcPts val="2300"/>
                        </a:lnSpc>
                        <a:spcAft>
                          <a:spcPts val="0"/>
                        </a:spcAft>
                      </a:pPr>
                      <a:r>
                        <a:rPr lang="zh-CN" sz="1400" kern="100">
                          <a:latin typeface="Times New Roman"/>
                          <a:ea typeface="宋体"/>
                          <a:cs typeface="Times New Roman"/>
                        </a:rPr>
                        <a:t>【</a:t>
                      </a:r>
                      <a:r>
                        <a:rPr lang="en-US" sz="1400" kern="100">
                          <a:latin typeface="Times New Roman"/>
                          <a:ea typeface="宋体"/>
                          <a:cs typeface="Times New Roman"/>
                        </a:rPr>
                        <a:t>a</a:t>
                      </a:r>
                      <a:r>
                        <a:rPr lang="zh-CN" sz="1400" kern="100">
                          <a:latin typeface="Times New Roman"/>
                          <a:ea typeface="宋体"/>
                          <a:cs typeface="Times New Roman"/>
                        </a:rPr>
                        <a:t>】一种用于检测隐匿物的设备， </a:t>
                      </a:r>
                    </a:p>
                  </a:txBody>
                  <a:tcPr marL="68580" marR="68580" marT="0" marB="0"/>
                </a:tc>
                <a:tc>
                  <a:txBody>
                    <a:bodyPr/>
                    <a:lstStyle/>
                    <a:p>
                      <a:pPr indent="127000" algn="just">
                        <a:lnSpc>
                          <a:spcPts val="2400"/>
                        </a:lnSpc>
                        <a:spcAft>
                          <a:spcPts val="0"/>
                        </a:spcAft>
                      </a:pPr>
                      <a:r>
                        <a:rPr lang="zh-CN" sz="1400" kern="100">
                          <a:latin typeface="Times New Roman"/>
                          <a:ea typeface="宋体"/>
                          <a:cs typeface="Times New Roman"/>
                        </a:rPr>
                        <a:t>毫米波全息成像设备</a:t>
                      </a:r>
                    </a:p>
                  </a:txBody>
                  <a:tcPr marL="68580" marR="68580" marT="0" marB="0"/>
                </a:tc>
                <a:tc>
                  <a:txBody>
                    <a:bodyPr/>
                    <a:lstStyle/>
                    <a:p>
                      <a:pPr indent="127000" algn="just">
                        <a:lnSpc>
                          <a:spcPts val="2400"/>
                        </a:lnSpc>
                        <a:spcAft>
                          <a:spcPts val="0"/>
                        </a:spcAft>
                      </a:pPr>
                      <a:r>
                        <a:rPr lang="zh-CN" sz="1400" kern="100">
                          <a:latin typeface="Times New Roman"/>
                          <a:ea typeface="宋体"/>
                          <a:cs typeface="Times New Roman"/>
                        </a:rPr>
                        <a:t>相同</a:t>
                      </a:r>
                    </a:p>
                  </a:txBody>
                  <a:tcPr marL="68580" marR="68580" marT="0" marB="0"/>
                </a:tc>
              </a:tr>
              <a:tr h="669588">
                <a:tc>
                  <a:txBody>
                    <a:bodyPr/>
                    <a:lstStyle/>
                    <a:p>
                      <a:pPr indent="127000" algn="just">
                        <a:lnSpc>
                          <a:spcPts val="2300"/>
                        </a:lnSpc>
                        <a:spcAft>
                          <a:spcPts val="0"/>
                        </a:spcAft>
                      </a:pPr>
                      <a:r>
                        <a:rPr lang="zh-CN" sz="1400" kern="100">
                          <a:latin typeface="Times New Roman"/>
                          <a:ea typeface="宋体"/>
                          <a:cs typeface="Times New Roman"/>
                        </a:rPr>
                        <a:t>【</a:t>
                      </a:r>
                      <a:r>
                        <a:rPr lang="en-US" sz="1400" kern="100">
                          <a:latin typeface="Times New Roman"/>
                          <a:ea typeface="宋体"/>
                          <a:cs typeface="Times New Roman"/>
                        </a:rPr>
                        <a:t>b</a:t>
                      </a:r>
                      <a:r>
                        <a:rPr lang="zh-CN" sz="1400" kern="100">
                          <a:latin typeface="Times New Roman"/>
                          <a:ea typeface="宋体"/>
                          <a:cs typeface="Times New Roman"/>
                        </a:rPr>
                        <a:t>】至少一个经过调制的毫米波辐射源，其布置用于以毫米波辐射照射受体；</a:t>
                      </a:r>
                    </a:p>
                  </a:txBody>
                  <a:tcPr marL="68580" marR="68580" marT="0" marB="0"/>
                </a:tc>
                <a:tc>
                  <a:txBody>
                    <a:bodyPr/>
                    <a:lstStyle/>
                    <a:p>
                      <a:pPr indent="127000" algn="just">
                        <a:lnSpc>
                          <a:spcPts val="2300"/>
                        </a:lnSpc>
                        <a:spcAft>
                          <a:spcPts val="0"/>
                        </a:spcAft>
                      </a:pPr>
                      <a:r>
                        <a:rPr lang="zh-CN" sz="1400" kern="100">
                          <a:latin typeface="Times New Roman"/>
                          <a:ea typeface="宋体"/>
                          <a:cs typeface="Times New Roman"/>
                        </a:rPr>
                        <a:t>毫米波发射天线阵列</a:t>
                      </a:r>
                    </a:p>
                  </a:txBody>
                  <a:tcPr marL="68580" marR="68580" marT="0" marB="0"/>
                </a:tc>
                <a:tc>
                  <a:txBody>
                    <a:bodyPr/>
                    <a:lstStyle/>
                    <a:p>
                      <a:pPr indent="127000" algn="just">
                        <a:lnSpc>
                          <a:spcPts val="2400"/>
                        </a:lnSpc>
                        <a:spcAft>
                          <a:spcPts val="0"/>
                        </a:spcAft>
                      </a:pPr>
                      <a:r>
                        <a:rPr lang="zh-CN" sz="1400" kern="100">
                          <a:latin typeface="Times New Roman"/>
                          <a:ea typeface="宋体"/>
                          <a:cs typeface="Times New Roman"/>
                        </a:rPr>
                        <a:t>相同</a:t>
                      </a:r>
                    </a:p>
                  </a:txBody>
                  <a:tcPr marL="68580" marR="68580" marT="0" marB="0"/>
                </a:tc>
              </a:tr>
              <a:tr h="669588">
                <a:tc>
                  <a:txBody>
                    <a:bodyPr/>
                    <a:lstStyle/>
                    <a:p>
                      <a:pPr indent="127000" algn="just">
                        <a:lnSpc>
                          <a:spcPts val="2300"/>
                        </a:lnSpc>
                        <a:spcAft>
                          <a:spcPts val="0"/>
                        </a:spcAft>
                      </a:pPr>
                      <a:r>
                        <a:rPr lang="zh-CN" sz="1400" kern="100">
                          <a:latin typeface="Times New Roman"/>
                          <a:ea typeface="宋体"/>
                          <a:cs typeface="Times New Roman"/>
                        </a:rPr>
                        <a:t>【</a:t>
                      </a:r>
                      <a:r>
                        <a:rPr lang="en-US" sz="1400" kern="100">
                          <a:latin typeface="Times New Roman"/>
                          <a:ea typeface="宋体"/>
                          <a:cs typeface="Times New Roman"/>
                        </a:rPr>
                        <a:t>c</a:t>
                      </a:r>
                      <a:r>
                        <a:rPr lang="zh-CN" sz="1400" kern="100">
                          <a:latin typeface="Times New Roman"/>
                          <a:ea typeface="宋体"/>
                          <a:cs typeface="Times New Roman"/>
                        </a:rPr>
                        <a:t>】毫米波传感器，其布置用于接收来自所述受体的毫米波辐射；</a:t>
                      </a:r>
                    </a:p>
                  </a:txBody>
                  <a:tcPr marL="68580" marR="68580" marT="0" marB="0"/>
                </a:tc>
                <a:tc>
                  <a:txBody>
                    <a:bodyPr/>
                    <a:lstStyle/>
                    <a:p>
                      <a:pPr indent="127000" algn="just">
                        <a:lnSpc>
                          <a:spcPts val="2300"/>
                        </a:lnSpc>
                        <a:spcAft>
                          <a:spcPts val="0"/>
                        </a:spcAft>
                      </a:pPr>
                      <a:r>
                        <a:rPr lang="zh-CN" sz="1400" kern="100">
                          <a:latin typeface="Times New Roman"/>
                          <a:ea typeface="宋体"/>
                          <a:cs typeface="Times New Roman"/>
                        </a:rPr>
                        <a:t>接收电线阵列</a:t>
                      </a:r>
                    </a:p>
                  </a:txBody>
                  <a:tcPr marL="68580" marR="68580" marT="0" marB="0"/>
                </a:tc>
                <a:tc>
                  <a:txBody>
                    <a:bodyPr/>
                    <a:lstStyle/>
                    <a:p>
                      <a:pPr indent="127000" algn="just">
                        <a:lnSpc>
                          <a:spcPts val="2400"/>
                        </a:lnSpc>
                        <a:spcAft>
                          <a:spcPts val="0"/>
                        </a:spcAft>
                      </a:pPr>
                      <a:r>
                        <a:rPr lang="zh-CN" sz="1400" kern="100">
                          <a:latin typeface="Times New Roman"/>
                          <a:ea typeface="宋体"/>
                          <a:cs typeface="Times New Roman"/>
                        </a:rPr>
                        <a:t>相同</a:t>
                      </a:r>
                    </a:p>
                  </a:txBody>
                  <a:tcPr marL="68580" marR="68580" marT="0" marB="0"/>
                </a:tc>
              </a:tr>
              <a:tr h="761810">
                <a:tc>
                  <a:txBody>
                    <a:bodyPr/>
                    <a:lstStyle/>
                    <a:p>
                      <a:pPr indent="127000" algn="just">
                        <a:lnSpc>
                          <a:spcPts val="2300"/>
                        </a:lnSpc>
                        <a:spcAft>
                          <a:spcPts val="0"/>
                        </a:spcAft>
                      </a:pPr>
                      <a:r>
                        <a:rPr lang="zh-CN" sz="1400" kern="100">
                          <a:latin typeface="Times New Roman"/>
                          <a:ea typeface="宋体"/>
                          <a:cs typeface="Times New Roman"/>
                        </a:rPr>
                        <a:t>【</a:t>
                      </a:r>
                      <a:r>
                        <a:rPr lang="en-US" sz="1400" kern="100">
                          <a:latin typeface="Times New Roman"/>
                          <a:ea typeface="宋体"/>
                          <a:cs typeface="Times New Roman"/>
                        </a:rPr>
                        <a:t>d</a:t>
                      </a:r>
                      <a:r>
                        <a:rPr lang="zh-CN" sz="1400" kern="100">
                          <a:latin typeface="Times New Roman"/>
                          <a:ea typeface="宋体"/>
                          <a:cs typeface="Times New Roman"/>
                        </a:rPr>
                        <a:t>】图像生成单元，所述图像生成单元布置用于生成待分析的图像，以检测与隐匿物对应的图像表示</a:t>
                      </a:r>
                    </a:p>
                  </a:txBody>
                  <a:tcPr marL="68580" marR="68580" marT="0" marB="0"/>
                </a:tc>
                <a:tc>
                  <a:txBody>
                    <a:bodyPr/>
                    <a:lstStyle/>
                    <a:p>
                      <a:pPr indent="127000" algn="just">
                        <a:lnSpc>
                          <a:spcPts val="2300"/>
                        </a:lnSpc>
                        <a:spcAft>
                          <a:spcPts val="0"/>
                        </a:spcAft>
                      </a:pPr>
                      <a:r>
                        <a:rPr lang="zh-CN" sz="1400" kern="100">
                          <a:latin typeface="Times New Roman"/>
                          <a:ea typeface="宋体"/>
                          <a:cs typeface="Times New Roman"/>
                        </a:rPr>
                        <a:t>信号处理系统及图像处理装置</a:t>
                      </a:r>
                    </a:p>
                  </a:txBody>
                  <a:tcPr marL="68580" marR="68580" marT="0" marB="0"/>
                </a:tc>
                <a:tc>
                  <a:txBody>
                    <a:bodyPr/>
                    <a:lstStyle/>
                    <a:p>
                      <a:pPr indent="127000" algn="just">
                        <a:lnSpc>
                          <a:spcPts val="2400"/>
                        </a:lnSpc>
                        <a:spcAft>
                          <a:spcPts val="0"/>
                        </a:spcAft>
                      </a:pPr>
                      <a:r>
                        <a:rPr lang="zh-CN" sz="1400" kern="100" dirty="0">
                          <a:latin typeface="Times New Roman"/>
                          <a:ea typeface="宋体"/>
                          <a:cs typeface="Times New Roman"/>
                        </a:rPr>
                        <a:t>相同</a:t>
                      </a:r>
                    </a:p>
                  </a:txBody>
                  <a:tcPr marL="68580" marR="68580" marT="0" marB="0"/>
                </a:tc>
              </a:tr>
            </a:tbl>
          </a:graphicData>
        </a:graphic>
      </p:graphicFrame>
      <p:sp>
        <p:nvSpPr>
          <p:cNvPr id="6" name="矩形 5"/>
          <p:cNvSpPr/>
          <p:nvPr/>
        </p:nvSpPr>
        <p:spPr>
          <a:xfrm>
            <a:off x="785786" y="5214950"/>
            <a:ext cx="7786742" cy="369332"/>
          </a:xfrm>
          <a:prstGeom prst="rect">
            <a:avLst/>
          </a:prstGeom>
        </p:spPr>
        <p:txBody>
          <a:bodyPr wrap="square">
            <a:spAutoFit/>
          </a:bodyPr>
          <a:lstStyle/>
          <a:p>
            <a:r>
              <a:rPr lang="zh-CN" altLang="en-US" dirty="0" smtClean="0"/>
              <a:t>本分析对象可能落入到权利要求</a:t>
            </a:r>
            <a:r>
              <a:rPr lang="en-US" altLang="zh-CN" dirty="0" smtClean="0"/>
              <a:t>9</a:t>
            </a:r>
            <a:r>
              <a:rPr lang="zh-CN" altLang="en-US" dirty="0" smtClean="0"/>
              <a:t>限定的保护范围</a:t>
            </a:r>
            <a:r>
              <a:rPr lang="zh-CN" altLang="en-US" dirty="0"/>
              <a:t>中，</a:t>
            </a:r>
            <a:r>
              <a:rPr lang="zh-CN" altLang="en-US" dirty="0" smtClean="0"/>
              <a:t>存在侵权风险</a:t>
            </a:r>
            <a:endParaRPr lang="zh-CN" alt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EP1884802A1</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7" name="内容占位符 6"/>
          <p:cNvSpPr>
            <a:spLocks noGrp="1"/>
          </p:cNvSpPr>
          <p:nvPr>
            <p:ph idx="1"/>
          </p:nvPr>
        </p:nvSpPr>
        <p:spPr>
          <a:xfrm>
            <a:off x="457200" y="1600200"/>
            <a:ext cx="8229600" cy="4257692"/>
          </a:xfrm>
        </p:spPr>
        <p:txBody>
          <a:bodyPr>
            <a:normAutofit/>
          </a:bodyPr>
          <a:lstStyle/>
          <a:p>
            <a:r>
              <a:rPr lang="zh-CN" altLang="en-US" dirty="0" smtClean="0"/>
              <a:t>我方建议：</a:t>
            </a:r>
            <a:endParaRPr lang="en-US" altLang="zh-CN" dirty="0" smtClean="0"/>
          </a:p>
          <a:p>
            <a:r>
              <a:rPr lang="zh-CN" altLang="en-US" dirty="0" smtClean="0"/>
              <a:t>其为欧洲专利申请，于</a:t>
            </a:r>
            <a:r>
              <a:rPr lang="en-US" dirty="0" smtClean="0"/>
              <a:t>2008</a:t>
            </a:r>
            <a:r>
              <a:rPr lang="zh-CN" altLang="en-US" dirty="0" smtClean="0"/>
              <a:t>年</a:t>
            </a:r>
            <a:r>
              <a:rPr lang="en-US" dirty="0" smtClean="0"/>
              <a:t>6</a:t>
            </a:r>
            <a:r>
              <a:rPr lang="zh-CN" altLang="en-US" dirty="0" smtClean="0"/>
              <a:t>月</a:t>
            </a:r>
            <a:r>
              <a:rPr lang="en-US" dirty="0" smtClean="0"/>
              <a:t>2</a:t>
            </a:r>
            <a:r>
              <a:rPr lang="zh-CN" altLang="en-US" dirty="0" smtClean="0"/>
              <a:t>日公开，至今尚未授权。 所以，目前还不会造成实际的侵权。但需要密切关注该专利申请的法律状态，特别是如果该专利申请能够进入目标国家并获得授权，其授权的专利的独立权利要求是否会在原专利申请的基础上进行进一步限定。</a:t>
            </a:r>
            <a:endParaRPr lang="en-US" altLang="zh-CN" dirty="0" smtClean="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US7548185B2</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Autofit/>
          </a:bodyPr>
          <a:lstStyle/>
          <a:p>
            <a:r>
              <a:rPr lang="en-US" sz="1800" dirty="0" smtClean="0"/>
              <a:t>1. </a:t>
            </a:r>
            <a:r>
              <a:rPr lang="zh-CN" altLang="en-US" sz="1800" dirty="0" smtClean="0"/>
              <a:t>一种用于使用电磁波合成图像的设备，包括：</a:t>
            </a:r>
          </a:p>
          <a:p>
            <a:r>
              <a:rPr lang="en-US" sz="1800" dirty="0" smtClean="0"/>
              <a:t>a. </a:t>
            </a:r>
            <a:r>
              <a:rPr lang="zh-CN" altLang="en-US" sz="1800" dirty="0" smtClean="0"/>
              <a:t>发送器的线性阵列，其配置成发射频率在</a:t>
            </a:r>
            <a:r>
              <a:rPr lang="en-US" sz="1800" dirty="0" smtClean="0"/>
              <a:t>200MHz</a:t>
            </a:r>
            <a:r>
              <a:rPr lang="zh-CN" altLang="en-US" sz="1800" dirty="0" smtClean="0"/>
              <a:t>和</a:t>
            </a:r>
            <a:r>
              <a:rPr lang="en-US" sz="1800" dirty="0" smtClean="0"/>
              <a:t>1THz</a:t>
            </a:r>
            <a:r>
              <a:rPr lang="zh-CN" altLang="en-US" sz="1800" dirty="0" smtClean="0"/>
              <a:t>之间的电磁辐射；和</a:t>
            </a:r>
          </a:p>
          <a:p>
            <a:r>
              <a:rPr lang="en-US" sz="1800" dirty="0" smtClean="0"/>
              <a:t>b. </a:t>
            </a:r>
            <a:r>
              <a:rPr lang="zh-CN" altLang="en-US" sz="1800" dirty="0" smtClean="0"/>
              <a:t>接收器的线性阵列，每个所述接收器配置成接收来自所述发送器的多个反射信号，其中所述接收器中的至少一个配置成接收源自所述发送器中的</a:t>
            </a:r>
            <a:r>
              <a:rPr lang="en-US" sz="1800" dirty="0" smtClean="0"/>
              <a:t>3</a:t>
            </a:r>
            <a:r>
              <a:rPr lang="zh-CN" altLang="en-US" sz="1800" dirty="0" smtClean="0"/>
              <a:t>个或更多个发送器的反射信号，且所述发射器中的至少一个配置成发射信号，所发射的信号的反射由所述接收器中的</a:t>
            </a:r>
            <a:r>
              <a:rPr lang="en-US" sz="1800" dirty="0" smtClean="0"/>
              <a:t>3</a:t>
            </a:r>
            <a:r>
              <a:rPr lang="zh-CN" altLang="en-US" sz="1800" dirty="0" smtClean="0"/>
              <a:t>个或更多个接收，以使得至少一个发送器配置成生成至少两个虚拟采样点。</a:t>
            </a:r>
          </a:p>
          <a:p>
            <a:r>
              <a:rPr lang="en-US" sz="1800" dirty="0" smtClean="0"/>
              <a:t> </a:t>
            </a:r>
            <a:endParaRPr lang="zh-CN" altLang="en-US" sz="1800" dirty="0" smtClean="0"/>
          </a:p>
          <a:p>
            <a:r>
              <a:rPr lang="en-US" sz="1800" dirty="0" smtClean="0"/>
              <a:t>2. </a:t>
            </a:r>
            <a:r>
              <a:rPr lang="zh-CN" altLang="en-US" sz="1800" dirty="0" smtClean="0"/>
              <a:t>一种用于使用电磁波合成图像的设备，包括：</a:t>
            </a:r>
          </a:p>
          <a:p>
            <a:r>
              <a:rPr lang="en-US" sz="1800" dirty="0" smtClean="0"/>
              <a:t>a. </a:t>
            </a:r>
            <a:r>
              <a:rPr lang="zh-CN" altLang="en-US" sz="1800" dirty="0" smtClean="0"/>
              <a:t>两个发送器的线性阵列，其配置成发射频率在</a:t>
            </a:r>
            <a:r>
              <a:rPr lang="en-US" sz="1800" dirty="0" smtClean="0"/>
              <a:t>200MHz</a:t>
            </a:r>
            <a:r>
              <a:rPr lang="zh-CN" altLang="en-US" sz="1800" dirty="0" smtClean="0"/>
              <a:t>和</a:t>
            </a:r>
            <a:r>
              <a:rPr lang="en-US" sz="1800" dirty="0" smtClean="0"/>
              <a:t>1THz</a:t>
            </a:r>
            <a:r>
              <a:rPr lang="zh-CN" altLang="en-US" sz="1800" dirty="0" smtClean="0"/>
              <a:t>之间的电磁辐射，其中在每个阵列中的至少一个所述发送器发射信号，所发射的信号的反射由</a:t>
            </a:r>
            <a:r>
              <a:rPr lang="en-US" sz="1800" dirty="0" smtClean="0"/>
              <a:t>3</a:t>
            </a:r>
            <a:r>
              <a:rPr lang="zh-CN" altLang="en-US" sz="1800" dirty="0" smtClean="0"/>
              <a:t>个或更多个所述接收器接收并生成至少两个虚拟采样点；和</a:t>
            </a:r>
          </a:p>
          <a:p>
            <a:r>
              <a:rPr lang="en-US" sz="1800" dirty="0" smtClean="0"/>
              <a:t>b. </a:t>
            </a:r>
            <a:r>
              <a:rPr lang="zh-CN" altLang="en-US" sz="1800" dirty="0" smtClean="0"/>
              <a:t>接收器的线性阵列，每个所述接收器配置成接收源自所述发送器的反射信号。</a:t>
            </a:r>
            <a:r>
              <a:rPr lang="en-US" sz="1800" dirty="0" smtClean="0"/>
              <a:t> </a:t>
            </a:r>
            <a:endParaRPr lang="zh-CN" altLang="en-US" sz="1800" dirty="0"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US7548185B2</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a:xfrm>
            <a:off x="285720" y="1600200"/>
            <a:ext cx="8643998" cy="4686320"/>
          </a:xfrm>
        </p:spPr>
        <p:txBody>
          <a:bodyPr>
            <a:noAutofit/>
          </a:bodyPr>
          <a:lstStyle/>
          <a:p>
            <a:r>
              <a:rPr lang="en-US" sz="1800" dirty="0" smtClean="0"/>
              <a:t>3. </a:t>
            </a:r>
            <a:r>
              <a:rPr lang="zh-CN" altLang="en-US" sz="1800" dirty="0" smtClean="0"/>
              <a:t>一种用于使用电磁波合成图像的设备，包括：</a:t>
            </a:r>
          </a:p>
          <a:p>
            <a:r>
              <a:rPr lang="en-US" sz="1800" dirty="0" smtClean="0"/>
              <a:t>a. </a:t>
            </a:r>
            <a:r>
              <a:rPr lang="zh-CN" altLang="en-US" sz="1800" dirty="0" smtClean="0"/>
              <a:t>发送器的线性阵列，其配置成发射频率在</a:t>
            </a:r>
            <a:r>
              <a:rPr lang="en-US" sz="1800" dirty="0" smtClean="0"/>
              <a:t>200MHz</a:t>
            </a:r>
            <a:r>
              <a:rPr lang="zh-CN" altLang="en-US" sz="1800" dirty="0" smtClean="0"/>
              <a:t>和</a:t>
            </a:r>
            <a:r>
              <a:rPr lang="en-US" sz="1800" dirty="0" smtClean="0"/>
              <a:t>1THz</a:t>
            </a:r>
            <a:r>
              <a:rPr lang="zh-CN" altLang="en-US" sz="1800" dirty="0" smtClean="0"/>
              <a:t>之间的电磁辐射；和</a:t>
            </a:r>
          </a:p>
          <a:p>
            <a:r>
              <a:rPr lang="en-US" sz="1800" dirty="0" smtClean="0"/>
              <a:t>b. </a:t>
            </a:r>
            <a:r>
              <a:rPr lang="zh-CN" altLang="en-US" sz="1800" dirty="0" smtClean="0"/>
              <a:t>两个接收器的线性阵列，其中在每个阵列中的至少一个接收器接收源自</a:t>
            </a:r>
            <a:r>
              <a:rPr lang="en-US" sz="1800" dirty="0" smtClean="0"/>
              <a:t>3</a:t>
            </a:r>
            <a:r>
              <a:rPr lang="zh-CN" altLang="en-US" sz="1800" dirty="0" smtClean="0"/>
              <a:t>个或更多个所述发送器的反射信号并生成至少两个虚拟采样点。</a:t>
            </a:r>
          </a:p>
          <a:p>
            <a:r>
              <a:rPr lang="en-US" sz="1800" dirty="0" smtClean="0"/>
              <a:t> </a:t>
            </a:r>
            <a:endParaRPr lang="zh-CN" altLang="en-US" sz="1800" dirty="0" smtClean="0"/>
          </a:p>
          <a:p>
            <a:r>
              <a:rPr lang="en-US" sz="1800" dirty="0" smtClean="0"/>
              <a:t>4. </a:t>
            </a:r>
            <a:r>
              <a:rPr lang="zh-CN" altLang="en-US" sz="1800" dirty="0" smtClean="0"/>
              <a:t>一种用于使用电磁波产生物体图像的方法，所述方法包括以下步骤：</a:t>
            </a:r>
          </a:p>
          <a:p>
            <a:r>
              <a:rPr lang="en-US" sz="1800" dirty="0" smtClean="0"/>
              <a:t>a. </a:t>
            </a:r>
            <a:r>
              <a:rPr lang="zh-CN" altLang="en-US" sz="1800" dirty="0" smtClean="0"/>
              <a:t>提供发送器线性阵列，每个发送器配置成将信号发送至物体，其中所述发送器中的至少一个配置成将从所述物体反射的信号传送给</a:t>
            </a:r>
            <a:r>
              <a:rPr lang="en-US" sz="1800" dirty="0" smtClean="0"/>
              <a:t>3</a:t>
            </a:r>
            <a:r>
              <a:rPr lang="zh-CN" altLang="en-US" sz="1800" dirty="0" smtClean="0"/>
              <a:t>个或更多个接收器并生成至少两个虚拟采样点；</a:t>
            </a:r>
          </a:p>
          <a:p>
            <a:r>
              <a:rPr lang="en-US" sz="1800" dirty="0" smtClean="0"/>
              <a:t>b. </a:t>
            </a:r>
            <a:r>
              <a:rPr lang="zh-CN" altLang="en-US" sz="1800" dirty="0" smtClean="0"/>
              <a:t>将频率在</a:t>
            </a:r>
            <a:r>
              <a:rPr lang="en-US" sz="1800" dirty="0" smtClean="0"/>
              <a:t>200MHz</a:t>
            </a:r>
            <a:r>
              <a:rPr lang="zh-CN" altLang="en-US" sz="1800" dirty="0" smtClean="0"/>
              <a:t>和</a:t>
            </a:r>
            <a:r>
              <a:rPr lang="en-US" sz="1800" dirty="0" smtClean="0"/>
              <a:t>1THz</a:t>
            </a:r>
            <a:r>
              <a:rPr lang="zh-CN" altLang="en-US" sz="1800" dirty="0" smtClean="0"/>
              <a:t>之间的电磁辐射信号序列从所述发送器的线性阵列发射至所述物体；</a:t>
            </a:r>
          </a:p>
          <a:p>
            <a:r>
              <a:rPr lang="en-US" sz="1800" dirty="0" smtClean="0"/>
              <a:t>c. </a:t>
            </a:r>
            <a:r>
              <a:rPr lang="zh-CN" altLang="en-US" sz="1800" dirty="0" smtClean="0"/>
              <a:t>提供接收器的线性阵列，其配置成接收来自所述物体的反射信号，其中所述接收器中的至少一个配置成接收源自</a:t>
            </a:r>
            <a:r>
              <a:rPr lang="en-US" sz="1800" dirty="0" smtClean="0"/>
              <a:t>3</a:t>
            </a:r>
            <a:r>
              <a:rPr lang="zh-CN" altLang="en-US" sz="1800" dirty="0" smtClean="0"/>
              <a:t>个或更多个所述发送器的反射信号；</a:t>
            </a:r>
          </a:p>
          <a:p>
            <a:r>
              <a:rPr lang="en-US" sz="1800" dirty="0" smtClean="0"/>
              <a:t>d. </a:t>
            </a:r>
            <a:r>
              <a:rPr lang="zh-CN" altLang="en-US" sz="1800" dirty="0" smtClean="0"/>
              <a:t>由所述接收器的线性阵列来接收所述信号的反射；和</a:t>
            </a:r>
          </a:p>
          <a:p>
            <a:r>
              <a:rPr lang="en-US" sz="1800" dirty="0" smtClean="0"/>
              <a:t>e. </a:t>
            </a:r>
            <a:r>
              <a:rPr lang="zh-CN" altLang="en-US" sz="1800" dirty="0" smtClean="0"/>
              <a:t>在处理器中对所反射的信号进行数字化处理以形成所述物体的数字图像。</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US7548185B2</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a:xfrm>
            <a:off x="285720" y="1600200"/>
            <a:ext cx="8643998" cy="4686320"/>
          </a:xfrm>
        </p:spPr>
        <p:txBody>
          <a:bodyPr>
            <a:noAutofit/>
          </a:bodyPr>
          <a:lstStyle/>
          <a:p>
            <a:r>
              <a:rPr lang="en-US" sz="1800" dirty="0" smtClean="0"/>
              <a:t>5. </a:t>
            </a:r>
            <a:r>
              <a:rPr lang="zh-CN" altLang="en-US" sz="1800" dirty="0" smtClean="0"/>
              <a:t>一种用于使用电磁波产生物体图像的方法，所述方法包括以下步骤：</a:t>
            </a:r>
          </a:p>
          <a:p>
            <a:r>
              <a:rPr lang="en-US" sz="1800" dirty="0" smtClean="0"/>
              <a:t>a. </a:t>
            </a:r>
            <a:r>
              <a:rPr lang="zh-CN" altLang="en-US" sz="1800" dirty="0" smtClean="0"/>
              <a:t>提供第一和第二发送器线性阵列，每个发送器配置成将信号发射至物体；</a:t>
            </a:r>
          </a:p>
          <a:p>
            <a:r>
              <a:rPr lang="en-US" sz="1800" dirty="0" smtClean="0"/>
              <a:t>b. </a:t>
            </a:r>
            <a:r>
              <a:rPr lang="zh-CN" altLang="en-US" sz="1800" dirty="0" smtClean="0"/>
              <a:t>将频率在</a:t>
            </a:r>
            <a:r>
              <a:rPr lang="en-US" sz="1800" dirty="0" smtClean="0"/>
              <a:t>200MHz</a:t>
            </a:r>
            <a:r>
              <a:rPr lang="zh-CN" altLang="en-US" sz="1800" dirty="0" smtClean="0"/>
              <a:t>和</a:t>
            </a:r>
            <a:r>
              <a:rPr lang="en-US" sz="1800" dirty="0" smtClean="0"/>
              <a:t>1THz</a:t>
            </a:r>
            <a:r>
              <a:rPr lang="zh-CN" altLang="en-US" sz="1800" dirty="0" smtClean="0"/>
              <a:t>之间的电磁辐射信号的第一序列从所述第一发送器线性阵列发射至物体，由此生成至少两个虚拟采样点；</a:t>
            </a:r>
          </a:p>
          <a:p>
            <a:r>
              <a:rPr lang="en-US" sz="1800" dirty="0" smtClean="0"/>
              <a:t>c. </a:t>
            </a:r>
            <a:r>
              <a:rPr lang="zh-CN" altLang="en-US" sz="1800" dirty="0" smtClean="0"/>
              <a:t>提供接收器线性阵列，其配置成接收来自所述物体的所述第一信号序列，其中所述接收器中的至少一个配置成接收源自所述第一发送器阵列中的三个或更多个发送器的反射信号；</a:t>
            </a:r>
          </a:p>
          <a:p>
            <a:r>
              <a:rPr lang="en-US" sz="1800" dirty="0" smtClean="0"/>
              <a:t>d. </a:t>
            </a:r>
            <a:r>
              <a:rPr lang="zh-CN" altLang="en-US" sz="1800" dirty="0" smtClean="0"/>
              <a:t>由所述接收器来接收从所述物体反射的第一信号序列的反射；</a:t>
            </a:r>
          </a:p>
          <a:p>
            <a:r>
              <a:rPr lang="en-US" sz="1800" dirty="0" smtClean="0"/>
              <a:t>e. </a:t>
            </a:r>
            <a:r>
              <a:rPr lang="zh-CN" altLang="en-US" sz="1800" dirty="0" smtClean="0"/>
              <a:t>将频率在</a:t>
            </a:r>
            <a:r>
              <a:rPr lang="en-US" sz="1800" dirty="0" smtClean="0"/>
              <a:t>200MHz</a:t>
            </a:r>
            <a:r>
              <a:rPr lang="zh-CN" altLang="en-US" sz="1800" dirty="0" smtClean="0"/>
              <a:t>和</a:t>
            </a:r>
            <a:r>
              <a:rPr lang="en-US" sz="1800" dirty="0" smtClean="0"/>
              <a:t>1THz</a:t>
            </a:r>
            <a:r>
              <a:rPr lang="zh-CN" altLang="en-US" sz="1800" dirty="0" smtClean="0"/>
              <a:t>之间的电磁辐射信号的第二序列从所述第二发送器线性阵列发射至物体，由此生成至少两个虚拟采样点；</a:t>
            </a:r>
          </a:p>
          <a:p>
            <a:r>
              <a:rPr lang="en-US" sz="1800" dirty="0" smtClean="0"/>
              <a:t>f. </a:t>
            </a:r>
            <a:r>
              <a:rPr lang="zh-CN" altLang="en-US" sz="1800" dirty="0" smtClean="0"/>
              <a:t>由所述接收器来接收从所述物体反射的第二信号序列的反射；和</a:t>
            </a:r>
          </a:p>
          <a:p>
            <a:r>
              <a:rPr lang="en-US" sz="1800" dirty="0" smtClean="0"/>
              <a:t>g. </a:t>
            </a:r>
            <a:r>
              <a:rPr lang="zh-CN" altLang="en-US" sz="1800" dirty="0" smtClean="0"/>
              <a:t>在处理器中对由所述接收器所接收的所述第一反射信号序列和第二反射信号序列进行数字化处理以形成所述物体的数字图像。</a:t>
            </a:r>
            <a:endParaRPr lang="zh-CN" altLang="en-US" sz="1800"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US7548185B2</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a:xfrm>
            <a:off x="285720" y="1600200"/>
            <a:ext cx="8643998" cy="4686320"/>
          </a:xfrm>
        </p:spPr>
        <p:txBody>
          <a:bodyPr>
            <a:noAutofit/>
          </a:bodyPr>
          <a:lstStyle/>
          <a:p>
            <a:r>
              <a:rPr lang="en-US" sz="1800" dirty="0" smtClean="0"/>
              <a:t>5.</a:t>
            </a:r>
            <a:r>
              <a:rPr lang="zh-CN" altLang="en-US" sz="1800" dirty="0" smtClean="0"/>
              <a:t>  一种用于使用电磁波产生物体图像的方法，所述方法包括以下步骤：</a:t>
            </a:r>
          </a:p>
          <a:p>
            <a:r>
              <a:rPr lang="en-US" sz="1800" dirty="0" smtClean="0"/>
              <a:t>a. </a:t>
            </a:r>
            <a:r>
              <a:rPr lang="zh-CN" altLang="en-US" sz="1800" dirty="0" smtClean="0"/>
              <a:t>提供发送器线性阵列，每个发送器配置成将信号发射至物体，所述信号的反射被第一接收器线性阵列和第二接收器线性阵列中的每一个中的至少三个接收器来接收；</a:t>
            </a:r>
          </a:p>
          <a:p>
            <a:r>
              <a:rPr lang="en-US" sz="1800" dirty="0" smtClean="0"/>
              <a:t>b. </a:t>
            </a:r>
            <a:r>
              <a:rPr lang="zh-CN" altLang="en-US" sz="1800" dirty="0" smtClean="0"/>
              <a:t>提供第一和第二接收器线性阵列，每个接收器配置成接收由所述物体反射的信号；</a:t>
            </a:r>
          </a:p>
          <a:p>
            <a:r>
              <a:rPr lang="en-US" sz="1800" dirty="0" smtClean="0"/>
              <a:t>c. </a:t>
            </a:r>
            <a:r>
              <a:rPr lang="zh-CN" altLang="en-US" sz="1800" dirty="0" smtClean="0"/>
              <a:t>将频率在</a:t>
            </a:r>
            <a:r>
              <a:rPr lang="en-US" sz="1800" dirty="0" smtClean="0"/>
              <a:t>200MHz</a:t>
            </a:r>
            <a:r>
              <a:rPr lang="zh-CN" altLang="en-US" sz="1800" dirty="0" smtClean="0"/>
              <a:t>和</a:t>
            </a:r>
            <a:r>
              <a:rPr lang="en-US" sz="1800" dirty="0" smtClean="0"/>
              <a:t>1THz</a:t>
            </a:r>
            <a:r>
              <a:rPr lang="zh-CN" altLang="en-US" sz="1800" dirty="0" smtClean="0"/>
              <a:t>之间的电磁辐射信号的第一序列从所述发送器线性阵列发射至所述物体，由此生成至少两个虚拟采样点；</a:t>
            </a:r>
          </a:p>
          <a:p>
            <a:r>
              <a:rPr lang="en-US" sz="1800" dirty="0" smtClean="0"/>
              <a:t>d. </a:t>
            </a:r>
            <a:r>
              <a:rPr lang="zh-CN" altLang="en-US" sz="1800" dirty="0" smtClean="0"/>
              <a:t>由第一接收器线性阵列来接收从所述物体反射的第一信号序列的反射；</a:t>
            </a:r>
          </a:p>
          <a:p>
            <a:r>
              <a:rPr lang="en-US" sz="1800" dirty="0" smtClean="0"/>
              <a:t>e. </a:t>
            </a:r>
            <a:r>
              <a:rPr lang="zh-CN" altLang="en-US" sz="1800" dirty="0" smtClean="0"/>
              <a:t>将频率在</a:t>
            </a:r>
            <a:r>
              <a:rPr lang="en-US" sz="1800" dirty="0" smtClean="0"/>
              <a:t>200MHz</a:t>
            </a:r>
            <a:r>
              <a:rPr lang="zh-CN" altLang="en-US" sz="1800" dirty="0" smtClean="0"/>
              <a:t>和</a:t>
            </a:r>
            <a:r>
              <a:rPr lang="en-US" sz="1800" dirty="0" smtClean="0"/>
              <a:t>1THz</a:t>
            </a:r>
            <a:r>
              <a:rPr lang="zh-CN" altLang="en-US" sz="1800" dirty="0" smtClean="0"/>
              <a:t>之间的电磁辐射信号的第二序列从所述第二发送器线性阵列发射至所述物体；</a:t>
            </a:r>
          </a:p>
          <a:p>
            <a:r>
              <a:rPr lang="en-US" sz="1800" dirty="0" smtClean="0"/>
              <a:t>f. </a:t>
            </a:r>
            <a:r>
              <a:rPr lang="zh-CN" altLang="en-US" sz="1800" dirty="0" smtClean="0"/>
              <a:t>由所述第二接收器线性阵列来接收从所述物体反射的第二信号序列中的每个信号的反射；和</a:t>
            </a:r>
          </a:p>
          <a:p>
            <a:r>
              <a:rPr lang="en-US" sz="1800" dirty="0" smtClean="0"/>
              <a:t>g. </a:t>
            </a:r>
            <a:r>
              <a:rPr lang="zh-CN" altLang="en-US" sz="1800" dirty="0" smtClean="0"/>
              <a:t>在处理器中对由所述接收器所接收的所述第一反射信号序列和第二反射信号序列进行数字化处理以形成所述物体的图像。</a:t>
            </a:r>
            <a:endParaRPr lang="zh-CN" altLang="en-US"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毫米波全息成像设备的结构</a:t>
            </a:r>
            <a:endParaRPr lang="zh-CN" altLang="en-US" dirty="0"/>
          </a:p>
        </p:txBody>
      </p:sp>
      <p:sp>
        <p:nvSpPr>
          <p:cNvPr id="3" name="内容占位符 2"/>
          <p:cNvSpPr>
            <a:spLocks noGrp="1"/>
          </p:cNvSpPr>
          <p:nvPr>
            <p:ph idx="1"/>
          </p:nvPr>
        </p:nvSpPr>
        <p:spPr/>
        <p:txBody>
          <a:bodyPr/>
          <a:lstStyle/>
          <a:p>
            <a:endParaRPr lang="zh-CN" altLang="en-US" dirty="0"/>
          </a:p>
        </p:txBody>
      </p:sp>
      <p:pic>
        <p:nvPicPr>
          <p:cNvPr id="50178" name="对象 1"/>
          <p:cNvPicPr>
            <a:picLocks noChangeArrowheads="1"/>
          </p:cNvPicPr>
          <p:nvPr/>
        </p:nvPicPr>
        <p:blipFill>
          <a:blip r:embed="rId2"/>
          <a:srcRect l="-2083" r="-1962" b="-2155"/>
          <a:stretch>
            <a:fillRect/>
          </a:stretch>
        </p:blipFill>
        <p:spPr bwMode="auto">
          <a:xfrm>
            <a:off x="1142976" y="2214554"/>
            <a:ext cx="6357982" cy="40005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US7548185B2</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6" name="矩形 5"/>
          <p:cNvSpPr/>
          <p:nvPr/>
        </p:nvSpPr>
        <p:spPr>
          <a:xfrm>
            <a:off x="785786" y="5214950"/>
            <a:ext cx="7786742" cy="369332"/>
          </a:xfrm>
          <a:prstGeom prst="rect">
            <a:avLst/>
          </a:prstGeom>
        </p:spPr>
        <p:txBody>
          <a:bodyPr wrap="square">
            <a:spAutoFit/>
          </a:bodyPr>
          <a:lstStyle/>
          <a:p>
            <a:r>
              <a:rPr lang="zh-CN" altLang="en-US" dirty="0" smtClean="0"/>
              <a:t>本分析对象可能落入到权利要求</a:t>
            </a:r>
            <a:r>
              <a:rPr lang="en-US" altLang="zh-CN" dirty="0" smtClean="0"/>
              <a:t>1</a:t>
            </a:r>
            <a:r>
              <a:rPr lang="zh-CN" altLang="en-US" dirty="0" smtClean="0"/>
              <a:t>限定的保护范围</a:t>
            </a:r>
            <a:r>
              <a:rPr lang="zh-CN" altLang="en-US" dirty="0"/>
              <a:t>中，</a:t>
            </a:r>
            <a:r>
              <a:rPr lang="zh-CN" altLang="en-US" dirty="0" smtClean="0"/>
              <a:t>存在侵权风险</a:t>
            </a:r>
            <a:endParaRPr lang="zh-CN" altLang="en-US" dirty="0"/>
          </a:p>
        </p:txBody>
      </p:sp>
      <p:graphicFrame>
        <p:nvGraphicFramePr>
          <p:cNvPr id="8" name="内容占位符 7"/>
          <p:cNvGraphicFramePr>
            <a:graphicFrameLocks noGrp="1"/>
          </p:cNvGraphicFramePr>
          <p:nvPr>
            <p:ph idx="1"/>
          </p:nvPr>
        </p:nvGraphicFramePr>
        <p:xfrm>
          <a:off x="1071536" y="1857364"/>
          <a:ext cx="6500859" cy="3143270"/>
        </p:xfrm>
        <a:graphic>
          <a:graphicData uri="http://schemas.openxmlformats.org/drawingml/2006/table">
            <a:tbl>
              <a:tblPr/>
              <a:tblGrid>
                <a:gridCol w="1031906"/>
                <a:gridCol w="2113767"/>
                <a:gridCol w="2219642"/>
                <a:gridCol w="1135544"/>
              </a:tblGrid>
              <a:tr h="241790">
                <a:tc>
                  <a:txBody>
                    <a:bodyPr/>
                    <a:lstStyle/>
                    <a:p>
                      <a:pPr algn="just">
                        <a:spcAft>
                          <a:spcPts val="0"/>
                        </a:spcAft>
                      </a:pPr>
                      <a:r>
                        <a:rPr lang="zh-CN" sz="1200" kern="100">
                          <a:solidFill>
                            <a:srgbClr val="000000"/>
                          </a:solidFill>
                          <a:latin typeface="Times New Roman"/>
                          <a:ea typeface="宋体"/>
                          <a:cs typeface="Arial"/>
                        </a:rPr>
                        <a:t>权利要求</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200" kern="100">
                          <a:solidFill>
                            <a:srgbClr val="000000"/>
                          </a:solidFill>
                          <a:latin typeface="Times New Roman"/>
                          <a:ea typeface="宋体"/>
                          <a:cs typeface="Arial"/>
                        </a:rPr>
                        <a:t>发送器（发射天线）</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200" kern="100">
                          <a:solidFill>
                            <a:srgbClr val="000000"/>
                          </a:solidFill>
                          <a:latin typeface="Times New Roman"/>
                          <a:ea typeface="宋体"/>
                          <a:cs typeface="Arial"/>
                        </a:rPr>
                        <a:t>接收器（接收天线）</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200" kern="100">
                          <a:solidFill>
                            <a:srgbClr val="000000"/>
                          </a:solidFill>
                          <a:latin typeface="Times New Roman"/>
                          <a:ea typeface="宋体"/>
                          <a:cs typeface="Arial"/>
                        </a:rPr>
                        <a:t>虚拟采样点</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3580">
                <a:tc>
                  <a:txBody>
                    <a:bodyPr/>
                    <a:lstStyle/>
                    <a:p>
                      <a:pPr algn="just">
                        <a:spcAft>
                          <a:spcPts val="0"/>
                        </a:spcAft>
                      </a:pPr>
                      <a:r>
                        <a:rPr lang="en-US" sz="1200" kern="100">
                          <a:solidFill>
                            <a:srgbClr val="000000"/>
                          </a:solidFill>
                          <a:latin typeface="Times New Roman"/>
                          <a:ea typeface="宋体"/>
                          <a:cs typeface="Arial"/>
                        </a:rPr>
                        <a:t>1</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100">
                          <a:solidFill>
                            <a:srgbClr val="000000"/>
                          </a:solidFill>
                          <a:latin typeface="Times New Roman"/>
                          <a:ea typeface="宋体"/>
                          <a:cs typeface="Arial"/>
                        </a:rPr>
                        <a:t>3</a:t>
                      </a:r>
                      <a:r>
                        <a:rPr lang="zh-CN" sz="1200" kern="100">
                          <a:solidFill>
                            <a:srgbClr val="000000"/>
                          </a:solidFill>
                          <a:latin typeface="Times New Roman"/>
                          <a:ea typeface="宋体"/>
                          <a:cs typeface="Arial"/>
                        </a:rPr>
                        <a:t>个以上发送器对应</a:t>
                      </a:r>
                      <a:r>
                        <a:rPr lang="en-US" sz="1200" kern="100">
                          <a:solidFill>
                            <a:srgbClr val="000000"/>
                          </a:solidFill>
                          <a:latin typeface="Times New Roman"/>
                          <a:ea typeface="宋体"/>
                          <a:cs typeface="Arial"/>
                        </a:rPr>
                        <a:t>1</a:t>
                      </a:r>
                      <a:r>
                        <a:rPr lang="zh-CN" sz="1200" kern="100">
                          <a:solidFill>
                            <a:srgbClr val="000000"/>
                          </a:solidFill>
                          <a:latin typeface="Times New Roman"/>
                          <a:ea typeface="宋体"/>
                          <a:cs typeface="Arial"/>
                        </a:rPr>
                        <a:t>个接收器</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100">
                          <a:solidFill>
                            <a:srgbClr val="000000"/>
                          </a:solidFill>
                          <a:latin typeface="Times New Roman"/>
                          <a:ea typeface="宋体"/>
                          <a:cs typeface="Arial"/>
                        </a:rPr>
                        <a:t>3</a:t>
                      </a:r>
                      <a:r>
                        <a:rPr lang="zh-CN" sz="1200" kern="100">
                          <a:solidFill>
                            <a:srgbClr val="000000"/>
                          </a:solidFill>
                          <a:latin typeface="Times New Roman"/>
                          <a:ea typeface="宋体"/>
                          <a:cs typeface="Arial"/>
                        </a:rPr>
                        <a:t>个以上接收器对应</a:t>
                      </a:r>
                      <a:r>
                        <a:rPr lang="en-US" sz="1200" kern="100">
                          <a:solidFill>
                            <a:srgbClr val="000000"/>
                          </a:solidFill>
                          <a:latin typeface="Times New Roman"/>
                          <a:ea typeface="宋体"/>
                          <a:cs typeface="Arial"/>
                        </a:rPr>
                        <a:t>1</a:t>
                      </a:r>
                      <a:r>
                        <a:rPr lang="zh-CN" sz="1200" kern="100">
                          <a:solidFill>
                            <a:srgbClr val="000000"/>
                          </a:solidFill>
                          <a:latin typeface="Times New Roman"/>
                          <a:ea typeface="宋体"/>
                          <a:cs typeface="Arial"/>
                        </a:rPr>
                        <a:t>个发送器</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200" kern="100">
                          <a:solidFill>
                            <a:srgbClr val="000000"/>
                          </a:solidFill>
                          <a:latin typeface="Times New Roman"/>
                          <a:ea typeface="宋体"/>
                          <a:cs typeface="Arial"/>
                        </a:rPr>
                        <a:t>至少两个</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3580">
                <a:tc>
                  <a:txBody>
                    <a:bodyPr/>
                    <a:lstStyle/>
                    <a:p>
                      <a:pPr algn="just">
                        <a:spcAft>
                          <a:spcPts val="0"/>
                        </a:spcAft>
                      </a:pPr>
                      <a:r>
                        <a:rPr lang="en-US" sz="1200" kern="100">
                          <a:solidFill>
                            <a:srgbClr val="000000"/>
                          </a:solidFill>
                          <a:latin typeface="Times New Roman"/>
                          <a:ea typeface="宋体"/>
                          <a:cs typeface="Arial"/>
                        </a:rPr>
                        <a:t>2</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200" kern="100">
                          <a:solidFill>
                            <a:srgbClr val="000000"/>
                          </a:solidFill>
                          <a:latin typeface="Times New Roman"/>
                          <a:ea typeface="宋体"/>
                          <a:cs typeface="Arial"/>
                        </a:rPr>
                        <a:t>两个发送器阵列</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100">
                          <a:solidFill>
                            <a:srgbClr val="000000"/>
                          </a:solidFill>
                          <a:latin typeface="Times New Roman"/>
                          <a:ea typeface="宋体"/>
                          <a:cs typeface="Arial"/>
                        </a:rPr>
                        <a:t>3</a:t>
                      </a:r>
                      <a:r>
                        <a:rPr lang="zh-CN" sz="1200" kern="100">
                          <a:solidFill>
                            <a:srgbClr val="000000"/>
                          </a:solidFill>
                          <a:latin typeface="Times New Roman"/>
                          <a:ea typeface="宋体"/>
                          <a:cs typeface="Arial"/>
                        </a:rPr>
                        <a:t>个以上接收器对应</a:t>
                      </a:r>
                      <a:r>
                        <a:rPr lang="en-US" sz="1200" kern="100">
                          <a:solidFill>
                            <a:srgbClr val="000000"/>
                          </a:solidFill>
                          <a:latin typeface="Times New Roman"/>
                          <a:ea typeface="宋体"/>
                          <a:cs typeface="Arial"/>
                        </a:rPr>
                        <a:t>1</a:t>
                      </a:r>
                      <a:r>
                        <a:rPr lang="zh-CN" sz="1200" kern="100">
                          <a:solidFill>
                            <a:srgbClr val="000000"/>
                          </a:solidFill>
                          <a:latin typeface="Times New Roman"/>
                          <a:ea typeface="宋体"/>
                          <a:cs typeface="Arial"/>
                        </a:rPr>
                        <a:t>个发送器，</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200" kern="100">
                          <a:solidFill>
                            <a:srgbClr val="000000"/>
                          </a:solidFill>
                          <a:latin typeface="Times New Roman"/>
                          <a:ea typeface="宋体"/>
                          <a:cs typeface="Arial"/>
                        </a:rPr>
                        <a:t>至少两个</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3580">
                <a:tc>
                  <a:txBody>
                    <a:bodyPr/>
                    <a:lstStyle/>
                    <a:p>
                      <a:pPr algn="just">
                        <a:spcAft>
                          <a:spcPts val="0"/>
                        </a:spcAft>
                      </a:pPr>
                      <a:r>
                        <a:rPr lang="en-US" sz="1200" kern="100">
                          <a:solidFill>
                            <a:srgbClr val="000000"/>
                          </a:solidFill>
                          <a:latin typeface="Times New Roman"/>
                          <a:ea typeface="宋体"/>
                          <a:cs typeface="Arial"/>
                        </a:rPr>
                        <a:t>3</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100">
                          <a:solidFill>
                            <a:srgbClr val="000000"/>
                          </a:solidFill>
                          <a:latin typeface="Times New Roman"/>
                          <a:ea typeface="宋体"/>
                          <a:cs typeface="Arial"/>
                        </a:rPr>
                        <a:t>3</a:t>
                      </a:r>
                      <a:r>
                        <a:rPr lang="zh-CN" sz="1200" kern="100">
                          <a:solidFill>
                            <a:srgbClr val="000000"/>
                          </a:solidFill>
                          <a:latin typeface="Times New Roman"/>
                          <a:ea typeface="宋体"/>
                          <a:cs typeface="Arial"/>
                        </a:rPr>
                        <a:t>个以上发送器对应</a:t>
                      </a:r>
                      <a:r>
                        <a:rPr lang="en-US" sz="1200" kern="100">
                          <a:solidFill>
                            <a:srgbClr val="000000"/>
                          </a:solidFill>
                          <a:latin typeface="Times New Roman"/>
                          <a:ea typeface="宋体"/>
                          <a:cs typeface="Arial"/>
                        </a:rPr>
                        <a:t>1</a:t>
                      </a:r>
                      <a:r>
                        <a:rPr lang="zh-CN" sz="1200" kern="100">
                          <a:solidFill>
                            <a:srgbClr val="000000"/>
                          </a:solidFill>
                          <a:latin typeface="Times New Roman"/>
                          <a:ea typeface="宋体"/>
                          <a:cs typeface="Arial"/>
                        </a:rPr>
                        <a:t>个接收器</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200" kern="100">
                          <a:solidFill>
                            <a:srgbClr val="000000"/>
                          </a:solidFill>
                          <a:latin typeface="Times New Roman"/>
                          <a:ea typeface="宋体"/>
                          <a:cs typeface="Arial"/>
                        </a:rPr>
                        <a:t>两个接收器阵列</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200" kern="100">
                          <a:solidFill>
                            <a:srgbClr val="000000"/>
                          </a:solidFill>
                          <a:latin typeface="Times New Roman"/>
                          <a:ea typeface="宋体"/>
                          <a:cs typeface="Arial"/>
                        </a:rPr>
                        <a:t>至少两个</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3580">
                <a:tc>
                  <a:txBody>
                    <a:bodyPr/>
                    <a:lstStyle/>
                    <a:p>
                      <a:pPr algn="just">
                        <a:spcAft>
                          <a:spcPts val="0"/>
                        </a:spcAft>
                      </a:pPr>
                      <a:r>
                        <a:rPr lang="en-US" sz="1200" kern="100">
                          <a:solidFill>
                            <a:srgbClr val="000000"/>
                          </a:solidFill>
                          <a:latin typeface="Times New Roman"/>
                          <a:ea typeface="宋体"/>
                          <a:cs typeface="Arial"/>
                        </a:rPr>
                        <a:t>4</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100">
                          <a:solidFill>
                            <a:srgbClr val="000000"/>
                          </a:solidFill>
                          <a:latin typeface="Times New Roman"/>
                          <a:ea typeface="宋体"/>
                          <a:cs typeface="Arial"/>
                        </a:rPr>
                        <a:t>3</a:t>
                      </a:r>
                      <a:r>
                        <a:rPr lang="zh-CN" sz="1200" kern="100">
                          <a:solidFill>
                            <a:srgbClr val="000000"/>
                          </a:solidFill>
                          <a:latin typeface="Times New Roman"/>
                          <a:ea typeface="宋体"/>
                          <a:cs typeface="Arial"/>
                        </a:rPr>
                        <a:t>个以上发送器对应</a:t>
                      </a:r>
                      <a:r>
                        <a:rPr lang="en-US" sz="1200" kern="100">
                          <a:solidFill>
                            <a:srgbClr val="000000"/>
                          </a:solidFill>
                          <a:latin typeface="Times New Roman"/>
                          <a:ea typeface="宋体"/>
                          <a:cs typeface="Arial"/>
                        </a:rPr>
                        <a:t>1</a:t>
                      </a:r>
                      <a:r>
                        <a:rPr lang="zh-CN" sz="1200" kern="100">
                          <a:solidFill>
                            <a:srgbClr val="000000"/>
                          </a:solidFill>
                          <a:latin typeface="Times New Roman"/>
                          <a:ea typeface="宋体"/>
                          <a:cs typeface="Arial"/>
                        </a:rPr>
                        <a:t>个接收器</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kern="100">
                          <a:solidFill>
                            <a:srgbClr val="000000"/>
                          </a:solidFill>
                          <a:latin typeface="Times New Roman"/>
                          <a:ea typeface="宋体"/>
                          <a:cs typeface="Arial"/>
                        </a:rPr>
                        <a:t>3</a:t>
                      </a:r>
                      <a:r>
                        <a:rPr lang="zh-CN" sz="1200" kern="100">
                          <a:solidFill>
                            <a:srgbClr val="000000"/>
                          </a:solidFill>
                          <a:latin typeface="Times New Roman"/>
                          <a:ea typeface="宋体"/>
                          <a:cs typeface="Arial"/>
                        </a:rPr>
                        <a:t>个以上接收器对应</a:t>
                      </a:r>
                      <a:r>
                        <a:rPr lang="en-US" sz="1200" kern="100">
                          <a:solidFill>
                            <a:srgbClr val="000000"/>
                          </a:solidFill>
                          <a:latin typeface="Times New Roman"/>
                          <a:ea typeface="宋体"/>
                          <a:cs typeface="Arial"/>
                        </a:rPr>
                        <a:t>1</a:t>
                      </a:r>
                      <a:r>
                        <a:rPr lang="zh-CN" sz="1200" kern="100">
                          <a:solidFill>
                            <a:srgbClr val="000000"/>
                          </a:solidFill>
                          <a:latin typeface="Times New Roman"/>
                          <a:ea typeface="宋体"/>
                          <a:cs typeface="Arial"/>
                        </a:rPr>
                        <a:t>个发送器</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200" kern="100">
                          <a:solidFill>
                            <a:srgbClr val="000000"/>
                          </a:solidFill>
                          <a:latin typeface="Times New Roman"/>
                          <a:ea typeface="宋体"/>
                          <a:cs typeface="Arial"/>
                        </a:rPr>
                        <a:t>至少两个</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3580">
                <a:tc>
                  <a:txBody>
                    <a:bodyPr/>
                    <a:lstStyle/>
                    <a:p>
                      <a:pPr algn="just">
                        <a:spcAft>
                          <a:spcPts val="0"/>
                        </a:spcAft>
                      </a:pPr>
                      <a:r>
                        <a:rPr lang="en-US" sz="1200" kern="100">
                          <a:solidFill>
                            <a:srgbClr val="000000"/>
                          </a:solidFill>
                          <a:latin typeface="Times New Roman"/>
                          <a:ea typeface="宋体"/>
                          <a:cs typeface="Arial"/>
                        </a:rPr>
                        <a:t>5</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200" kern="100">
                          <a:solidFill>
                            <a:srgbClr val="000000"/>
                          </a:solidFill>
                          <a:latin typeface="Times New Roman"/>
                          <a:ea typeface="宋体"/>
                          <a:cs typeface="Arial"/>
                        </a:rPr>
                        <a:t>两个发送器阵列，</a:t>
                      </a:r>
                      <a:r>
                        <a:rPr lang="en-US" sz="1200" kern="100">
                          <a:solidFill>
                            <a:srgbClr val="000000"/>
                          </a:solidFill>
                          <a:latin typeface="Times New Roman"/>
                          <a:ea typeface="宋体"/>
                          <a:cs typeface="Arial"/>
                        </a:rPr>
                        <a:t>3</a:t>
                      </a:r>
                      <a:r>
                        <a:rPr lang="zh-CN" sz="1200" kern="100">
                          <a:solidFill>
                            <a:srgbClr val="000000"/>
                          </a:solidFill>
                          <a:latin typeface="Times New Roman"/>
                          <a:ea typeface="宋体"/>
                          <a:cs typeface="Arial"/>
                        </a:rPr>
                        <a:t>个以上发送器对应</a:t>
                      </a:r>
                      <a:r>
                        <a:rPr lang="en-US" sz="1200" kern="100">
                          <a:solidFill>
                            <a:srgbClr val="000000"/>
                          </a:solidFill>
                          <a:latin typeface="Times New Roman"/>
                          <a:ea typeface="宋体"/>
                          <a:cs typeface="Arial"/>
                        </a:rPr>
                        <a:t>1</a:t>
                      </a:r>
                      <a:r>
                        <a:rPr lang="zh-CN" sz="1200" kern="100">
                          <a:solidFill>
                            <a:srgbClr val="000000"/>
                          </a:solidFill>
                          <a:latin typeface="Times New Roman"/>
                          <a:ea typeface="宋体"/>
                          <a:cs typeface="Arial"/>
                        </a:rPr>
                        <a:t>个接收器</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200" kern="100">
                        <a:solidFill>
                          <a:srgbClr val="000000"/>
                        </a:solidFill>
                        <a:latin typeface="Times New Roman"/>
                        <a:ea typeface="宋体"/>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200" kern="100">
                          <a:solidFill>
                            <a:srgbClr val="000000"/>
                          </a:solidFill>
                          <a:latin typeface="Times New Roman"/>
                          <a:ea typeface="宋体"/>
                          <a:cs typeface="Arial"/>
                        </a:rPr>
                        <a:t>至少两个</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3580">
                <a:tc>
                  <a:txBody>
                    <a:bodyPr/>
                    <a:lstStyle/>
                    <a:p>
                      <a:pPr algn="just">
                        <a:spcAft>
                          <a:spcPts val="0"/>
                        </a:spcAft>
                      </a:pPr>
                      <a:r>
                        <a:rPr lang="en-US" sz="1200" kern="100">
                          <a:solidFill>
                            <a:srgbClr val="000000"/>
                          </a:solidFill>
                          <a:latin typeface="Times New Roman"/>
                          <a:ea typeface="宋体"/>
                          <a:cs typeface="Arial"/>
                        </a:rPr>
                        <a:t>7</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200" kern="100">
                        <a:solidFill>
                          <a:srgbClr val="000000"/>
                        </a:solidFill>
                        <a:latin typeface="Times New Roman"/>
                        <a:ea typeface="宋体"/>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200" kern="100">
                          <a:solidFill>
                            <a:srgbClr val="000000"/>
                          </a:solidFill>
                          <a:latin typeface="Times New Roman"/>
                          <a:ea typeface="宋体"/>
                          <a:cs typeface="Arial"/>
                        </a:rPr>
                        <a:t>两个接收器阵列，</a:t>
                      </a:r>
                      <a:r>
                        <a:rPr lang="en-US" sz="1200" kern="100">
                          <a:solidFill>
                            <a:srgbClr val="000000"/>
                          </a:solidFill>
                          <a:latin typeface="Times New Roman"/>
                          <a:ea typeface="宋体"/>
                          <a:cs typeface="Arial"/>
                        </a:rPr>
                        <a:t>3</a:t>
                      </a:r>
                      <a:r>
                        <a:rPr lang="zh-CN" sz="1200" kern="100">
                          <a:solidFill>
                            <a:srgbClr val="000000"/>
                          </a:solidFill>
                          <a:latin typeface="Times New Roman"/>
                          <a:ea typeface="宋体"/>
                          <a:cs typeface="Arial"/>
                        </a:rPr>
                        <a:t>个以上接收器对应</a:t>
                      </a:r>
                      <a:r>
                        <a:rPr lang="en-US" sz="1200" kern="100">
                          <a:solidFill>
                            <a:srgbClr val="000000"/>
                          </a:solidFill>
                          <a:latin typeface="Times New Roman"/>
                          <a:ea typeface="宋体"/>
                          <a:cs typeface="Arial"/>
                        </a:rPr>
                        <a:t>1</a:t>
                      </a:r>
                      <a:r>
                        <a:rPr lang="zh-CN" sz="1200" kern="100">
                          <a:solidFill>
                            <a:srgbClr val="000000"/>
                          </a:solidFill>
                          <a:latin typeface="Times New Roman"/>
                          <a:ea typeface="宋体"/>
                          <a:cs typeface="Arial"/>
                        </a:rPr>
                        <a:t>个发送器</a:t>
                      </a:r>
                      <a:endParaRPr lang="zh-CN" sz="1500" kern="10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200" kern="100" dirty="0">
                          <a:solidFill>
                            <a:srgbClr val="000000"/>
                          </a:solidFill>
                          <a:latin typeface="Times New Roman"/>
                          <a:ea typeface="宋体"/>
                          <a:cs typeface="Arial"/>
                        </a:rPr>
                        <a:t>至少两个</a:t>
                      </a:r>
                      <a:endParaRPr lang="zh-CN" sz="1500" kern="100" dirty="0">
                        <a:solidFill>
                          <a:srgbClr val="000000"/>
                        </a:solidFill>
                        <a:latin typeface="楷体_GB2312"/>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US7548185B2</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pic>
        <p:nvPicPr>
          <p:cNvPr id="141314" name="Picture 2"/>
          <p:cNvPicPr>
            <a:picLocks noChangeAspect="1" noChangeArrowheads="1"/>
          </p:cNvPicPr>
          <p:nvPr/>
        </p:nvPicPr>
        <p:blipFill>
          <a:blip r:embed="rId2"/>
          <a:srcRect/>
          <a:stretch>
            <a:fillRect/>
          </a:stretch>
        </p:blipFill>
        <p:spPr bwMode="auto">
          <a:xfrm>
            <a:off x="714348" y="1785926"/>
            <a:ext cx="3429023" cy="3260725"/>
          </a:xfrm>
          <a:prstGeom prst="rect">
            <a:avLst/>
          </a:prstGeom>
          <a:noFill/>
          <a:ln w="9525">
            <a:noFill/>
            <a:miter lim="800000"/>
            <a:headEnd/>
            <a:tailEnd/>
          </a:ln>
        </p:spPr>
      </p:pic>
      <p:pic>
        <p:nvPicPr>
          <p:cNvPr id="141315" name="Picture 3"/>
          <p:cNvPicPr>
            <a:picLocks noChangeAspect="1" noChangeArrowheads="1"/>
          </p:cNvPicPr>
          <p:nvPr/>
        </p:nvPicPr>
        <p:blipFill>
          <a:blip r:embed="rId3"/>
          <a:srcRect/>
          <a:stretch>
            <a:fillRect/>
          </a:stretch>
        </p:blipFill>
        <p:spPr bwMode="auto">
          <a:xfrm>
            <a:off x="4643438" y="1785926"/>
            <a:ext cx="3405192" cy="3214710"/>
          </a:xfrm>
          <a:prstGeom prst="rect">
            <a:avLst/>
          </a:prstGeom>
          <a:noFill/>
          <a:ln w="9525">
            <a:noFill/>
            <a:miter lim="800000"/>
            <a:headEnd/>
            <a:tailEnd/>
          </a:ln>
          <a:effectLst/>
        </p:spPr>
      </p:pic>
      <p:sp>
        <p:nvSpPr>
          <p:cNvPr id="9" name="矩形 8"/>
          <p:cNvSpPr/>
          <p:nvPr/>
        </p:nvSpPr>
        <p:spPr>
          <a:xfrm>
            <a:off x="1285852" y="5214950"/>
            <a:ext cx="1785950" cy="369332"/>
          </a:xfrm>
          <a:prstGeom prst="rect">
            <a:avLst/>
          </a:prstGeom>
        </p:spPr>
        <p:txBody>
          <a:bodyPr wrap="square">
            <a:spAutoFit/>
          </a:bodyPr>
          <a:lstStyle/>
          <a:p>
            <a:r>
              <a:rPr lang="zh-CN" altLang="en-US" dirty="0" smtClean="0"/>
              <a:t>存在侵权风险</a:t>
            </a:r>
            <a:endParaRPr lang="zh-CN" altLang="en-US" dirty="0"/>
          </a:p>
        </p:txBody>
      </p:sp>
      <p:sp>
        <p:nvSpPr>
          <p:cNvPr id="10" name="矩形 9"/>
          <p:cNvSpPr/>
          <p:nvPr/>
        </p:nvSpPr>
        <p:spPr>
          <a:xfrm>
            <a:off x="5214942" y="5214950"/>
            <a:ext cx="1785950" cy="369332"/>
          </a:xfrm>
          <a:prstGeom prst="rect">
            <a:avLst/>
          </a:prstGeom>
        </p:spPr>
        <p:txBody>
          <a:bodyPr wrap="square">
            <a:spAutoFit/>
          </a:bodyPr>
          <a:lstStyle/>
          <a:p>
            <a:r>
              <a:rPr lang="zh-CN" altLang="en-US" dirty="0" smtClean="0"/>
              <a:t>不存在侵权风险</a:t>
            </a:r>
            <a:endParaRPr lang="zh-CN" alt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US7548185B2</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7" name="内容占位符 6"/>
          <p:cNvSpPr>
            <a:spLocks noGrp="1"/>
          </p:cNvSpPr>
          <p:nvPr>
            <p:ph idx="1"/>
          </p:nvPr>
        </p:nvSpPr>
        <p:spPr>
          <a:xfrm>
            <a:off x="457200" y="1600200"/>
            <a:ext cx="8229600" cy="4257692"/>
          </a:xfrm>
        </p:spPr>
        <p:txBody>
          <a:bodyPr>
            <a:normAutofit/>
          </a:bodyPr>
          <a:lstStyle/>
          <a:p>
            <a:r>
              <a:rPr lang="zh-CN" altLang="en-US" dirty="0" smtClean="0"/>
              <a:t>我方建议：</a:t>
            </a:r>
            <a:endParaRPr lang="en-US" altLang="zh-CN" dirty="0" smtClean="0"/>
          </a:p>
          <a:p>
            <a:r>
              <a:rPr lang="zh-CN" altLang="en-US" dirty="0" smtClean="0"/>
              <a:t>其为美国专利，于</a:t>
            </a:r>
            <a:r>
              <a:rPr lang="en-US" dirty="0" smtClean="0"/>
              <a:t>2009</a:t>
            </a:r>
            <a:r>
              <a:rPr lang="zh-CN" altLang="en-US" dirty="0" smtClean="0"/>
              <a:t>年</a:t>
            </a:r>
            <a:r>
              <a:rPr lang="en-US" dirty="0" smtClean="0"/>
              <a:t>6</a:t>
            </a:r>
            <a:r>
              <a:rPr lang="zh-CN" altLang="en-US" dirty="0" smtClean="0"/>
              <a:t>月</a:t>
            </a:r>
            <a:r>
              <a:rPr lang="en-US" dirty="0" smtClean="0"/>
              <a:t>16</a:t>
            </a:r>
            <a:r>
              <a:rPr lang="zh-CN" altLang="en-US" dirty="0" smtClean="0"/>
              <a:t>日授权，且该专利原始申请为一</a:t>
            </a:r>
            <a:r>
              <a:rPr lang="en-US" dirty="0" smtClean="0"/>
              <a:t>PCT</a:t>
            </a:r>
            <a:r>
              <a:rPr lang="zh-CN" altLang="en-US" dirty="0" smtClean="0"/>
              <a:t>国际申请，其在韩国和加拿大具有同族专利，但都尚未授权。</a:t>
            </a:r>
            <a:endParaRPr lang="en-US" altLang="zh-CN" dirty="0" smtClean="0"/>
          </a:p>
          <a:p>
            <a:r>
              <a:rPr lang="zh-CN" altLang="en-US" dirty="0" smtClean="0"/>
              <a:t>技术规避：避免上述天线排列方式</a:t>
            </a:r>
            <a:endParaRPr lang="en-US" altLang="zh-CN" dirty="0" smtClean="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US5859609 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Autofit/>
          </a:bodyPr>
          <a:lstStyle/>
          <a:p>
            <a:r>
              <a:rPr lang="en-US" sz="1400" dirty="0" smtClean="0"/>
              <a:t>1. </a:t>
            </a:r>
            <a:r>
              <a:rPr lang="zh-CN" altLang="en-US" sz="1400" dirty="0" smtClean="0"/>
              <a:t>一种用于目标的近实时成像的全息设备，所述设备使用具有从约</a:t>
            </a:r>
            <a:r>
              <a:rPr lang="en-US" sz="1400" dirty="0" smtClean="0"/>
              <a:t>1</a:t>
            </a:r>
            <a:r>
              <a:rPr lang="zh-CN" altLang="en-US" sz="1400" dirty="0" smtClean="0"/>
              <a:t>至约</a:t>
            </a:r>
            <a:r>
              <a:rPr lang="en-US" sz="1400" dirty="0" smtClean="0"/>
              <a:t>110GHz</a:t>
            </a:r>
            <a:r>
              <a:rPr lang="zh-CN" altLang="en-US" sz="1400" dirty="0" smtClean="0"/>
              <a:t>的多个频率的毫米波，所述全息设备包括：</a:t>
            </a:r>
          </a:p>
          <a:p>
            <a:r>
              <a:rPr lang="zh-CN" altLang="en-US" sz="1400" dirty="0" smtClean="0"/>
              <a:t>（</a:t>
            </a:r>
            <a:r>
              <a:rPr lang="en-US" sz="1400" dirty="0" smtClean="0"/>
              <a:t>a</a:t>
            </a:r>
            <a:r>
              <a:rPr lang="zh-CN" altLang="en-US" sz="1400" dirty="0" smtClean="0"/>
              <a:t>） 全息阵列，具有以约</a:t>
            </a:r>
            <a:r>
              <a:rPr lang="en-US" sz="1400" dirty="0" smtClean="0"/>
              <a:t>0.25</a:t>
            </a:r>
            <a:r>
              <a:rPr lang="zh-CN" altLang="en-US" sz="1400" dirty="0" smtClean="0"/>
              <a:t>个波长至约</a:t>
            </a:r>
            <a:r>
              <a:rPr lang="en-US" sz="1400" dirty="0" smtClean="0"/>
              <a:t>3</a:t>
            </a:r>
            <a:r>
              <a:rPr lang="zh-CN" altLang="en-US" sz="1400" dirty="0" smtClean="0"/>
              <a:t>个波长间隔开的多个天线单元，其中每个单元发送和</a:t>
            </a:r>
            <a:r>
              <a:rPr lang="en-US" sz="1400" dirty="0" smtClean="0"/>
              <a:t>/</a:t>
            </a:r>
            <a:r>
              <a:rPr lang="zh-CN" altLang="en-US" sz="1400" dirty="0" smtClean="0"/>
              <a:t>或接收毫米波辐射，所述阵列与所述目标间隔开；</a:t>
            </a:r>
          </a:p>
          <a:p>
            <a:r>
              <a:rPr lang="zh-CN" altLang="en-US" sz="1400" dirty="0" smtClean="0"/>
              <a:t>（</a:t>
            </a:r>
            <a:r>
              <a:rPr lang="en-US" sz="1400" dirty="0" smtClean="0"/>
              <a:t>b</a:t>
            </a:r>
            <a:r>
              <a:rPr lang="zh-CN" altLang="en-US" sz="1400" dirty="0" smtClean="0"/>
              <a:t>）全息宽带收发机，用于操作所述天线单元和为每个单元提供毫米波辐射源，然后接收从所述目标反射的高频毫米波辐射并由所述单元收集，之后形成输出；</a:t>
            </a:r>
          </a:p>
          <a:p>
            <a:r>
              <a:rPr lang="zh-CN" altLang="en-US" sz="1400" dirty="0" smtClean="0"/>
              <a:t>（</a:t>
            </a:r>
            <a:r>
              <a:rPr lang="en-US" sz="1400" dirty="0" smtClean="0"/>
              <a:t>c</a:t>
            </a:r>
            <a:r>
              <a:rPr lang="zh-CN" altLang="en-US" sz="1400" dirty="0" smtClean="0"/>
              <a:t>）模数转换器，用于将所述输出转换成相应的数字信号；和</a:t>
            </a:r>
          </a:p>
          <a:p>
            <a:r>
              <a:rPr lang="zh-CN" altLang="en-US" sz="1400" dirty="0" smtClean="0"/>
              <a:t>（</a:t>
            </a:r>
            <a:r>
              <a:rPr lang="en-US" sz="1400" dirty="0" smtClean="0"/>
              <a:t>d</a:t>
            </a:r>
            <a:r>
              <a:rPr lang="zh-CN" altLang="en-US" sz="1400" dirty="0" smtClean="0"/>
              <a:t>）计算机，用于将三维重建算法用于相应的数字信号，所述相应的数字信号保留不受限的景深，其中所述改进包括：</a:t>
            </a:r>
          </a:p>
          <a:p>
            <a:r>
              <a:rPr lang="zh-CN" altLang="en-US" sz="1400" dirty="0" smtClean="0"/>
              <a:t>所述计算机是数字计算机，所述数字计算机具有：</a:t>
            </a:r>
          </a:p>
          <a:p>
            <a:r>
              <a:rPr lang="zh-CN" altLang="en-US" sz="1400" dirty="0" smtClean="0"/>
              <a:t>（</a:t>
            </a:r>
            <a:r>
              <a:rPr lang="en-US" sz="1400" dirty="0" err="1" smtClean="0"/>
              <a:t>i</a:t>
            </a:r>
            <a:r>
              <a:rPr lang="zh-CN" altLang="en-US" sz="1400" dirty="0" smtClean="0"/>
              <a:t>）第一组指令，用于从</a:t>
            </a:r>
            <a:r>
              <a:rPr lang="en-US" sz="1400" dirty="0" smtClean="0"/>
              <a:t>A/D</a:t>
            </a:r>
            <a:r>
              <a:rPr lang="zh-CN" altLang="en-US" sz="1400" dirty="0" smtClean="0"/>
              <a:t>转换器接收数据，</a:t>
            </a:r>
          </a:p>
          <a:p>
            <a:r>
              <a:rPr lang="zh-CN" altLang="en-US" sz="1400" dirty="0" smtClean="0"/>
              <a:t>（</a:t>
            </a:r>
            <a:r>
              <a:rPr lang="en-US" sz="1400" dirty="0" smtClean="0"/>
              <a:t>ii</a:t>
            </a:r>
            <a:r>
              <a:rPr lang="zh-CN" altLang="en-US" sz="1400" dirty="0" smtClean="0"/>
              <a:t>）第二组指令，用于计算针对于每一频率的接收数据的二维傅里叶变换，</a:t>
            </a:r>
          </a:p>
          <a:p>
            <a:r>
              <a:rPr lang="zh-CN" altLang="en-US" sz="1400" dirty="0" smtClean="0"/>
              <a:t>（</a:t>
            </a:r>
            <a:r>
              <a:rPr lang="en-US" sz="1400" dirty="0" smtClean="0"/>
              <a:t>iii</a:t>
            </a:r>
            <a:r>
              <a:rPr lang="zh-CN" altLang="en-US" sz="1400" dirty="0" smtClean="0"/>
              <a:t>）第三组指令，用于将该二维傅里叶变换与一相位因子相乘并计算一维傅里叶逆变换，</a:t>
            </a:r>
          </a:p>
          <a:p>
            <a:r>
              <a:rPr lang="zh-CN" altLang="en-US" sz="1400" dirty="0" smtClean="0"/>
              <a:t>（</a:t>
            </a:r>
            <a:r>
              <a:rPr lang="en-US" sz="1400" dirty="0" smtClean="0"/>
              <a:t>iv</a:t>
            </a:r>
            <a:r>
              <a:rPr lang="zh-CN" altLang="en-US" sz="1400" dirty="0" smtClean="0"/>
              <a:t>）第四组指令，用于在均匀采样的栅格上对该一维傅里叶逆变换进行插值而形成经过插值的结果，</a:t>
            </a:r>
          </a:p>
          <a:p>
            <a:r>
              <a:rPr lang="zh-CN" altLang="en-US" sz="1400" dirty="0" smtClean="0"/>
              <a:t>（</a:t>
            </a:r>
            <a:r>
              <a:rPr lang="en-US" sz="1400" dirty="0" smtClean="0"/>
              <a:t>v</a:t>
            </a:r>
            <a:r>
              <a:rPr lang="zh-CN" altLang="en-US" sz="1400" dirty="0" smtClean="0"/>
              <a:t>）第五组指令，用于计算所述经过插值的结果的三维逆变换并获得复圆柱三维图像，</a:t>
            </a:r>
          </a:p>
          <a:p>
            <a:r>
              <a:rPr lang="zh-CN" altLang="en-US" sz="1400" dirty="0" smtClean="0"/>
              <a:t>（</a:t>
            </a:r>
            <a:r>
              <a:rPr lang="en-US" sz="1400" dirty="0" smtClean="0"/>
              <a:t>vi</a:t>
            </a:r>
            <a:r>
              <a:rPr lang="zh-CN" altLang="en-US" sz="1400" dirty="0" smtClean="0"/>
              <a:t>）第六组指令，用于计算复圆柱三维图像的幅值和获得圆柱三维图像，以及</a:t>
            </a:r>
          </a:p>
          <a:p>
            <a:r>
              <a:rPr lang="zh-CN" altLang="en-US" sz="1400" dirty="0" smtClean="0"/>
              <a:t>（</a:t>
            </a:r>
            <a:r>
              <a:rPr lang="en-US" sz="1400" dirty="0" smtClean="0"/>
              <a:t>vii</a:t>
            </a:r>
            <a:r>
              <a:rPr lang="zh-CN" altLang="en-US" sz="1400" dirty="0" smtClean="0"/>
              <a:t>）第七组指令，用于显示圆柱三维图像</a:t>
            </a:r>
            <a:r>
              <a:rPr lang="zh-CN" altLang="en-US" sz="1800" dirty="0" smtClean="0"/>
              <a:t>。</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US5859609 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Autofit/>
          </a:bodyPr>
          <a:lstStyle/>
          <a:p>
            <a:r>
              <a:rPr lang="en-US" sz="1400" dirty="0" smtClean="0"/>
              <a:t>7. </a:t>
            </a:r>
            <a:r>
              <a:rPr lang="zh-CN" altLang="en-US" sz="1400" dirty="0" smtClean="0"/>
              <a:t>一种目标的全息监视方法，包括以下步骤：</a:t>
            </a:r>
          </a:p>
          <a:p>
            <a:r>
              <a:rPr lang="zh-CN" altLang="en-US" sz="1400" dirty="0" smtClean="0"/>
              <a:t>（</a:t>
            </a:r>
            <a:r>
              <a:rPr lang="en-US" sz="1400" dirty="0" smtClean="0"/>
              <a:t>a</a:t>
            </a:r>
            <a:r>
              <a:rPr lang="zh-CN" altLang="en-US" sz="1400" dirty="0" smtClean="0"/>
              <a:t>）以全息阵列扫描圆柱孔，所述全息阵列具有以从约</a:t>
            </a:r>
            <a:r>
              <a:rPr lang="en-US" sz="1400" dirty="0" smtClean="0"/>
              <a:t>0.25</a:t>
            </a:r>
            <a:r>
              <a:rPr lang="zh-CN" altLang="en-US" sz="1400" dirty="0" smtClean="0"/>
              <a:t>个波长至约</a:t>
            </a:r>
            <a:r>
              <a:rPr lang="en-US" sz="1400" dirty="0" smtClean="0"/>
              <a:t>3</a:t>
            </a:r>
            <a:r>
              <a:rPr lang="zh-CN" altLang="en-US" sz="1400" dirty="0" smtClean="0"/>
              <a:t>个波长间隔开的多个天线单元，其中每个单元发送和</a:t>
            </a:r>
            <a:r>
              <a:rPr lang="en-US" sz="1400" dirty="0" smtClean="0"/>
              <a:t>/</a:t>
            </a:r>
            <a:r>
              <a:rPr lang="zh-CN" altLang="en-US" sz="1400" dirty="0" smtClean="0"/>
              <a:t>或接收毫米波辐射，所述阵列与所述目标间隔开；</a:t>
            </a:r>
          </a:p>
          <a:p>
            <a:r>
              <a:rPr lang="zh-CN" altLang="en-US" sz="1400" dirty="0" smtClean="0"/>
              <a:t>（</a:t>
            </a:r>
            <a:r>
              <a:rPr lang="en-US" sz="1400" dirty="0" smtClean="0"/>
              <a:t>b</a:t>
            </a:r>
            <a:r>
              <a:rPr lang="zh-CN" altLang="en-US" sz="1400" dirty="0" smtClean="0"/>
              <a:t>）以宽带全息收发机系统操作独立的天线单元和为每个单元提供宽带毫米波辐射源，然后接收从所述目标反射的宽带毫米波辐射并由所述单元收集，之后形成输出；</a:t>
            </a:r>
            <a:r>
              <a:rPr lang="en-US" sz="1400" dirty="0" smtClean="0"/>
              <a:t> </a:t>
            </a:r>
            <a:endParaRPr lang="zh-CN" altLang="en-US" sz="1400" dirty="0" smtClean="0"/>
          </a:p>
          <a:p>
            <a:r>
              <a:rPr lang="zh-CN" altLang="en-US" sz="1400" dirty="0" smtClean="0"/>
              <a:t>（</a:t>
            </a:r>
            <a:r>
              <a:rPr lang="en-US" sz="1400" dirty="0" smtClean="0"/>
              <a:t>c</a:t>
            </a:r>
            <a:r>
              <a:rPr lang="zh-CN" altLang="en-US" sz="1400" dirty="0" smtClean="0"/>
              <a:t>）在模数转换器中将所述输出转换成相应的数字信号；和</a:t>
            </a:r>
          </a:p>
          <a:p>
            <a:r>
              <a:rPr lang="zh-CN" altLang="en-US" sz="1400" dirty="0" smtClean="0"/>
              <a:t>（</a:t>
            </a:r>
            <a:r>
              <a:rPr lang="en-US" sz="1400" dirty="0" smtClean="0"/>
              <a:t>d</a:t>
            </a:r>
            <a:r>
              <a:rPr lang="zh-CN" altLang="en-US" sz="1400" dirty="0" smtClean="0"/>
              <a:t>）通过以下步骤将三维重建算法用于保留低</a:t>
            </a:r>
            <a:r>
              <a:rPr lang="en-US" sz="1400" dirty="0" smtClean="0"/>
              <a:t>f</a:t>
            </a:r>
            <a:r>
              <a:rPr lang="zh-CN" altLang="en-US" sz="1400" dirty="0" smtClean="0"/>
              <a:t>数的该数字信号：</a:t>
            </a:r>
            <a:r>
              <a:rPr lang="en-US" sz="1400" dirty="0" smtClean="0"/>
              <a:t> </a:t>
            </a:r>
            <a:endParaRPr lang="zh-CN" altLang="en-US" sz="1400" dirty="0" smtClean="0"/>
          </a:p>
          <a:p>
            <a:r>
              <a:rPr lang="zh-CN" altLang="en-US" sz="1400" dirty="0" smtClean="0"/>
              <a:t>（</a:t>
            </a:r>
            <a:r>
              <a:rPr lang="en-US" sz="1400" dirty="0" err="1" smtClean="0"/>
              <a:t>i</a:t>
            </a:r>
            <a:r>
              <a:rPr lang="zh-CN" altLang="en-US" sz="1400" dirty="0" smtClean="0"/>
              <a:t>）从</a:t>
            </a:r>
            <a:r>
              <a:rPr lang="en-US" sz="1400" dirty="0" smtClean="0"/>
              <a:t>A/D</a:t>
            </a:r>
            <a:r>
              <a:rPr lang="zh-CN" altLang="en-US" sz="1400" dirty="0" smtClean="0"/>
              <a:t>转换器接收数据，</a:t>
            </a:r>
          </a:p>
          <a:p>
            <a:r>
              <a:rPr lang="zh-CN" altLang="en-US" sz="1400" dirty="0" smtClean="0"/>
              <a:t>（</a:t>
            </a:r>
            <a:r>
              <a:rPr lang="en-US" sz="1400" dirty="0" smtClean="0"/>
              <a:t>ii</a:t>
            </a:r>
            <a:r>
              <a:rPr lang="zh-CN" altLang="en-US" sz="1400" dirty="0" smtClean="0"/>
              <a:t>）计算针对于每一频率的接收数据的二维傅里叶变换，</a:t>
            </a:r>
          </a:p>
          <a:p>
            <a:r>
              <a:rPr lang="zh-CN" altLang="en-US" sz="1400" dirty="0" smtClean="0"/>
              <a:t>（</a:t>
            </a:r>
            <a:r>
              <a:rPr lang="en-US" sz="1400" dirty="0" smtClean="0"/>
              <a:t>iii</a:t>
            </a:r>
            <a:r>
              <a:rPr lang="zh-CN" altLang="en-US" sz="1400" dirty="0" smtClean="0"/>
              <a:t>）将该二维傅里叶变换与一相位因子相乘并计算一维傅里叶逆变换而形成逆，</a:t>
            </a:r>
          </a:p>
          <a:p>
            <a:r>
              <a:rPr lang="zh-CN" altLang="en-US" sz="1400" dirty="0" smtClean="0"/>
              <a:t>（</a:t>
            </a:r>
            <a:r>
              <a:rPr lang="en-US" sz="1400" dirty="0" smtClean="0"/>
              <a:t>iv</a:t>
            </a:r>
            <a:r>
              <a:rPr lang="zh-CN" altLang="en-US" sz="1400" dirty="0" smtClean="0"/>
              <a:t>）在均匀采样的栅格上对该逆进行插值而形成经过插值的结果，</a:t>
            </a:r>
          </a:p>
          <a:p>
            <a:r>
              <a:rPr lang="zh-CN" altLang="en-US" sz="1400" dirty="0" smtClean="0"/>
              <a:t>（</a:t>
            </a:r>
            <a:r>
              <a:rPr lang="en-US" sz="1400" dirty="0" smtClean="0"/>
              <a:t>v</a:t>
            </a:r>
            <a:r>
              <a:rPr lang="zh-CN" altLang="en-US" sz="1400" dirty="0" smtClean="0"/>
              <a:t>）计算所述经过插值的结果的三维逆变换并获得复三维图像，</a:t>
            </a:r>
          </a:p>
          <a:p>
            <a:r>
              <a:rPr lang="zh-CN" altLang="en-US" sz="1400" dirty="0" smtClean="0"/>
              <a:t>（</a:t>
            </a:r>
            <a:r>
              <a:rPr lang="en-US" sz="1400" dirty="0" smtClean="0"/>
              <a:t>vi</a:t>
            </a:r>
            <a:r>
              <a:rPr lang="zh-CN" altLang="en-US" sz="1400" dirty="0" smtClean="0"/>
              <a:t>）计算复三维图像的幅值和获得圆柱三维图像，以及</a:t>
            </a:r>
          </a:p>
          <a:p>
            <a:r>
              <a:rPr lang="zh-CN" altLang="en-US" sz="1400" dirty="0" smtClean="0"/>
              <a:t>（</a:t>
            </a:r>
            <a:r>
              <a:rPr lang="en-US" sz="1400" dirty="0" smtClean="0"/>
              <a:t>vii</a:t>
            </a:r>
            <a:r>
              <a:rPr lang="zh-CN" altLang="en-US" sz="1400" dirty="0" smtClean="0"/>
              <a:t>）用于显示三维图像。</a:t>
            </a:r>
            <a:endParaRPr lang="zh-CN" altLang="en-US" sz="1800" dirty="0" smtClean="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US5859609 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4543039"/>
        </p:xfrm>
        <a:graphic>
          <a:graphicData uri="http://schemas.openxmlformats.org/drawingml/2006/table">
            <a:tbl>
              <a:tblPr firstRow="1" bandRow="1">
                <a:tableStyleId>{5C22544A-7EE6-4342-B048-85BDC9FD1C3A}</a:tableStyleId>
              </a:tblPr>
              <a:tblGrid>
                <a:gridCol w="4286280"/>
                <a:gridCol w="2928958"/>
                <a:gridCol w="1014362"/>
              </a:tblGrid>
              <a:tr h="390519">
                <a:tc>
                  <a:txBody>
                    <a:bodyPr/>
                    <a:lstStyle/>
                    <a:p>
                      <a:pPr indent="127000" algn="ctr">
                        <a:lnSpc>
                          <a:spcPts val="2300"/>
                        </a:lnSpc>
                        <a:spcAft>
                          <a:spcPts val="0"/>
                        </a:spcAft>
                      </a:pPr>
                      <a:r>
                        <a:rPr lang="zh-CN" altLang="en-US" sz="1600" kern="100" dirty="0" smtClean="0">
                          <a:latin typeface="Times New Roman"/>
                          <a:ea typeface="宋体"/>
                          <a:cs typeface="Times New Roman"/>
                        </a:rPr>
                        <a:t>独立权利要求</a:t>
                      </a:r>
                      <a:r>
                        <a:rPr lang="en-US" altLang="zh-CN" sz="1600" kern="100" dirty="0" smtClean="0">
                          <a:latin typeface="Times New Roman"/>
                          <a:ea typeface="宋体"/>
                          <a:cs typeface="Times New Roman"/>
                        </a:rPr>
                        <a:t>1</a:t>
                      </a:r>
                      <a:endParaRPr lang="zh-CN" sz="16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本分析对象</a:t>
                      </a: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结论</a:t>
                      </a:r>
                    </a:p>
                  </a:txBody>
                  <a:tcPr marL="68580" marR="68580" marT="0" marB="0"/>
                </a:tc>
              </a:tr>
              <a:tr h="761810">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a0</a:t>
                      </a:r>
                      <a:r>
                        <a:rPr lang="zh-CN" sz="1200" kern="100">
                          <a:latin typeface="Times New Roman"/>
                          <a:ea typeface="宋体"/>
                          <a:cs typeface="Times New Roman"/>
                        </a:rPr>
                        <a:t>】一种用于目标的近实时成像的全息设备，所述设备使用具有从约</a:t>
                      </a:r>
                      <a:r>
                        <a:rPr lang="en-US" sz="1200" kern="100">
                          <a:latin typeface="Times New Roman"/>
                          <a:ea typeface="宋体"/>
                          <a:cs typeface="Times New Roman"/>
                        </a:rPr>
                        <a:t>1</a:t>
                      </a:r>
                      <a:r>
                        <a:rPr lang="zh-CN" sz="1200" kern="100">
                          <a:latin typeface="Times New Roman"/>
                          <a:ea typeface="宋体"/>
                          <a:cs typeface="Times New Roman"/>
                        </a:rPr>
                        <a:t>至约</a:t>
                      </a:r>
                      <a:r>
                        <a:rPr lang="en-US" sz="1200" kern="100">
                          <a:latin typeface="Times New Roman"/>
                          <a:ea typeface="宋体"/>
                          <a:cs typeface="Times New Roman"/>
                        </a:rPr>
                        <a:t>110GHz</a:t>
                      </a:r>
                      <a:r>
                        <a:rPr lang="zh-CN" sz="1200" kern="100">
                          <a:latin typeface="Times New Roman"/>
                          <a:ea typeface="宋体"/>
                          <a:cs typeface="Times New Roman"/>
                        </a:rPr>
                        <a:t>的多个频率的毫米波，所述全息设备包括：</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毫米波全息成像设备</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66958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a</a:t>
                      </a:r>
                      <a:r>
                        <a:rPr lang="zh-CN" sz="1200" kern="100">
                          <a:latin typeface="Times New Roman"/>
                          <a:ea typeface="宋体"/>
                          <a:cs typeface="Times New Roman"/>
                        </a:rPr>
                        <a:t>】 全息阵列，具有以约</a:t>
                      </a:r>
                      <a:r>
                        <a:rPr lang="en-US" sz="1200" kern="100">
                          <a:latin typeface="Times New Roman"/>
                          <a:ea typeface="宋体"/>
                          <a:cs typeface="Times New Roman"/>
                        </a:rPr>
                        <a:t>0.25</a:t>
                      </a:r>
                      <a:r>
                        <a:rPr lang="zh-CN" sz="1200" kern="100">
                          <a:latin typeface="Times New Roman"/>
                          <a:ea typeface="宋体"/>
                          <a:cs typeface="Times New Roman"/>
                        </a:rPr>
                        <a:t>个波长至约</a:t>
                      </a:r>
                      <a:r>
                        <a:rPr lang="en-US" sz="1200" kern="100">
                          <a:latin typeface="Times New Roman"/>
                          <a:ea typeface="宋体"/>
                          <a:cs typeface="Times New Roman"/>
                        </a:rPr>
                        <a:t>3</a:t>
                      </a:r>
                      <a:r>
                        <a:rPr lang="zh-CN" sz="1200" kern="100">
                          <a:latin typeface="Times New Roman"/>
                          <a:ea typeface="宋体"/>
                          <a:cs typeface="Times New Roman"/>
                        </a:rPr>
                        <a:t>个波长间隔开的多个天线单元，其中每个单元发送和</a:t>
                      </a:r>
                      <a:r>
                        <a:rPr lang="en-US" sz="1200" kern="100">
                          <a:latin typeface="Times New Roman"/>
                          <a:ea typeface="宋体"/>
                          <a:cs typeface="Times New Roman"/>
                        </a:rPr>
                        <a:t>/</a:t>
                      </a:r>
                      <a:r>
                        <a:rPr lang="zh-CN" sz="1200" kern="100">
                          <a:latin typeface="Times New Roman"/>
                          <a:ea typeface="宋体"/>
                          <a:cs typeface="Times New Roman"/>
                        </a:rPr>
                        <a:t>或接收毫米波辐射，所述阵列与所述目标间隔开；</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毫米波收发天线阵列</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66958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b</a:t>
                      </a:r>
                      <a:r>
                        <a:rPr lang="zh-CN" sz="1200" kern="100">
                          <a:latin typeface="Times New Roman"/>
                          <a:ea typeface="宋体"/>
                          <a:cs typeface="Times New Roman"/>
                        </a:rPr>
                        <a:t>】全息宽带收发机，用于操作所述天线单元和为每个单元提供毫米波辐射源，然后接收从所述目标反射的高频毫米波辐射并由所述单元收集，之后形成输出；</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毫米波信号处理系统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761810">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c</a:t>
                      </a:r>
                      <a:r>
                        <a:rPr lang="zh-CN" sz="1200" kern="100">
                          <a:latin typeface="Times New Roman"/>
                          <a:ea typeface="宋体"/>
                          <a:cs typeface="Times New Roman"/>
                        </a:rPr>
                        <a:t>】模数转换器，用于将所述输出转换成相应的数字信号；和</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数据采集装置</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761810">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d</a:t>
                      </a:r>
                      <a:r>
                        <a:rPr lang="zh-CN" sz="1200" kern="100">
                          <a:latin typeface="Times New Roman"/>
                          <a:ea typeface="宋体"/>
                          <a:cs typeface="Times New Roman"/>
                        </a:rPr>
                        <a:t>】计算机，用于将三维重建算法用于相应的数字信号，所述相应的数字信号保留不受限的景深，其中所述改进包括：</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图像处理装置</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相同</a:t>
                      </a:r>
                      <a:endParaRPr lang="zh-CN" sz="1400" kern="100" dirty="0">
                        <a:latin typeface="Times New Roman"/>
                        <a:ea typeface="宋体"/>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US5859609 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4187819"/>
        </p:xfrm>
        <a:graphic>
          <a:graphicData uri="http://schemas.openxmlformats.org/drawingml/2006/table">
            <a:tbl>
              <a:tblPr firstRow="1" bandRow="1">
                <a:tableStyleId>{5C22544A-7EE6-4342-B048-85BDC9FD1C3A}</a:tableStyleId>
              </a:tblPr>
              <a:tblGrid>
                <a:gridCol w="4286280"/>
                <a:gridCol w="2928958"/>
                <a:gridCol w="1014362"/>
              </a:tblGrid>
              <a:tr h="390519">
                <a:tc>
                  <a:txBody>
                    <a:bodyPr/>
                    <a:lstStyle/>
                    <a:p>
                      <a:pPr indent="127000" algn="ctr">
                        <a:lnSpc>
                          <a:spcPts val="2300"/>
                        </a:lnSpc>
                        <a:spcAft>
                          <a:spcPts val="0"/>
                        </a:spcAft>
                      </a:pPr>
                      <a:r>
                        <a:rPr lang="zh-CN" altLang="en-US" sz="1600" kern="100" dirty="0" smtClean="0">
                          <a:latin typeface="Times New Roman"/>
                          <a:ea typeface="宋体"/>
                          <a:cs typeface="Times New Roman"/>
                        </a:rPr>
                        <a:t>独立权利要求</a:t>
                      </a:r>
                      <a:r>
                        <a:rPr lang="en-US" altLang="zh-CN" sz="1600" kern="100" dirty="0" smtClean="0">
                          <a:latin typeface="Times New Roman"/>
                          <a:ea typeface="宋体"/>
                          <a:cs typeface="Times New Roman"/>
                        </a:rPr>
                        <a:t>1</a:t>
                      </a:r>
                      <a:endParaRPr lang="zh-CN" sz="16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本分析对象</a:t>
                      </a: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结论</a:t>
                      </a:r>
                    </a:p>
                  </a:txBody>
                  <a:tcPr marL="68580" marR="68580" marT="0" marB="0"/>
                </a:tc>
              </a:tr>
              <a:tr h="761810">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e</a:t>
                      </a:r>
                      <a:r>
                        <a:rPr lang="zh-CN" sz="1200" kern="100">
                          <a:latin typeface="Times New Roman"/>
                          <a:ea typeface="宋体"/>
                          <a:cs typeface="Times New Roman"/>
                        </a:rPr>
                        <a:t>】所述计算机是数字计算机，所述数字计算机具有：</a:t>
                      </a:r>
                      <a:endParaRPr lang="zh-CN" sz="1400" kern="100">
                        <a:latin typeface="Times New Roman"/>
                        <a:ea typeface="宋体"/>
                        <a:cs typeface="Times New Roman"/>
                      </a:endParaRPr>
                    </a:p>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i</a:t>
                      </a:r>
                      <a:r>
                        <a:rPr lang="zh-CN" sz="1200" kern="100">
                          <a:latin typeface="Times New Roman"/>
                          <a:ea typeface="宋体"/>
                          <a:cs typeface="Times New Roman"/>
                        </a:rPr>
                        <a:t>）第一组指令，用于从</a:t>
                      </a:r>
                      <a:r>
                        <a:rPr lang="en-US" sz="1200" kern="100">
                          <a:latin typeface="Times New Roman"/>
                          <a:ea typeface="宋体"/>
                          <a:cs typeface="Times New Roman"/>
                        </a:rPr>
                        <a:t>A/D</a:t>
                      </a:r>
                      <a:r>
                        <a:rPr lang="zh-CN" sz="1200" kern="100">
                          <a:latin typeface="Times New Roman"/>
                          <a:ea typeface="宋体"/>
                          <a:cs typeface="Times New Roman"/>
                        </a:rPr>
                        <a:t>转换器接收数据，</a:t>
                      </a:r>
                      <a:endParaRPr lang="zh-CN" sz="1400" kern="100">
                        <a:latin typeface="Times New Roman"/>
                        <a:ea typeface="宋体"/>
                        <a:cs typeface="Times New Roman"/>
                      </a:endParaRPr>
                    </a:p>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ii</a:t>
                      </a:r>
                      <a:r>
                        <a:rPr lang="zh-CN" sz="1200" kern="100">
                          <a:latin typeface="Times New Roman"/>
                          <a:ea typeface="宋体"/>
                          <a:cs typeface="Times New Roman"/>
                        </a:rPr>
                        <a:t>）第二组指令，用于计算针对于每一频率的接收数据的二维傅里叶变换，</a:t>
                      </a:r>
                      <a:endParaRPr lang="zh-CN" sz="1400" kern="100">
                        <a:latin typeface="Times New Roman"/>
                        <a:ea typeface="宋体"/>
                        <a:cs typeface="Times New Roman"/>
                      </a:endParaRPr>
                    </a:p>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iii</a:t>
                      </a:r>
                      <a:r>
                        <a:rPr lang="zh-CN" sz="1200" kern="100">
                          <a:latin typeface="Times New Roman"/>
                          <a:ea typeface="宋体"/>
                          <a:cs typeface="Times New Roman"/>
                        </a:rPr>
                        <a:t>）第三组指令，用于将该二维傅里叶变换与一相位因子相乘并计算一维傅里叶逆变换，</a:t>
                      </a:r>
                      <a:endParaRPr lang="zh-CN" sz="1400" kern="100">
                        <a:latin typeface="Times New Roman"/>
                        <a:ea typeface="宋体"/>
                        <a:cs typeface="Times New Roman"/>
                      </a:endParaRPr>
                    </a:p>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iv</a:t>
                      </a:r>
                      <a:r>
                        <a:rPr lang="zh-CN" sz="1200" kern="100">
                          <a:latin typeface="Times New Roman"/>
                          <a:ea typeface="宋体"/>
                          <a:cs typeface="Times New Roman"/>
                        </a:rPr>
                        <a:t>）第四组指令，用于在均匀采样的栅格上对该一维傅里叶逆变换进行插值而形成经过插值的结果，</a:t>
                      </a:r>
                      <a:endParaRPr lang="zh-CN" sz="1400" kern="100">
                        <a:latin typeface="Times New Roman"/>
                        <a:ea typeface="宋体"/>
                        <a:cs typeface="Times New Roman"/>
                      </a:endParaRPr>
                    </a:p>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v</a:t>
                      </a:r>
                      <a:r>
                        <a:rPr lang="zh-CN" sz="1200" kern="100">
                          <a:latin typeface="Times New Roman"/>
                          <a:ea typeface="宋体"/>
                          <a:cs typeface="Times New Roman"/>
                        </a:rPr>
                        <a:t>）第五组指令，用于计算所述经过插值的结果的三维逆变换并获得</a:t>
                      </a:r>
                      <a:r>
                        <a:rPr lang="zh-CN" sz="1200" u="sng" kern="100">
                          <a:latin typeface="Times New Roman"/>
                          <a:ea typeface="宋体"/>
                          <a:cs typeface="Times New Roman"/>
                        </a:rPr>
                        <a:t>复圆柱三维图像</a:t>
                      </a:r>
                      <a:r>
                        <a:rPr lang="zh-CN" sz="1200" kern="100">
                          <a:latin typeface="Times New Roman"/>
                          <a:ea typeface="宋体"/>
                          <a:cs typeface="Times New Roman"/>
                        </a:rPr>
                        <a:t>，</a:t>
                      </a:r>
                      <a:endParaRPr lang="zh-CN" sz="1400" kern="100">
                        <a:latin typeface="Times New Roman"/>
                        <a:ea typeface="宋体"/>
                        <a:cs typeface="Times New Roman"/>
                      </a:endParaRPr>
                    </a:p>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vi</a:t>
                      </a:r>
                      <a:r>
                        <a:rPr lang="zh-CN" sz="1200" kern="100">
                          <a:latin typeface="Times New Roman"/>
                          <a:ea typeface="宋体"/>
                          <a:cs typeface="Times New Roman"/>
                        </a:rPr>
                        <a:t>）第六组指令，用于计算</a:t>
                      </a:r>
                      <a:r>
                        <a:rPr lang="zh-CN" sz="1200" u="sng" kern="100">
                          <a:latin typeface="Times New Roman"/>
                          <a:ea typeface="宋体"/>
                          <a:cs typeface="Times New Roman"/>
                        </a:rPr>
                        <a:t>复圆柱三维图像的幅值和获得圆柱三维图像</a:t>
                      </a:r>
                      <a:r>
                        <a:rPr lang="zh-CN" sz="1200" kern="100">
                          <a:latin typeface="Times New Roman"/>
                          <a:ea typeface="宋体"/>
                          <a:cs typeface="Times New Roman"/>
                        </a:rPr>
                        <a:t>，以及</a:t>
                      </a:r>
                      <a:endParaRPr lang="zh-CN" sz="1400" kern="100">
                        <a:latin typeface="Times New Roman"/>
                        <a:ea typeface="宋体"/>
                        <a:cs typeface="Times New Roman"/>
                      </a:endParaRPr>
                    </a:p>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vii</a:t>
                      </a:r>
                      <a:r>
                        <a:rPr lang="zh-CN" sz="1200" kern="100">
                          <a:latin typeface="Times New Roman"/>
                          <a:ea typeface="宋体"/>
                          <a:cs typeface="Times New Roman"/>
                        </a:rPr>
                        <a:t>）第七组指令，用于显示</a:t>
                      </a:r>
                      <a:r>
                        <a:rPr lang="zh-CN" sz="1200" u="sng" kern="100">
                          <a:latin typeface="Times New Roman"/>
                          <a:ea typeface="宋体"/>
                          <a:cs typeface="Times New Roman"/>
                        </a:rPr>
                        <a:t>圆柱三维图像</a:t>
                      </a:r>
                      <a:r>
                        <a:rPr lang="zh-CN" sz="1200" kern="100">
                          <a:latin typeface="Times New Roman"/>
                          <a:ea typeface="宋体"/>
                          <a:cs typeface="Times New Roman"/>
                        </a:rPr>
                        <a:t>。</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dirty="0">
                          <a:latin typeface="Times New Roman"/>
                          <a:ea typeface="宋体"/>
                          <a:cs typeface="Times New Roman"/>
                        </a:rPr>
                        <a:t>图像重建算法</a:t>
                      </a:r>
                      <a:endParaRPr lang="zh-CN" sz="14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存在相同或等同的风险</a:t>
                      </a:r>
                      <a:endParaRPr lang="zh-CN" sz="1400" kern="100" dirty="0">
                        <a:latin typeface="Times New Roman"/>
                        <a:ea typeface="宋体"/>
                        <a:cs typeface="Times New Roman"/>
                      </a:endParaRPr>
                    </a:p>
                  </a:txBody>
                  <a:tcPr marL="68580" marR="68580" marT="0" marB="0"/>
                </a:tc>
              </a:tr>
            </a:tbl>
          </a:graphicData>
        </a:graphic>
      </p:graphicFrame>
      <p:sp>
        <p:nvSpPr>
          <p:cNvPr id="6" name="矩形 5"/>
          <p:cNvSpPr/>
          <p:nvPr/>
        </p:nvSpPr>
        <p:spPr>
          <a:xfrm>
            <a:off x="857224" y="5857892"/>
            <a:ext cx="7786742" cy="369332"/>
          </a:xfrm>
          <a:prstGeom prst="rect">
            <a:avLst/>
          </a:prstGeom>
        </p:spPr>
        <p:txBody>
          <a:bodyPr wrap="square">
            <a:spAutoFit/>
          </a:bodyPr>
          <a:lstStyle/>
          <a:p>
            <a:r>
              <a:rPr lang="zh-CN" altLang="en-US" dirty="0" smtClean="0"/>
              <a:t>本分析对象可能落入到权利要求</a:t>
            </a:r>
            <a:r>
              <a:rPr lang="en-US" altLang="zh-CN" dirty="0" smtClean="0"/>
              <a:t>1</a:t>
            </a:r>
            <a:r>
              <a:rPr lang="zh-CN" altLang="en-US" dirty="0" smtClean="0"/>
              <a:t>限定的保护范围</a:t>
            </a:r>
            <a:r>
              <a:rPr lang="zh-CN" altLang="en-US" dirty="0"/>
              <a:t>中，</a:t>
            </a:r>
            <a:r>
              <a:rPr lang="zh-CN" altLang="en-US" dirty="0" smtClean="0"/>
              <a:t>存在侵权风险</a:t>
            </a:r>
            <a:endParaRPr lang="zh-CN" alt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US5859609 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3039001"/>
        </p:xfrm>
        <a:graphic>
          <a:graphicData uri="http://schemas.openxmlformats.org/drawingml/2006/table">
            <a:tbl>
              <a:tblPr firstRow="1" bandRow="1">
                <a:tableStyleId>{5C22544A-7EE6-4342-B048-85BDC9FD1C3A}</a:tableStyleId>
              </a:tblPr>
              <a:tblGrid>
                <a:gridCol w="4286280"/>
                <a:gridCol w="2928958"/>
                <a:gridCol w="1014362"/>
              </a:tblGrid>
              <a:tr h="390519">
                <a:tc>
                  <a:txBody>
                    <a:bodyPr/>
                    <a:lstStyle/>
                    <a:p>
                      <a:pPr indent="127000" algn="ctr">
                        <a:lnSpc>
                          <a:spcPts val="2300"/>
                        </a:lnSpc>
                        <a:spcAft>
                          <a:spcPts val="0"/>
                        </a:spcAft>
                      </a:pPr>
                      <a:r>
                        <a:rPr lang="zh-CN" altLang="en-US" sz="1600" kern="100" dirty="0" smtClean="0">
                          <a:latin typeface="Times New Roman"/>
                          <a:ea typeface="宋体"/>
                          <a:cs typeface="Times New Roman"/>
                        </a:rPr>
                        <a:t>独立权利要求</a:t>
                      </a:r>
                      <a:r>
                        <a:rPr lang="en-US" altLang="zh-CN" sz="1600" kern="100" dirty="0" smtClean="0">
                          <a:latin typeface="Times New Roman"/>
                          <a:ea typeface="宋体"/>
                          <a:cs typeface="Times New Roman"/>
                        </a:rPr>
                        <a:t>7</a:t>
                      </a:r>
                      <a:endParaRPr lang="zh-CN" sz="16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本分析对象</a:t>
                      </a: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结论</a:t>
                      </a:r>
                    </a:p>
                  </a:txBody>
                  <a:tcPr marL="68580" marR="68580" marT="0" marB="0"/>
                </a:tc>
              </a:tr>
              <a:tr h="505342">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a0</a:t>
                      </a:r>
                      <a:r>
                        <a:rPr lang="zh-CN" sz="1200" kern="100">
                          <a:latin typeface="Times New Roman"/>
                          <a:ea typeface="宋体"/>
                          <a:cs typeface="Times New Roman"/>
                        </a:rPr>
                        <a:t>】一种目标的全息监视方法，</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毫米波全息成像方法</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66958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a</a:t>
                      </a:r>
                      <a:r>
                        <a:rPr lang="zh-CN" sz="1200" kern="100">
                          <a:latin typeface="Times New Roman"/>
                          <a:ea typeface="宋体"/>
                          <a:cs typeface="Times New Roman"/>
                        </a:rPr>
                        <a:t>】以全息阵列扫描圆柱孔，所述全息阵列具有以从约</a:t>
                      </a:r>
                      <a:r>
                        <a:rPr lang="en-US" sz="1200" kern="100">
                          <a:latin typeface="Times New Roman"/>
                          <a:ea typeface="宋体"/>
                          <a:cs typeface="Times New Roman"/>
                        </a:rPr>
                        <a:t>0.25</a:t>
                      </a:r>
                      <a:r>
                        <a:rPr lang="zh-CN" sz="1200" kern="100">
                          <a:latin typeface="Times New Roman"/>
                          <a:ea typeface="宋体"/>
                          <a:cs typeface="Times New Roman"/>
                        </a:rPr>
                        <a:t>个波长至约</a:t>
                      </a:r>
                      <a:r>
                        <a:rPr lang="en-US" sz="1200" kern="100">
                          <a:latin typeface="Times New Roman"/>
                          <a:ea typeface="宋体"/>
                          <a:cs typeface="Times New Roman"/>
                        </a:rPr>
                        <a:t>3</a:t>
                      </a:r>
                      <a:r>
                        <a:rPr lang="zh-CN" sz="1200" kern="100">
                          <a:latin typeface="Times New Roman"/>
                          <a:ea typeface="宋体"/>
                          <a:cs typeface="Times New Roman"/>
                        </a:rPr>
                        <a:t>个波长间隔开的多个天线单元，其中每个单元发送和</a:t>
                      </a:r>
                      <a:r>
                        <a:rPr lang="en-US" sz="1200" kern="100">
                          <a:latin typeface="Times New Roman"/>
                          <a:ea typeface="宋体"/>
                          <a:cs typeface="Times New Roman"/>
                        </a:rPr>
                        <a:t>/</a:t>
                      </a:r>
                      <a:r>
                        <a:rPr lang="zh-CN" sz="1200" kern="100">
                          <a:latin typeface="Times New Roman"/>
                          <a:ea typeface="宋体"/>
                          <a:cs typeface="Times New Roman"/>
                        </a:rPr>
                        <a:t>或接收毫米波辐射，所述阵列与所述目标间隔开；</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毫米波收发天线阵列</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66958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b</a:t>
                      </a:r>
                      <a:r>
                        <a:rPr lang="zh-CN" sz="1200" kern="100">
                          <a:latin typeface="Times New Roman"/>
                          <a:ea typeface="宋体"/>
                          <a:cs typeface="Times New Roman"/>
                        </a:rPr>
                        <a:t>】以宽带全息收发机系统操作独立的天线单元和为每个单元提供宽带毫米波辐射源，然后接收从所述目标反射的宽带毫米波辐射并由所述单元收集，之后形成输出； </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毫米波信号处理系统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390540">
                <a:tc>
                  <a:txBody>
                    <a:bodyPr/>
                    <a:lstStyle/>
                    <a:p>
                      <a:pPr indent="127000" algn="just">
                        <a:lnSpc>
                          <a:spcPts val="2300"/>
                        </a:lnSpc>
                        <a:spcAft>
                          <a:spcPts val="0"/>
                        </a:spcAft>
                      </a:pPr>
                      <a:r>
                        <a:rPr lang="zh-CN" sz="1200" kern="100" dirty="0">
                          <a:latin typeface="Times New Roman"/>
                          <a:ea typeface="宋体"/>
                          <a:cs typeface="Times New Roman"/>
                        </a:rPr>
                        <a:t>【</a:t>
                      </a:r>
                      <a:r>
                        <a:rPr lang="en-US" sz="1200" kern="100" dirty="0">
                          <a:latin typeface="Times New Roman"/>
                          <a:ea typeface="宋体"/>
                          <a:cs typeface="Times New Roman"/>
                        </a:rPr>
                        <a:t>c</a:t>
                      </a:r>
                      <a:r>
                        <a:rPr lang="zh-CN" sz="1200" kern="100" dirty="0">
                          <a:latin typeface="Times New Roman"/>
                          <a:ea typeface="宋体"/>
                          <a:cs typeface="Times New Roman"/>
                        </a:rPr>
                        <a:t>】在模数转换器中将所述输出转换成相应的数字信号；</a:t>
                      </a:r>
                      <a:endParaRPr lang="zh-CN" sz="14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数据采集装置</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相同</a:t>
                      </a:r>
                      <a:endParaRPr lang="zh-CN" sz="1400" kern="100" dirty="0">
                        <a:latin typeface="Times New Roman"/>
                        <a:ea typeface="宋体"/>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US5859609 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214421"/>
          <a:ext cx="8229600" cy="3765674"/>
        </p:xfrm>
        <a:graphic>
          <a:graphicData uri="http://schemas.openxmlformats.org/drawingml/2006/table">
            <a:tbl>
              <a:tblPr firstRow="1" bandRow="1">
                <a:tableStyleId>{5C22544A-7EE6-4342-B048-85BDC9FD1C3A}</a:tableStyleId>
              </a:tblPr>
              <a:tblGrid>
                <a:gridCol w="4286280"/>
                <a:gridCol w="2928958"/>
                <a:gridCol w="1014362"/>
              </a:tblGrid>
              <a:tr h="351914">
                <a:tc>
                  <a:txBody>
                    <a:bodyPr/>
                    <a:lstStyle/>
                    <a:p>
                      <a:pPr indent="127000" algn="ctr">
                        <a:lnSpc>
                          <a:spcPts val="2300"/>
                        </a:lnSpc>
                        <a:spcAft>
                          <a:spcPts val="0"/>
                        </a:spcAft>
                      </a:pPr>
                      <a:r>
                        <a:rPr lang="zh-CN" altLang="en-US" sz="1600" kern="100" dirty="0" smtClean="0">
                          <a:latin typeface="Times New Roman"/>
                          <a:ea typeface="宋体"/>
                          <a:cs typeface="Times New Roman"/>
                        </a:rPr>
                        <a:t>独立权利要求</a:t>
                      </a:r>
                      <a:r>
                        <a:rPr lang="en-US" altLang="zh-CN" sz="1600" kern="100" dirty="0" smtClean="0">
                          <a:latin typeface="Times New Roman"/>
                          <a:ea typeface="宋体"/>
                          <a:cs typeface="Times New Roman"/>
                        </a:rPr>
                        <a:t>7</a:t>
                      </a:r>
                      <a:endParaRPr lang="zh-CN" sz="16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本分析对象</a:t>
                      </a: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结论</a:t>
                      </a:r>
                    </a:p>
                  </a:txBody>
                  <a:tcPr marL="68580" marR="68580" marT="0" marB="0"/>
                </a:tc>
              </a:tr>
              <a:tr h="761810">
                <a:tc>
                  <a:txBody>
                    <a:bodyPr/>
                    <a:lstStyle/>
                    <a:p>
                      <a:r>
                        <a:rPr kumimoji="0" lang="en-US" altLang="zh-CN" sz="1600" kern="1200" dirty="0" smtClean="0">
                          <a:solidFill>
                            <a:schemeClr val="dk1"/>
                          </a:solidFill>
                          <a:latin typeface="+mn-lt"/>
                          <a:ea typeface="+mn-ea"/>
                          <a:cs typeface="+mn-cs"/>
                        </a:rPr>
                        <a:t>【</a:t>
                      </a:r>
                      <a:r>
                        <a:rPr kumimoji="0" lang="en-US" sz="1600" kern="1200" dirty="0" smtClean="0">
                          <a:solidFill>
                            <a:schemeClr val="dk1"/>
                          </a:solidFill>
                          <a:latin typeface="+mn-lt"/>
                          <a:ea typeface="+mn-ea"/>
                          <a:cs typeface="+mn-cs"/>
                        </a:rPr>
                        <a:t>d</a:t>
                      </a:r>
                      <a:r>
                        <a:rPr kumimoji="0" lang="en-US" altLang="zh-CN" sz="1600" kern="1200" dirty="0" smtClean="0">
                          <a:solidFill>
                            <a:schemeClr val="dk1"/>
                          </a:solidFill>
                          <a:latin typeface="+mn-lt"/>
                          <a:ea typeface="+mn-ea"/>
                          <a:cs typeface="+mn-cs"/>
                        </a:rPr>
                        <a:t>】</a:t>
                      </a:r>
                      <a:r>
                        <a:rPr kumimoji="0" lang="zh-CN" altLang="en-US" sz="1600" kern="1200" dirty="0" smtClean="0">
                          <a:solidFill>
                            <a:schemeClr val="dk1"/>
                          </a:solidFill>
                          <a:latin typeface="+mn-lt"/>
                          <a:ea typeface="+mn-ea"/>
                          <a:cs typeface="+mn-cs"/>
                        </a:rPr>
                        <a:t>通过以下步骤将三维重建算法用于保留低</a:t>
                      </a:r>
                      <a:r>
                        <a:rPr kumimoji="0" lang="en-US" sz="1600" kern="1200" dirty="0" smtClean="0">
                          <a:solidFill>
                            <a:schemeClr val="dk1"/>
                          </a:solidFill>
                          <a:latin typeface="+mn-lt"/>
                          <a:ea typeface="+mn-ea"/>
                          <a:cs typeface="+mn-cs"/>
                        </a:rPr>
                        <a:t>f</a:t>
                      </a:r>
                      <a:r>
                        <a:rPr kumimoji="0" lang="zh-CN" altLang="en-US" sz="1600" kern="1200" dirty="0" smtClean="0">
                          <a:solidFill>
                            <a:schemeClr val="dk1"/>
                          </a:solidFill>
                          <a:latin typeface="+mn-lt"/>
                          <a:ea typeface="+mn-ea"/>
                          <a:cs typeface="+mn-cs"/>
                        </a:rPr>
                        <a:t>数的该数字信号： </a:t>
                      </a:r>
                    </a:p>
                    <a:p>
                      <a:r>
                        <a:rPr kumimoji="0" lang="zh-CN" altLang="en-US" sz="1600" kern="1200" dirty="0" smtClean="0">
                          <a:solidFill>
                            <a:schemeClr val="dk1"/>
                          </a:solidFill>
                          <a:latin typeface="+mn-lt"/>
                          <a:ea typeface="+mn-ea"/>
                          <a:cs typeface="+mn-cs"/>
                        </a:rPr>
                        <a:t>（</a:t>
                      </a:r>
                      <a:r>
                        <a:rPr kumimoji="0" lang="en-US" sz="1600" kern="1200" dirty="0" err="1" smtClean="0">
                          <a:solidFill>
                            <a:schemeClr val="dk1"/>
                          </a:solidFill>
                          <a:latin typeface="+mn-lt"/>
                          <a:ea typeface="+mn-ea"/>
                          <a:cs typeface="+mn-cs"/>
                        </a:rPr>
                        <a:t>i</a:t>
                      </a:r>
                      <a:r>
                        <a:rPr kumimoji="0" lang="zh-CN" altLang="en-US" sz="1600" kern="1200" dirty="0" smtClean="0">
                          <a:solidFill>
                            <a:schemeClr val="dk1"/>
                          </a:solidFill>
                          <a:latin typeface="+mn-lt"/>
                          <a:ea typeface="+mn-ea"/>
                          <a:cs typeface="+mn-cs"/>
                        </a:rPr>
                        <a:t>）从</a:t>
                      </a:r>
                      <a:r>
                        <a:rPr kumimoji="0" lang="en-US" sz="1600" kern="1200" dirty="0" smtClean="0">
                          <a:solidFill>
                            <a:schemeClr val="dk1"/>
                          </a:solidFill>
                          <a:latin typeface="+mn-lt"/>
                          <a:ea typeface="+mn-ea"/>
                          <a:cs typeface="+mn-cs"/>
                        </a:rPr>
                        <a:t>A/D</a:t>
                      </a:r>
                      <a:r>
                        <a:rPr kumimoji="0" lang="zh-CN" altLang="en-US" sz="1600" kern="1200" dirty="0" smtClean="0">
                          <a:solidFill>
                            <a:schemeClr val="dk1"/>
                          </a:solidFill>
                          <a:latin typeface="+mn-lt"/>
                          <a:ea typeface="+mn-ea"/>
                          <a:cs typeface="+mn-cs"/>
                        </a:rPr>
                        <a:t>转换器接收数据，</a:t>
                      </a:r>
                    </a:p>
                    <a:p>
                      <a:r>
                        <a:rPr kumimoji="0" lang="zh-CN" altLang="en-US" sz="1600" kern="1200" dirty="0" smtClean="0">
                          <a:solidFill>
                            <a:schemeClr val="dk1"/>
                          </a:solidFill>
                          <a:latin typeface="+mn-lt"/>
                          <a:ea typeface="+mn-ea"/>
                          <a:cs typeface="+mn-cs"/>
                        </a:rPr>
                        <a:t>（</a:t>
                      </a:r>
                      <a:r>
                        <a:rPr kumimoji="0" lang="en-US" sz="1600" kern="1200" dirty="0" smtClean="0">
                          <a:solidFill>
                            <a:schemeClr val="dk1"/>
                          </a:solidFill>
                          <a:latin typeface="+mn-lt"/>
                          <a:ea typeface="+mn-ea"/>
                          <a:cs typeface="+mn-cs"/>
                        </a:rPr>
                        <a:t>ii</a:t>
                      </a:r>
                      <a:r>
                        <a:rPr kumimoji="0" lang="zh-CN" altLang="en-US" sz="1600" kern="1200" dirty="0" smtClean="0">
                          <a:solidFill>
                            <a:schemeClr val="dk1"/>
                          </a:solidFill>
                          <a:latin typeface="+mn-lt"/>
                          <a:ea typeface="+mn-ea"/>
                          <a:cs typeface="+mn-cs"/>
                        </a:rPr>
                        <a:t>）计算针对于每一频率的接收数据的二维傅里叶变换，</a:t>
                      </a:r>
                    </a:p>
                    <a:p>
                      <a:r>
                        <a:rPr kumimoji="0" lang="zh-CN" altLang="en-US" sz="1600" kern="1200" dirty="0" smtClean="0">
                          <a:solidFill>
                            <a:schemeClr val="dk1"/>
                          </a:solidFill>
                          <a:latin typeface="+mn-lt"/>
                          <a:ea typeface="+mn-ea"/>
                          <a:cs typeface="+mn-cs"/>
                        </a:rPr>
                        <a:t>（</a:t>
                      </a:r>
                      <a:r>
                        <a:rPr kumimoji="0" lang="en-US" sz="1600" kern="1200" dirty="0" smtClean="0">
                          <a:solidFill>
                            <a:schemeClr val="dk1"/>
                          </a:solidFill>
                          <a:latin typeface="+mn-lt"/>
                          <a:ea typeface="+mn-ea"/>
                          <a:cs typeface="+mn-cs"/>
                        </a:rPr>
                        <a:t>iii</a:t>
                      </a:r>
                      <a:r>
                        <a:rPr kumimoji="0" lang="zh-CN" altLang="en-US" sz="1600" kern="1200" dirty="0" smtClean="0">
                          <a:solidFill>
                            <a:schemeClr val="dk1"/>
                          </a:solidFill>
                          <a:latin typeface="+mn-lt"/>
                          <a:ea typeface="+mn-ea"/>
                          <a:cs typeface="+mn-cs"/>
                        </a:rPr>
                        <a:t>）将该二维傅里叶变换与一相位因子相乘并计算一维傅里叶逆变换而形成逆，</a:t>
                      </a:r>
                    </a:p>
                    <a:p>
                      <a:r>
                        <a:rPr kumimoji="0" lang="zh-CN" altLang="en-US" sz="1600" kern="1200" dirty="0" smtClean="0">
                          <a:solidFill>
                            <a:schemeClr val="dk1"/>
                          </a:solidFill>
                          <a:latin typeface="+mn-lt"/>
                          <a:ea typeface="+mn-ea"/>
                          <a:cs typeface="+mn-cs"/>
                        </a:rPr>
                        <a:t>（</a:t>
                      </a:r>
                      <a:r>
                        <a:rPr kumimoji="0" lang="en-US" sz="1600" kern="1200" dirty="0" smtClean="0">
                          <a:solidFill>
                            <a:schemeClr val="dk1"/>
                          </a:solidFill>
                          <a:latin typeface="+mn-lt"/>
                          <a:ea typeface="+mn-ea"/>
                          <a:cs typeface="+mn-cs"/>
                        </a:rPr>
                        <a:t>iv</a:t>
                      </a:r>
                      <a:r>
                        <a:rPr kumimoji="0" lang="zh-CN" altLang="en-US" sz="1600" kern="1200" dirty="0" smtClean="0">
                          <a:solidFill>
                            <a:schemeClr val="dk1"/>
                          </a:solidFill>
                          <a:latin typeface="+mn-lt"/>
                          <a:ea typeface="+mn-ea"/>
                          <a:cs typeface="+mn-cs"/>
                        </a:rPr>
                        <a:t>）在均匀采样的栅格上对该逆进行插值而形成经过插值的结果，</a:t>
                      </a:r>
                    </a:p>
                    <a:p>
                      <a:r>
                        <a:rPr kumimoji="0" lang="zh-CN" altLang="en-US" sz="1600" kern="1200" dirty="0" smtClean="0">
                          <a:solidFill>
                            <a:schemeClr val="dk1"/>
                          </a:solidFill>
                          <a:latin typeface="+mn-lt"/>
                          <a:ea typeface="+mn-ea"/>
                          <a:cs typeface="+mn-cs"/>
                        </a:rPr>
                        <a:t>（</a:t>
                      </a:r>
                      <a:r>
                        <a:rPr kumimoji="0" lang="en-US" sz="1600" kern="1200" dirty="0" smtClean="0">
                          <a:solidFill>
                            <a:schemeClr val="dk1"/>
                          </a:solidFill>
                          <a:latin typeface="+mn-lt"/>
                          <a:ea typeface="+mn-ea"/>
                          <a:cs typeface="+mn-cs"/>
                        </a:rPr>
                        <a:t>v</a:t>
                      </a:r>
                      <a:r>
                        <a:rPr kumimoji="0" lang="zh-CN" altLang="en-US" sz="1600" kern="1200" dirty="0" smtClean="0">
                          <a:solidFill>
                            <a:schemeClr val="dk1"/>
                          </a:solidFill>
                          <a:latin typeface="+mn-lt"/>
                          <a:ea typeface="+mn-ea"/>
                          <a:cs typeface="+mn-cs"/>
                        </a:rPr>
                        <a:t>）计算所述经过插值的结果的三维逆变换并获得复三维图像，</a:t>
                      </a:r>
                    </a:p>
                    <a:p>
                      <a:r>
                        <a:rPr kumimoji="0" lang="zh-CN" altLang="en-US" sz="1600" kern="1200" dirty="0" smtClean="0">
                          <a:solidFill>
                            <a:schemeClr val="dk1"/>
                          </a:solidFill>
                          <a:latin typeface="+mn-lt"/>
                          <a:ea typeface="+mn-ea"/>
                          <a:cs typeface="+mn-cs"/>
                        </a:rPr>
                        <a:t>（</a:t>
                      </a:r>
                      <a:r>
                        <a:rPr kumimoji="0" lang="en-US" sz="1600" kern="1200" dirty="0" smtClean="0">
                          <a:solidFill>
                            <a:schemeClr val="dk1"/>
                          </a:solidFill>
                          <a:latin typeface="+mn-lt"/>
                          <a:ea typeface="+mn-ea"/>
                          <a:cs typeface="+mn-cs"/>
                        </a:rPr>
                        <a:t>vi</a:t>
                      </a:r>
                      <a:r>
                        <a:rPr kumimoji="0" lang="zh-CN" altLang="en-US" sz="1600" kern="1200" dirty="0" smtClean="0">
                          <a:solidFill>
                            <a:schemeClr val="dk1"/>
                          </a:solidFill>
                          <a:latin typeface="+mn-lt"/>
                          <a:ea typeface="+mn-ea"/>
                          <a:cs typeface="+mn-cs"/>
                        </a:rPr>
                        <a:t>）计算复三维图像的幅值和获得</a:t>
                      </a:r>
                      <a:r>
                        <a:rPr kumimoji="0" lang="zh-CN" altLang="en-US" sz="1600" u="sng" kern="1200" dirty="0" smtClean="0">
                          <a:solidFill>
                            <a:schemeClr val="dk1"/>
                          </a:solidFill>
                          <a:latin typeface="+mn-lt"/>
                          <a:ea typeface="+mn-ea"/>
                          <a:cs typeface="+mn-cs"/>
                        </a:rPr>
                        <a:t>圆柱三维图像</a:t>
                      </a:r>
                      <a:r>
                        <a:rPr kumimoji="0" lang="zh-CN" altLang="en-US" sz="1600" kern="1200" dirty="0" smtClean="0">
                          <a:solidFill>
                            <a:schemeClr val="dk1"/>
                          </a:solidFill>
                          <a:latin typeface="+mn-lt"/>
                          <a:ea typeface="+mn-ea"/>
                          <a:cs typeface="+mn-cs"/>
                        </a:rPr>
                        <a:t>，以及</a:t>
                      </a:r>
                    </a:p>
                    <a:p>
                      <a:r>
                        <a:rPr kumimoji="0" lang="zh-CN" altLang="en-US" sz="1600" kern="1200" dirty="0" smtClean="0">
                          <a:solidFill>
                            <a:schemeClr val="dk1"/>
                          </a:solidFill>
                          <a:latin typeface="+mn-lt"/>
                          <a:ea typeface="+mn-ea"/>
                          <a:cs typeface="+mn-cs"/>
                        </a:rPr>
                        <a:t>（</a:t>
                      </a:r>
                      <a:r>
                        <a:rPr kumimoji="0" lang="en-US" sz="1600" kern="1200" dirty="0" smtClean="0">
                          <a:solidFill>
                            <a:schemeClr val="dk1"/>
                          </a:solidFill>
                          <a:latin typeface="+mn-lt"/>
                          <a:ea typeface="+mn-ea"/>
                          <a:cs typeface="+mn-cs"/>
                        </a:rPr>
                        <a:t>vii</a:t>
                      </a:r>
                      <a:r>
                        <a:rPr kumimoji="0" lang="zh-CN" altLang="en-US" sz="1600" kern="1200" dirty="0" smtClean="0">
                          <a:solidFill>
                            <a:schemeClr val="dk1"/>
                          </a:solidFill>
                          <a:latin typeface="+mn-lt"/>
                          <a:ea typeface="+mn-ea"/>
                          <a:cs typeface="+mn-cs"/>
                        </a:rPr>
                        <a:t>）用于显示三维图像</a:t>
                      </a:r>
                      <a:endParaRPr lang="zh-CN" sz="1600" kern="100" dirty="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600" kern="100" dirty="0" smtClean="0">
                          <a:latin typeface="Times New Roman"/>
                          <a:ea typeface="宋体"/>
                          <a:cs typeface="Times New Roman"/>
                        </a:rPr>
                        <a:t>图像重建算法</a:t>
                      </a:r>
                      <a:endParaRPr lang="zh-CN" sz="1600" kern="100" dirty="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600" kern="100" dirty="0" smtClean="0">
                          <a:latin typeface="Times New Roman"/>
                          <a:ea typeface="宋体"/>
                          <a:cs typeface="Times New Roman"/>
                        </a:rPr>
                        <a:t>存在相同或等同的风险</a:t>
                      </a:r>
                      <a:endParaRPr lang="zh-CN" sz="1600" kern="100" dirty="0">
                        <a:latin typeface="Times New Roman"/>
                        <a:ea typeface="宋体"/>
                        <a:cs typeface="Times New Roman"/>
                      </a:endParaRPr>
                    </a:p>
                  </a:txBody>
                  <a:tcPr marL="68580" marR="68580" marT="0" marB="0"/>
                </a:tc>
              </a:tr>
            </a:tbl>
          </a:graphicData>
        </a:graphic>
      </p:graphicFrame>
      <p:sp>
        <p:nvSpPr>
          <p:cNvPr id="6" name="矩形 5"/>
          <p:cNvSpPr/>
          <p:nvPr/>
        </p:nvSpPr>
        <p:spPr>
          <a:xfrm>
            <a:off x="857224" y="5500702"/>
            <a:ext cx="7786742" cy="369332"/>
          </a:xfrm>
          <a:prstGeom prst="rect">
            <a:avLst/>
          </a:prstGeom>
        </p:spPr>
        <p:txBody>
          <a:bodyPr wrap="square">
            <a:spAutoFit/>
          </a:bodyPr>
          <a:lstStyle/>
          <a:p>
            <a:r>
              <a:rPr lang="zh-CN" altLang="en-US" dirty="0" smtClean="0"/>
              <a:t>本分析对象可能落入到权利要求</a:t>
            </a:r>
            <a:r>
              <a:rPr lang="en-US" altLang="zh-CN" dirty="0" smtClean="0"/>
              <a:t>7</a:t>
            </a:r>
            <a:r>
              <a:rPr lang="zh-CN" altLang="en-US" dirty="0" smtClean="0"/>
              <a:t>限定的保护范围</a:t>
            </a:r>
            <a:r>
              <a:rPr lang="zh-CN" altLang="en-US" dirty="0"/>
              <a:t>中，</a:t>
            </a:r>
            <a:r>
              <a:rPr lang="zh-CN" altLang="en-US" dirty="0" smtClean="0"/>
              <a:t>存在侵权风险</a:t>
            </a:r>
            <a:endParaRPr lang="zh-CN" alt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US5859609 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7" name="内容占位符 6"/>
          <p:cNvSpPr>
            <a:spLocks noGrp="1"/>
          </p:cNvSpPr>
          <p:nvPr>
            <p:ph idx="1"/>
          </p:nvPr>
        </p:nvSpPr>
        <p:spPr>
          <a:xfrm>
            <a:off x="457200" y="1600200"/>
            <a:ext cx="8229600" cy="4257692"/>
          </a:xfrm>
        </p:spPr>
        <p:txBody>
          <a:bodyPr>
            <a:normAutofit fontScale="85000" lnSpcReduction="20000"/>
          </a:bodyPr>
          <a:lstStyle/>
          <a:p>
            <a:r>
              <a:rPr lang="zh-CN" altLang="en-US" dirty="0" smtClean="0"/>
              <a:t>我方建议：</a:t>
            </a:r>
            <a:endParaRPr lang="en-US" altLang="zh-CN" dirty="0" smtClean="0"/>
          </a:p>
          <a:p>
            <a:r>
              <a:rPr lang="zh-CN" altLang="en-US" dirty="0" smtClean="0"/>
              <a:t>其为美国专利，于</a:t>
            </a:r>
            <a:r>
              <a:rPr lang="en-US" dirty="0" smtClean="0"/>
              <a:t>1999</a:t>
            </a:r>
            <a:r>
              <a:rPr lang="zh-CN" altLang="en-US" dirty="0" smtClean="0"/>
              <a:t>年</a:t>
            </a:r>
            <a:r>
              <a:rPr lang="en-US" dirty="0" smtClean="0"/>
              <a:t>1</a:t>
            </a:r>
            <a:r>
              <a:rPr lang="zh-CN" altLang="en-US" dirty="0" smtClean="0"/>
              <a:t>月</a:t>
            </a:r>
            <a:r>
              <a:rPr lang="en-US" dirty="0" smtClean="0"/>
              <a:t>12</a:t>
            </a:r>
            <a:r>
              <a:rPr lang="zh-CN" altLang="en-US" dirty="0" smtClean="0"/>
              <a:t>日授权，且该专利原始申请为一</a:t>
            </a:r>
            <a:r>
              <a:rPr lang="en-US" dirty="0" smtClean="0"/>
              <a:t>PCT</a:t>
            </a:r>
            <a:r>
              <a:rPr lang="zh-CN" altLang="en-US" dirty="0" smtClean="0"/>
              <a:t>国际申请，其在澳大利亚、欧洲、日本、以色列和加拿大都具有同族专利，其中在欧洲、日本、加拿大获得授权。</a:t>
            </a:r>
          </a:p>
          <a:p>
            <a:r>
              <a:rPr lang="zh-CN" altLang="en-US" dirty="0" smtClean="0"/>
              <a:t>技术规避：</a:t>
            </a:r>
          </a:p>
          <a:p>
            <a:r>
              <a:rPr lang="en-US" altLang="zh-CN" dirty="0" smtClean="0"/>
              <a:t>【</a:t>
            </a:r>
            <a:r>
              <a:rPr lang="en-US" dirty="0" smtClean="0"/>
              <a:t>1</a:t>
            </a:r>
            <a:r>
              <a:rPr lang="en-US" altLang="zh-CN" dirty="0" smtClean="0"/>
              <a:t>】</a:t>
            </a:r>
            <a:r>
              <a:rPr lang="zh-CN" altLang="en-US" dirty="0" smtClean="0"/>
              <a:t>图像重建算法：如果能够回避圆柱扫描的方案，就可以回避圆柱图像重建算法；</a:t>
            </a:r>
          </a:p>
          <a:p>
            <a:r>
              <a:rPr lang="en-US" altLang="zh-CN" dirty="0" smtClean="0"/>
              <a:t>【</a:t>
            </a:r>
            <a:r>
              <a:rPr lang="en-US" dirty="0" smtClean="0"/>
              <a:t>2</a:t>
            </a:r>
            <a:r>
              <a:rPr lang="en-US" altLang="zh-CN" dirty="0" smtClean="0"/>
              <a:t>】</a:t>
            </a:r>
            <a:r>
              <a:rPr lang="zh-CN" altLang="en-US" dirty="0" smtClean="0"/>
              <a:t>对于一些具体参数，比如多个天线单元以从约</a:t>
            </a:r>
            <a:r>
              <a:rPr lang="en-US" dirty="0" smtClean="0"/>
              <a:t>0.25</a:t>
            </a:r>
            <a:r>
              <a:rPr lang="zh-CN" altLang="en-US" dirty="0" smtClean="0"/>
              <a:t>个波长至约</a:t>
            </a:r>
            <a:r>
              <a:rPr lang="en-US" dirty="0" smtClean="0"/>
              <a:t>3</a:t>
            </a:r>
            <a:r>
              <a:rPr lang="zh-CN" altLang="en-US" dirty="0" smtClean="0"/>
              <a:t>个波长间隔开，相应的数字信号保留不受限的景深等等来考虑技术回避方案。</a:t>
            </a:r>
            <a:endParaRPr lang="en-US" altLang="zh-CN"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存在侵权风险的专利（技术方案）</a:t>
            </a:r>
            <a:endParaRPr lang="zh-CN" altLang="en-US" dirty="0"/>
          </a:p>
        </p:txBody>
      </p:sp>
      <p:graphicFrame>
        <p:nvGraphicFramePr>
          <p:cNvPr id="10" name="内容占位符 9"/>
          <p:cNvGraphicFramePr>
            <a:graphicFrameLocks noGrp="1"/>
          </p:cNvGraphicFramePr>
          <p:nvPr>
            <p:ph idx="1"/>
          </p:nvPr>
        </p:nvGraphicFramePr>
        <p:xfrm>
          <a:off x="457200" y="1600200"/>
          <a:ext cx="8229600" cy="4302760"/>
        </p:xfrm>
        <a:graphic>
          <a:graphicData uri="http://schemas.openxmlformats.org/drawingml/2006/table">
            <a:tbl>
              <a:tblPr firstRow="1" bandRow="1">
                <a:tableStyleId>{5C22544A-7EE6-4342-B048-85BDC9FD1C3A}</a:tableStyleId>
              </a:tblPr>
              <a:tblGrid>
                <a:gridCol w="685776"/>
                <a:gridCol w="1785950"/>
                <a:gridCol w="2466034"/>
                <a:gridCol w="1645920"/>
                <a:gridCol w="1645920"/>
              </a:tblGrid>
              <a:tr h="370840">
                <a:tc>
                  <a:txBody>
                    <a:bodyPr/>
                    <a:lstStyle/>
                    <a:p>
                      <a:r>
                        <a:rPr lang="zh-CN" altLang="en-US" dirty="0" smtClean="0"/>
                        <a:t>编号</a:t>
                      </a:r>
                      <a:endParaRPr lang="zh-CN" altLang="en-US" dirty="0"/>
                    </a:p>
                  </a:txBody>
                  <a:tcPr/>
                </a:tc>
                <a:tc>
                  <a:txBody>
                    <a:bodyPr/>
                    <a:lstStyle/>
                    <a:p>
                      <a:r>
                        <a:rPr lang="zh-CN" altLang="en-US" dirty="0" smtClean="0"/>
                        <a:t>专利文献号</a:t>
                      </a:r>
                      <a:endParaRPr lang="zh-CN" altLang="en-US" dirty="0"/>
                    </a:p>
                  </a:txBody>
                  <a:tcPr/>
                </a:tc>
                <a:tc>
                  <a:txBody>
                    <a:bodyPr/>
                    <a:lstStyle/>
                    <a:p>
                      <a:r>
                        <a:rPr lang="zh-CN" altLang="en-US" dirty="0" smtClean="0"/>
                        <a:t>申请人</a:t>
                      </a:r>
                      <a:r>
                        <a:rPr lang="en-US" altLang="zh-CN" dirty="0" smtClean="0"/>
                        <a:t>/</a:t>
                      </a:r>
                      <a:r>
                        <a:rPr lang="zh-CN" altLang="en-US" dirty="0" smtClean="0"/>
                        <a:t>专利权人</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扫描方案</a:t>
                      </a:r>
                      <a:endParaRPr lang="zh-CN" altLang="en-US" dirty="0"/>
                    </a:p>
                  </a:txBody>
                  <a:tcPr/>
                </a:tc>
                <a:tc>
                  <a:txBody>
                    <a:bodyPr/>
                    <a:lstStyle/>
                    <a:p>
                      <a:r>
                        <a:rPr lang="zh-CN" altLang="en-US" dirty="0" smtClean="0"/>
                        <a:t>技术要点</a:t>
                      </a:r>
                      <a:endParaRPr lang="zh-CN" altLang="en-US" dirty="0"/>
                    </a:p>
                  </a:txBody>
                  <a:tcPr/>
                </a:tc>
              </a:tr>
              <a:tr h="370840">
                <a:tc>
                  <a:txBody>
                    <a:bodyPr/>
                    <a:lstStyle/>
                    <a:p>
                      <a:pPr algn="ctr">
                        <a:spcAft>
                          <a:spcPts val="0"/>
                        </a:spcAft>
                      </a:pPr>
                      <a:r>
                        <a:rPr lang="en-US" sz="1400" kern="100" dirty="0">
                          <a:solidFill>
                            <a:srgbClr val="000000"/>
                          </a:solidFill>
                          <a:latin typeface="Times New Roman"/>
                          <a:ea typeface="宋体"/>
                          <a:cs typeface="Times New Roman"/>
                        </a:rPr>
                        <a:t>1</a:t>
                      </a:r>
                      <a:endParaRPr lang="zh-CN" sz="1400" kern="100" dirty="0">
                        <a:solidFill>
                          <a:srgbClr val="000000"/>
                        </a:solidFill>
                        <a:latin typeface="楷体_GB2312"/>
                        <a:ea typeface="宋体"/>
                        <a:cs typeface="Times New Roman"/>
                      </a:endParaRPr>
                    </a:p>
                  </a:txBody>
                  <a:tcPr marL="68580" marR="68580" marT="0" marB="0" anchor="ctr"/>
                </a:tc>
                <a:tc>
                  <a:txBody>
                    <a:bodyPr/>
                    <a:lstStyle/>
                    <a:p>
                      <a:pPr marL="0" algn="ctr" rtl="0" eaLnBrk="1" latinLnBrk="0" hangingPunct="1">
                        <a:spcAft>
                          <a:spcPts val="0"/>
                        </a:spcAft>
                      </a:pPr>
                      <a:r>
                        <a:rPr kumimoji="0" lang="en-US" sz="1400" kern="100" dirty="0">
                          <a:solidFill>
                            <a:srgbClr val="000000"/>
                          </a:solidFill>
                          <a:latin typeface="Times New Roman"/>
                          <a:ea typeface="宋体"/>
                          <a:cs typeface="Times New Roman"/>
                        </a:rPr>
                        <a:t>US5859609A</a:t>
                      </a:r>
                      <a:endParaRPr kumimoji="0" lang="zh-CN" sz="1400" kern="100" dirty="0">
                        <a:solidFill>
                          <a:srgbClr val="000000"/>
                        </a:solidFill>
                        <a:latin typeface="Times New Roman"/>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BATTELLE MEMORIAL INST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圆柱扫描</a:t>
                      </a: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圆柱图像重建算法</a:t>
                      </a: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2</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dirty="0">
                          <a:solidFill>
                            <a:srgbClr val="000000"/>
                          </a:solidFill>
                          <a:latin typeface="Times New Roman"/>
                          <a:ea typeface="宋体"/>
                          <a:cs typeface="Times New Roman"/>
                        </a:rPr>
                        <a:t>CN102508306A</a:t>
                      </a:r>
                      <a:endParaRPr lang="zh-CN" sz="1400" kern="100" dirty="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dirty="0">
                          <a:solidFill>
                            <a:srgbClr val="000000"/>
                          </a:solidFill>
                          <a:latin typeface="楷体_GB2312"/>
                          <a:ea typeface="宋体"/>
                          <a:cs typeface="Times New Roman"/>
                        </a:rPr>
                        <a:t>北京无线电计量测试研究所</a:t>
                      </a:r>
                      <a:r>
                        <a:rPr lang="en-US" sz="1400" kern="100" dirty="0">
                          <a:solidFill>
                            <a:srgbClr val="000000"/>
                          </a:solidFill>
                          <a:latin typeface="楷体_GB2312"/>
                          <a:ea typeface="宋体"/>
                          <a:cs typeface="Times New Roman"/>
                        </a:rPr>
                        <a:t>;</a:t>
                      </a:r>
                      <a:endParaRPr lang="zh-CN" sz="1400" kern="100" dirty="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圆柱扫描</a:t>
                      </a: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空分</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3</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CN102508240A</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北京无线电计量测试研究所</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圆柱扫描</a:t>
                      </a: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双天线并行扫描</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4</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CN102426361A</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北京无线电计量测试研究所</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圆柱扫描</a:t>
                      </a: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双天线并行扫描</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5</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CN102393537A</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北京无线电计量测试研究所</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圆柱扫描</a:t>
                      </a: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频分</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6</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CN102393536A</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北京无线电计量测试研究所</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圆柱扫描</a:t>
                      </a: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空分</a:t>
                      </a:r>
                      <a:r>
                        <a:rPr lang="en-US" sz="1400" kern="100">
                          <a:solidFill>
                            <a:srgbClr val="000000"/>
                          </a:solidFill>
                          <a:latin typeface="Times New Roman"/>
                          <a:ea typeface="宋体"/>
                          <a:cs typeface="Times New Roman"/>
                        </a:rPr>
                        <a:t>+</a:t>
                      </a:r>
                      <a:r>
                        <a:rPr lang="zh-CN" sz="1400" kern="100">
                          <a:solidFill>
                            <a:srgbClr val="000000"/>
                          </a:solidFill>
                          <a:latin typeface="Times New Roman"/>
                          <a:ea typeface="宋体"/>
                          <a:cs typeface="Times New Roman"/>
                        </a:rPr>
                        <a:t>频分</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7</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CN202453498U</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北京华航无线电测量研究所</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圆柱扫描</a:t>
                      </a: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扫描驱动和信号处理系统的具体结构</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8</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CN202421499U</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北京华航无线电测量研究所</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圆柱扫描</a:t>
                      </a: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扫描驱动和信号处理系统的具体结构</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9</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CN102565793A</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北京华航无线电测量研究所</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圆柱扫描</a:t>
                      </a:r>
                    </a:p>
                  </a:txBody>
                  <a:tcPr marL="68580" marR="68580" marT="0" marB="0" anchor="ctr"/>
                </a:tc>
                <a:tc>
                  <a:txBody>
                    <a:bodyPr/>
                    <a:lstStyle/>
                    <a:p>
                      <a:pPr algn="ctr">
                        <a:spcAft>
                          <a:spcPts val="0"/>
                        </a:spcAft>
                      </a:pPr>
                      <a:r>
                        <a:rPr lang="zh-CN" sz="1400" kern="100">
                          <a:solidFill>
                            <a:srgbClr val="000000"/>
                          </a:solidFill>
                          <a:latin typeface="Times New Roman"/>
                          <a:ea typeface="宋体"/>
                          <a:cs typeface="Times New Roman"/>
                        </a:rPr>
                        <a:t>扫描驱动和信号处理系统的具体结构</a:t>
                      </a:r>
                      <a:endParaRPr lang="zh-CN" sz="1400" kern="100">
                        <a:solidFill>
                          <a:srgbClr val="000000"/>
                        </a:solidFill>
                        <a:latin typeface="楷体_GB2312"/>
                        <a:ea typeface="宋体"/>
                        <a:cs typeface="Times New Roman"/>
                      </a:endParaRPr>
                    </a:p>
                  </a:txBody>
                  <a:tcPr marL="68580" marR="68580" marT="0" marB="0" anchor="ctr"/>
                </a:tc>
              </a:tr>
              <a:tr h="370840">
                <a:tc>
                  <a:txBody>
                    <a:bodyPr/>
                    <a:lstStyle/>
                    <a:p>
                      <a:pPr algn="ctr">
                        <a:spcAft>
                          <a:spcPts val="0"/>
                        </a:spcAft>
                      </a:pPr>
                      <a:r>
                        <a:rPr lang="en-US" sz="1400" kern="100">
                          <a:solidFill>
                            <a:srgbClr val="000000"/>
                          </a:solidFill>
                          <a:latin typeface="Times New Roman"/>
                          <a:ea typeface="宋体"/>
                          <a:cs typeface="Times New Roman"/>
                        </a:rPr>
                        <a:t>10</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en-US" sz="1400" kern="100">
                          <a:solidFill>
                            <a:srgbClr val="000000"/>
                          </a:solidFill>
                          <a:latin typeface="Times New Roman"/>
                          <a:ea typeface="宋体"/>
                          <a:cs typeface="Times New Roman"/>
                        </a:rPr>
                        <a:t>CN102540186A</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北京华航无线电测量研究所</a:t>
                      </a:r>
                      <a:r>
                        <a:rPr lang="en-US" sz="1400" kern="100">
                          <a:solidFill>
                            <a:srgbClr val="000000"/>
                          </a:solidFill>
                          <a:latin typeface="楷体_GB2312"/>
                          <a:ea typeface="宋体"/>
                          <a:cs typeface="Times New Roman"/>
                        </a:rPr>
                        <a:t>;</a:t>
                      </a:r>
                      <a:endParaRPr lang="zh-CN" sz="1400" kern="100">
                        <a:solidFill>
                          <a:srgbClr val="000000"/>
                        </a:solidFill>
                        <a:latin typeface="楷体_GB2312"/>
                        <a:ea typeface="宋体"/>
                        <a:cs typeface="Times New Roman"/>
                      </a:endParaRPr>
                    </a:p>
                  </a:txBody>
                  <a:tcPr marL="68580" marR="68580" marT="0" marB="0" anchor="ctr"/>
                </a:tc>
                <a:tc>
                  <a:txBody>
                    <a:bodyPr/>
                    <a:lstStyle/>
                    <a:p>
                      <a:pPr algn="ctr">
                        <a:spcAft>
                          <a:spcPts val="0"/>
                        </a:spcAft>
                      </a:pPr>
                      <a:r>
                        <a:rPr lang="zh-CN" sz="1400" kern="100">
                          <a:solidFill>
                            <a:srgbClr val="000000"/>
                          </a:solidFill>
                          <a:latin typeface="楷体_GB2312"/>
                          <a:ea typeface="宋体"/>
                          <a:cs typeface="Times New Roman"/>
                        </a:rPr>
                        <a:t>圆柱扫描</a:t>
                      </a:r>
                    </a:p>
                  </a:txBody>
                  <a:tcPr marL="68580" marR="68580" marT="0" marB="0" anchor="ctr"/>
                </a:tc>
                <a:tc>
                  <a:txBody>
                    <a:bodyPr/>
                    <a:lstStyle/>
                    <a:p>
                      <a:pPr algn="ctr">
                        <a:spcAft>
                          <a:spcPts val="0"/>
                        </a:spcAft>
                      </a:pPr>
                      <a:r>
                        <a:rPr lang="zh-CN" sz="1400" kern="100" dirty="0">
                          <a:solidFill>
                            <a:srgbClr val="000000"/>
                          </a:solidFill>
                          <a:latin typeface="Times New Roman"/>
                          <a:ea typeface="宋体"/>
                          <a:cs typeface="Times New Roman"/>
                        </a:rPr>
                        <a:t>扫描驱动和信号处理系统的具体结构</a:t>
                      </a:r>
                      <a:endParaRPr lang="zh-CN" sz="1400" kern="100" dirty="0">
                        <a:solidFill>
                          <a:srgbClr val="000000"/>
                        </a:solidFill>
                        <a:latin typeface="楷体_GB2312"/>
                        <a:ea typeface="宋体"/>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US5455590 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Autofit/>
          </a:bodyPr>
          <a:lstStyle/>
          <a:p>
            <a:r>
              <a:rPr lang="en-US" sz="1400" dirty="0" smtClean="0"/>
              <a:t>1. </a:t>
            </a:r>
            <a:r>
              <a:rPr lang="zh-CN" altLang="en-US" sz="1400" dirty="0" smtClean="0"/>
              <a:t>一种用于目标的近实时成像的全息设备，所述设备使用具有从约</a:t>
            </a:r>
            <a:r>
              <a:rPr lang="en-US" sz="1400" dirty="0" smtClean="0"/>
              <a:t>1</a:t>
            </a:r>
            <a:r>
              <a:rPr lang="zh-CN" altLang="en-US" sz="1400" dirty="0" smtClean="0"/>
              <a:t>至约</a:t>
            </a:r>
            <a:r>
              <a:rPr lang="en-US" sz="1400" dirty="0" smtClean="0"/>
              <a:t>110GHz</a:t>
            </a:r>
            <a:r>
              <a:rPr lang="zh-CN" altLang="en-US" sz="1400" dirty="0" smtClean="0"/>
              <a:t>的多个频率的毫米波，所述全息设备包括：</a:t>
            </a:r>
          </a:p>
          <a:p>
            <a:r>
              <a:rPr lang="zh-CN" altLang="en-US" sz="1400" dirty="0" smtClean="0"/>
              <a:t>（</a:t>
            </a:r>
            <a:r>
              <a:rPr lang="en-US" sz="1400" dirty="0" smtClean="0"/>
              <a:t>a</a:t>
            </a:r>
            <a:r>
              <a:rPr lang="zh-CN" altLang="en-US" sz="1400" dirty="0" smtClean="0"/>
              <a:t>） 全息阵列，具有以约</a:t>
            </a:r>
            <a:r>
              <a:rPr lang="en-US" sz="1400" dirty="0" smtClean="0"/>
              <a:t>0.25</a:t>
            </a:r>
            <a:r>
              <a:rPr lang="zh-CN" altLang="en-US" sz="1400" dirty="0" smtClean="0"/>
              <a:t>个波长至约</a:t>
            </a:r>
            <a:r>
              <a:rPr lang="en-US" sz="1400" dirty="0" smtClean="0"/>
              <a:t>1.5</a:t>
            </a:r>
            <a:r>
              <a:rPr lang="zh-CN" altLang="en-US" sz="1400" dirty="0" smtClean="0"/>
              <a:t>个波长间隔开的多个低增益端射式天线单元，其中每个单元发送且接收毫米波辐射，所述单元由多个电子毫米波开关连接以允许所述单元的顺序操作，所述阵列与所述目标以低</a:t>
            </a:r>
            <a:r>
              <a:rPr lang="en-US" sz="1400" dirty="0" smtClean="0"/>
              <a:t>f</a:t>
            </a:r>
            <a:r>
              <a:rPr lang="zh-CN" altLang="en-US" sz="1400" dirty="0" smtClean="0"/>
              <a:t>数间隔开；</a:t>
            </a:r>
          </a:p>
          <a:p>
            <a:r>
              <a:rPr lang="zh-CN" altLang="en-US" sz="1400" dirty="0" smtClean="0"/>
              <a:t>（</a:t>
            </a:r>
            <a:r>
              <a:rPr lang="en-US" sz="1400" dirty="0" smtClean="0"/>
              <a:t>b</a:t>
            </a:r>
            <a:r>
              <a:rPr lang="zh-CN" altLang="en-US" sz="1400" dirty="0" smtClean="0"/>
              <a:t>）全息宽带收发机系统，用于操作所述单元和为每个单元提供毫米波辐射源，然后接收从所述目标反射的高频毫米波辐射并由所述单元收集，之后形成与模拟的反射目标信号相伴随的模拟振荡参考信号；</a:t>
            </a:r>
          </a:p>
          <a:p>
            <a:r>
              <a:rPr lang="zh-CN" altLang="en-US" sz="1400" dirty="0" smtClean="0"/>
              <a:t>（</a:t>
            </a:r>
            <a:r>
              <a:rPr lang="en-US" sz="1400" dirty="0" smtClean="0"/>
              <a:t>c</a:t>
            </a:r>
            <a:r>
              <a:rPr lang="zh-CN" altLang="en-US" sz="1400" dirty="0" smtClean="0"/>
              <a:t>）实虚转换器，用于将所述模拟振荡参考信号和模拟反射目标信号转换成全息图的模拟实部和全息图的模拟虚部；</a:t>
            </a:r>
          </a:p>
          <a:p>
            <a:r>
              <a:rPr lang="zh-CN" altLang="en-US" sz="1400" dirty="0" smtClean="0"/>
              <a:t>（</a:t>
            </a:r>
            <a:r>
              <a:rPr lang="en-US" sz="1400" dirty="0" smtClean="0"/>
              <a:t>d</a:t>
            </a:r>
            <a:r>
              <a:rPr lang="zh-CN" altLang="en-US" sz="1400" dirty="0" smtClean="0"/>
              <a:t>）模数转换器，用于将所述模拟实部和所述模拟虚部转换成相应的数字部；和</a:t>
            </a:r>
          </a:p>
          <a:p>
            <a:r>
              <a:rPr lang="zh-CN" altLang="en-US" sz="1400" dirty="0" smtClean="0"/>
              <a:t>（</a:t>
            </a:r>
            <a:r>
              <a:rPr lang="en-US" sz="1400" dirty="0" smtClean="0"/>
              <a:t>e</a:t>
            </a:r>
            <a:r>
              <a:rPr lang="zh-CN" altLang="en-US" sz="1400" dirty="0" smtClean="0"/>
              <a:t>）计算机，用于应用后向波传播算法以重建全息图像，所述后向波传播算法将低</a:t>
            </a:r>
            <a:r>
              <a:rPr lang="en-US" sz="1400" dirty="0" smtClean="0"/>
              <a:t>f</a:t>
            </a:r>
            <a:r>
              <a:rPr lang="zh-CN" altLang="en-US" sz="1400" dirty="0" smtClean="0"/>
              <a:t>数保留于全息图的数字实部和数字虚部</a:t>
            </a:r>
            <a:r>
              <a:rPr lang="zh-CN" altLang="en-US" sz="1800" dirty="0" smtClean="0"/>
              <a:t>。</a:t>
            </a: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US5455590 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Autofit/>
          </a:bodyPr>
          <a:lstStyle/>
          <a:p>
            <a:r>
              <a:rPr lang="en-US" sz="1400" dirty="0" smtClean="0"/>
              <a:t>15. </a:t>
            </a:r>
            <a:r>
              <a:rPr lang="zh-CN" altLang="en-US" sz="1400" dirty="0" smtClean="0"/>
              <a:t>一种全息监视方法，包括以下步骤：</a:t>
            </a:r>
          </a:p>
          <a:p>
            <a:r>
              <a:rPr lang="zh-CN" altLang="en-US" sz="1400" dirty="0" smtClean="0"/>
              <a:t>（</a:t>
            </a:r>
            <a:r>
              <a:rPr lang="en-US" sz="1400" dirty="0" smtClean="0"/>
              <a:t>a</a:t>
            </a:r>
            <a:r>
              <a:rPr lang="zh-CN" altLang="en-US" sz="1400" dirty="0" smtClean="0"/>
              <a:t>）以全息阵列扫描孔，所述全息阵列具有以从约</a:t>
            </a:r>
            <a:r>
              <a:rPr lang="en-US" sz="1400" dirty="0" smtClean="0"/>
              <a:t>0.25</a:t>
            </a:r>
            <a:r>
              <a:rPr lang="zh-CN" altLang="en-US" sz="1400" dirty="0" smtClean="0"/>
              <a:t>个波长至约</a:t>
            </a:r>
            <a:r>
              <a:rPr lang="en-US" sz="1400" dirty="0" smtClean="0"/>
              <a:t>1.5</a:t>
            </a:r>
            <a:r>
              <a:rPr lang="zh-CN" altLang="en-US" sz="1400" dirty="0" smtClean="0"/>
              <a:t>个波长间隔开的多个低增益端射式天线单元，其中每个单元发送且接收毫米波辐射，所述单元由多个电子毫米波开关装置连接以允许所述单元的顺序操作，所述阵列与所述目标以低</a:t>
            </a:r>
            <a:r>
              <a:rPr lang="en-US" sz="1400" dirty="0" smtClean="0"/>
              <a:t>f</a:t>
            </a:r>
            <a:r>
              <a:rPr lang="zh-CN" altLang="en-US" sz="1400" dirty="0" smtClean="0"/>
              <a:t>数间隔开；</a:t>
            </a:r>
          </a:p>
          <a:p>
            <a:r>
              <a:rPr lang="zh-CN" altLang="en-US" sz="1400" dirty="0" smtClean="0"/>
              <a:t>（</a:t>
            </a:r>
            <a:r>
              <a:rPr lang="en-US" sz="1400" dirty="0" smtClean="0"/>
              <a:t>b</a:t>
            </a:r>
            <a:r>
              <a:rPr lang="zh-CN" altLang="en-US" sz="1400" dirty="0" smtClean="0"/>
              <a:t>）以全息收发机系统操作独立的天线单元，所述全息收发机系统用于操作所述单元和为每个单元提供宽带毫米波辐射源，然后接收从所述目标反射的高频毫米波辐射并由所述单元收集，之后形成与模拟的反射目标信号相伴随的模拟振荡参考信号；</a:t>
            </a:r>
            <a:r>
              <a:rPr lang="en-US" sz="1400" dirty="0" smtClean="0"/>
              <a:t> </a:t>
            </a:r>
            <a:endParaRPr lang="zh-CN" altLang="en-US" sz="1400" dirty="0" smtClean="0"/>
          </a:p>
          <a:p>
            <a:r>
              <a:rPr lang="zh-CN" altLang="en-US" sz="1400" dirty="0" smtClean="0"/>
              <a:t>（</a:t>
            </a:r>
            <a:r>
              <a:rPr lang="en-US" sz="1400" dirty="0" smtClean="0"/>
              <a:t>c</a:t>
            </a:r>
            <a:r>
              <a:rPr lang="zh-CN" altLang="en-US" sz="1400" dirty="0" smtClean="0"/>
              <a:t>）将所述模拟振荡参考信号和模拟反射目标信号转换成全息图的模拟实部和全息图的模拟虚部；</a:t>
            </a:r>
          </a:p>
          <a:p>
            <a:r>
              <a:rPr lang="zh-CN" altLang="en-US" sz="1400" dirty="0" smtClean="0"/>
              <a:t>（</a:t>
            </a:r>
            <a:r>
              <a:rPr lang="en-US" sz="1400" dirty="0" smtClean="0"/>
              <a:t>d</a:t>
            </a:r>
            <a:r>
              <a:rPr lang="zh-CN" altLang="en-US" sz="1400" dirty="0" smtClean="0"/>
              <a:t>）将所述模拟实部和所述模拟虚部转换成相应的数字部；和</a:t>
            </a:r>
          </a:p>
          <a:p>
            <a:r>
              <a:rPr lang="zh-CN" altLang="en-US" sz="1400" dirty="0" smtClean="0"/>
              <a:t>（</a:t>
            </a:r>
            <a:r>
              <a:rPr lang="en-US" sz="1400" dirty="0" smtClean="0"/>
              <a:t>e</a:t>
            </a:r>
            <a:r>
              <a:rPr lang="zh-CN" altLang="en-US" sz="1400" dirty="0" smtClean="0"/>
              <a:t>）应用后向波传播算法以重建全息图像，所述后向波传播算法将低</a:t>
            </a:r>
            <a:r>
              <a:rPr lang="en-US" sz="1400" dirty="0" smtClean="0"/>
              <a:t>f</a:t>
            </a:r>
            <a:r>
              <a:rPr lang="zh-CN" altLang="en-US" sz="1400" dirty="0" smtClean="0"/>
              <a:t>数保留于全息图的数字实部和数字虚部</a:t>
            </a:r>
            <a:r>
              <a:rPr lang="zh-CN" altLang="en-US" sz="1800" dirty="0" smtClean="0"/>
              <a:t>。</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US5455590 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3" name="内容占位符 2"/>
          <p:cNvSpPr>
            <a:spLocks noGrp="1"/>
          </p:cNvSpPr>
          <p:nvPr>
            <p:ph idx="1"/>
          </p:nvPr>
        </p:nvSpPr>
        <p:spPr/>
        <p:txBody>
          <a:bodyPr>
            <a:noAutofit/>
          </a:bodyPr>
          <a:lstStyle/>
          <a:p>
            <a:r>
              <a:rPr lang="en-US" sz="1400" dirty="0" smtClean="0"/>
              <a:t>18. </a:t>
            </a:r>
            <a:r>
              <a:rPr lang="zh-CN" altLang="en-US" sz="1400" dirty="0" smtClean="0"/>
              <a:t>一种用于目标的近实时全息成像的设备，所述设备包括：</a:t>
            </a:r>
          </a:p>
          <a:p>
            <a:r>
              <a:rPr lang="zh-CN" altLang="en-US" sz="1400" dirty="0" smtClean="0"/>
              <a:t>（</a:t>
            </a:r>
            <a:r>
              <a:rPr lang="en-US" sz="1400" dirty="0" smtClean="0"/>
              <a:t>a</a:t>
            </a:r>
            <a:r>
              <a:rPr lang="zh-CN" altLang="en-US" sz="1400" dirty="0" smtClean="0"/>
              <a:t>） 全息阵列，具有以约</a:t>
            </a:r>
            <a:r>
              <a:rPr lang="en-US" sz="1400" dirty="0" smtClean="0"/>
              <a:t>0.25</a:t>
            </a:r>
            <a:r>
              <a:rPr lang="zh-CN" altLang="en-US" sz="1400" dirty="0" smtClean="0"/>
              <a:t>个波长至约</a:t>
            </a:r>
            <a:r>
              <a:rPr lang="en-US" sz="1400" dirty="0" smtClean="0"/>
              <a:t>1.5</a:t>
            </a:r>
            <a:r>
              <a:rPr lang="zh-CN" altLang="en-US" sz="1400" dirty="0" smtClean="0"/>
              <a:t>个波长间隔开的多个低增益端射式天线单元，其中每个单元发送且接收频率从</a:t>
            </a:r>
            <a:r>
              <a:rPr lang="en-US" sz="1400" dirty="0" smtClean="0"/>
              <a:t>26.5</a:t>
            </a:r>
            <a:r>
              <a:rPr lang="zh-CN" altLang="en-US" sz="1400" dirty="0" smtClean="0"/>
              <a:t>至约</a:t>
            </a:r>
            <a:r>
              <a:rPr lang="en-US" sz="1400" dirty="0" smtClean="0"/>
              <a:t>110GHz</a:t>
            </a:r>
            <a:r>
              <a:rPr lang="zh-CN" altLang="en-US" sz="1400" dirty="0" smtClean="0"/>
              <a:t>的毫米波辐射，所述单元由多个电子毫米波开关连接以允许所述单元的顺序操作，所述阵列与所述目标以从约</a:t>
            </a:r>
            <a:r>
              <a:rPr lang="en-US" sz="1400" dirty="0" smtClean="0"/>
              <a:t>0.1</a:t>
            </a:r>
            <a:r>
              <a:rPr lang="zh-CN" altLang="en-US" sz="1400" dirty="0" smtClean="0"/>
              <a:t>至约</a:t>
            </a:r>
            <a:r>
              <a:rPr lang="en-US" sz="1400" dirty="0" smtClean="0"/>
              <a:t>10</a:t>
            </a:r>
            <a:r>
              <a:rPr lang="zh-CN" altLang="en-US" sz="1400" dirty="0" smtClean="0"/>
              <a:t>的低</a:t>
            </a:r>
            <a:r>
              <a:rPr lang="en-US" sz="1400" dirty="0" smtClean="0"/>
              <a:t>f</a:t>
            </a:r>
            <a:r>
              <a:rPr lang="zh-CN" altLang="en-US" sz="1400" dirty="0" smtClean="0"/>
              <a:t>数间隔开；</a:t>
            </a:r>
          </a:p>
          <a:p>
            <a:r>
              <a:rPr lang="zh-CN" altLang="en-US" sz="1400" dirty="0" smtClean="0"/>
              <a:t>（</a:t>
            </a:r>
            <a:r>
              <a:rPr lang="en-US" sz="1400" dirty="0" smtClean="0"/>
              <a:t>b</a:t>
            </a:r>
            <a:r>
              <a:rPr lang="zh-CN" altLang="en-US" sz="1400" dirty="0" smtClean="0"/>
              <a:t>）全息宽带收发机，其为所述单元提供毫米波辐射源，然后接收从所述目标反射的毫米波并由所述单元收集，且将伴随振荡器的反射毫米波能量转换成全息图的模拟实部和全息图的模拟虚部；</a:t>
            </a:r>
          </a:p>
          <a:p>
            <a:r>
              <a:rPr lang="zh-CN" altLang="en-US" sz="1400" dirty="0" smtClean="0"/>
              <a:t>（</a:t>
            </a:r>
            <a:r>
              <a:rPr lang="en-US" sz="1400" dirty="0" smtClean="0"/>
              <a:t>c</a:t>
            </a:r>
            <a:r>
              <a:rPr lang="zh-CN" altLang="en-US" sz="1400" dirty="0" smtClean="0"/>
              <a:t>）模数转换器，用于将所述全息图的模拟实部和所述模拟虚部转换成相应的数字部；和</a:t>
            </a:r>
          </a:p>
          <a:p>
            <a:r>
              <a:rPr lang="zh-CN" altLang="en-US" sz="1400" dirty="0" smtClean="0"/>
              <a:t>（</a:t>
            </a:r>
            <a:r>
              <a:rPr lang="en-US" sz="1400" dirty="0" smtClean="0"/>
              <a:t>d</a:t>
            </a:r>
            <a:r>
              <a:rPr lang="zh-CN" altLang="en-US" sz="1400" dirty="0" smtClean="0"/>
              <a:t>）后向波传播器，其从所述实数字部和虚数字部重建全息图像并保留低</a:t>
            </a:r>
            <a:r>
              <a:rPr lang="en-US" sz="1400" dirty="0" smtClean="0"/>
              <a:t>f</a:t>
            </a:r>
            <a:r>
              <a:rPr lang="zh-CN" altLang="en-US" sz="1400" dirty="0" smtClean="0"/>
              <a:t>数。</a:t>
            </a:r>
            <a:endParaRPr lang="zh-CN" altLang="en-US" sz="1800" dirty="0" smtClean="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US5455590 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4250939"/>
        </p:xfrm>
        <a:graphic>
          <a:graphicData uri="http://schemas.openxmlformats.org/drawingml/2006/table">
            <a:tbl>
              <a:tblPr firstRow="1" bandRow="1">
                <a:tableStyleId>{5C22544A-7EE6-4342-B048-85BDC9FD1C3A}</a:tableStyleId>
              </a:tblPr>
              <a:tblGrid>
                <a:gridCol w="4286280"/>
                <a:gridCol w="2928958"/>
                <a:gridCol w="1014362"/>
              </a:tblGrid>
              <a:tr h="390519">
                <a:tc>
                  <a:txBody>
                    <a:bodyPr/>
                    <a:lstStyle/>
                    <a:p>
                      <a:pPr indent="127000" algn="ctr">
                        <a:lnSpc>
                          <a:spcPts val="2300"/>
                        </a:lnSpc>
                        <a:spcAft>
                          <a:spcPts val="0"/>
                        </a:spcAft>
                      </a:pPr>
                      <a:r>
                        <a:rPr lang="zh-CN" altLang="en-US" sz="1600" kern="100" dirty="0" smtClean="0">
                          <a:latin typeface="Times New Roman"/>
                          <a:ea typeface="宋体"/>
                          <a:cs typeface="Times New Roman"/>
                        </a:rPr>
                        <a:t>独立权利要求</a:t>
                      </a:r>
                      <a:r>
                        <a:rPr lang="en-US" altLang="zh-CN" sz="1600" kern="100" dirty="0" smtClean="0">
                          <a:latin typeface="Times New Roman"/>
                          <a:ea typeface="宋体"/>
                          <a:cs typeface="Times New Roman"/>
                        </a:rPr>
                        <a:t>1</a:t>
                      </a:r>
                      <a:endParaRPr lang="zh-CN" sz="16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本分析对象</a:t>
                      </a: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结论</a:t>
                      </a:r>
                    </a:p>
                  </a:txBody>
                  <a:tcPr marL="68580" marR="68580" marT="0" marB="0"/>
                </a:tc>
              </a:tr>
              <a:tr h="761810">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a0</a:t>
                      </a:r>
                      <a:r>
                        <a:rPr lang="zh-CN" sz="1200" kern="100">
                          <a:latin typeface="Times New Roman"/>
                          <a:ea typeface="宋体"/>
                          <a:cs typeface="Times New Roman"/>
                        </a:rPr>
                        <a:t>】一种用于目标的近实时成像的全息设备，所述设备使用具有从约</a:t>
                      </a:r>
                      <a:r>
                        <a:rPr lang="en-US" sz="1200" kern="100">
                          <a:latin typeface="Times New Roman"/>
                          <a:ea typeface="宋体"/>
                          <a:cs typeface="Times New Roman"/>
                        </a:rPr>
                        <a:t>1</a:t>
                      </a:r>
                      <a:r>
                        <a:rPr lang="zh-CN" sz="1200" kern="100">
                          <a:latin typeface="Times New Roman"/>
                          <a:ea typeface="宋体"/>
                          <a:cs typeface="Times New Roman"/>
                        </a:rPr>
                        <a:t>至约</a:t>
                      </a:r>
                      <a:r>
                        <a:rPr lang="en-US" sz="1200" kern="100">
                          <a:latin typeface="Times New Roman"/>
                          <a:ea typeface="宋体"/>
                          <a:cs typeface="Times New Roman"/>
                        </a:rPr>
                        <a:t>110GHz</a:t>
                      </a:r>
                      <a:r>
                        <a:rPr lang="zh-CN" sz="1200" kern="100">
                          <a:latin typeface="Times New Roman"/>
                          <a:ea typeface="宋体"/>
                          <a:cs typeface="Times New Roman"/>
                        </a:rPr>
                        <a:t>的多个频率的毫米波，</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毫米波全息成像设备</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66958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a</a:t>
                      </a:r>
                      <a:r>
                        <a:rPr lang="zh-CN" sz="1200" kern="100">
                          <a:latin typeface="Times New Roman"/>
                          <a:ea typeface="宋体"/>
                          <a:cs typeface="Times New Roman"/>
                        </a:rPr>
                        <a:t>】全息阵列，具有以约</a:t>
                      </a:r>
                      <a:r>
                        <a:rPr lang="en-US" sz="1200" kern="100">
                          <a:latin typeface="Times New Roman"/>
                          <a:ea typeface="宋体"/>
                          <a:cs typeface="Times New Roman"/>
                        </a:rPr>
                        <a:t>0.25</a:t>
                      </a:r>
                      <a:r>
                        <a:rPr lang="zh-CN" sz="1200" kern="100">
                          <a:latin typeface="Times New Roman"/>
                          <a:ea typeface="宋体"/>
                          <a:cs typeface="Times New Roman"/>
                        </a:rPr>
                        <a:t>个波长至约</a:t>
                      </a:r>
                      <a:r>
                        <a:rPr lang="en-US" sz="1200" kern="100">
                          <a:latin typeface="Times New Roman"/>
                          <a:ea typeface="宋体"/>
                          <a:cs typeface="Times New Roman"/>
                        </a:rPr>
                        <a:t>1.5</a:t>
                      </a:r>
                      <a:r>
                        <a:rPr lang="zh-CN" sz="1200" kern="100">
                          <a:latin typeface="Times New Roman"/>
                          <a:ea typeface="宋体"/>
                          <a:cs typeface="Times New Roman"/>
                        </a:rPr>
                        <a:t>个波长间隔开的多个低增益端射式天线单元，其中每个单元发送且接收毫米波辐射，所述单元由多个电子毫米波开关连接以允许所述单元的顺序操作，所述阵列与所述目标以低</a:t>
                      </a:r>
                      <a:r>
                        <a:rPr lang="en-US" sz="1200" kern="100">
                          <a:latin typeface="Times New Roman"/>
                          <a:ea typeface="宋体"/>
                          <a:cs typeface="Times New Roman"/>
                        </a:rPr>
                        <a:t>f</a:t>
                      </a:r>
                      <a:r>
                        <a:rPr lang="zh-CN" sz="1200" kern="100">
                          <a:latin typeface="Times New Roman"/>
                          <a:ea typeface="宋体"/>
                          <a:cs typeface="Times New Roman"/>
                        </a:rPr>
                        <a:t>数间隔开；</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毫米波收发天线阵列</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66958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b</a:t>
                      </a:r>
                      <a:r>
                        <a:rPr lang="zh-CN" sz="1200" kern="100">
                          <a:latin typeface="Times New Roman"/>
                          <a:ea typeface="宋体"/>
                          <a:cs typeface="Times New Roman"/>
                        </a:rPr>
                        <a:t>】全息宽带收发机系统，用于操作所述单元和为每个单元提供毫米波辐射源，然后接收从所述目标反射的高频毫米波辐射并由所述单元收集，之后形成与模拟的反射目标信号相伴随的模拟振荡参考信号；</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毫米波信号处理系统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761810">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c</a:t>
                      </a:r>
                      <a:r>
                        <a:rPr lang="zh-CN" sz="1200" kern="100">
                          <a:latin typeface="Times New Roman"/>
                          <a:ea typeface="宋体"/>
                          <a:cs typeface="Times New Roman"/>
                        </a:rPr>
                        <a:t>】实虚转换器，用于将所述模拟振荡参考信号和模拟反射目标信号转换成全息图的模拟实部和全息图的模拟虚部；</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未知</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待确定</a:t>
                      </a:r>
                      <a:endParaRPr lang="zh-CN" sz="1400" kern="100" dirty="0">
                        <a:latin typeface="Times New Roman"/>
                        <a:ea typeface="宋体"/>
                        <a:cs typeface="Times New Roman"/>
                      </a:endParaRPr>
                    </a:p>
                  </a:txBody>
                  <a:tcPr marL="68580" marR="68580" marT="0" marB="0"/>
                </a:tc>
              </a:tr>
            </a:tbl>
          </a:graphicData>
        </a:graphic>
      </p:graphicFrame>
      <p:sp>
        <p:nvSpPr>
          <p:cNvPr id="8" name="矩形 7"/>
          <p:cNvSpPr/>
          <p:nvPr/>
        </p:nvSpPr>
        <p:spPr>
          <a:xfrm>
            <a:off x="642910" y="5715016"/>
            <a:ext cx="7786742" cy="369332"/>
          </a:xfrm>
          <a:prstGeom prst="rect">
            <a:avLst/>
          </a:prstGeom>
        </p:spPr>
        <p:txBody>
          <a:bodyPr wrap="square">
            <a:spAutoFit/>
          </a:bodyPr>
          <a:lstStyle/>
          <a:p>
            <a:r>
              <a:rPr lang="zh-CN" altLang="en-US" dirty="0" smtClean="0"/>
              <a:t>本分析对象是否落入到权利要求</a:t>
            </a:r>
            <a:r>
              <a:rPr lang="en-US" altLang="zh-CN" dirty="0" smtClean="0"/>
              <a:t>1</a:t>
            </a:r>
            <a:r>
              <a:rPr lang="zh-CN" altLang="en-US" dirty="0" smtClean="0"/>
              <a:t>限定的保护范围</a:t>
            </a:r>
            <a:r>
              <a:rPr lang="zh-CN" altLang="en-US" dirty="0"/>
              <a:t>中</a:t>
            </a:r>
            <a:r>
              <a:rPr lang="zh-CN" altLang="en-US" dirty="0" smtClean="0"/>
              <a:t>，取决于特征</a:t>
            </a:r>
            <a:r>
              <a:rPr lang="en-US" altLang="zh-CN" dirty="0" smtClean="0"/>
              <a:t>【c】</a:t>
            </a:r>
            <a:endParaRPr lang="zh-CN" alt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US5455590 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3253315"/>
        </p:xfrm>
        <a:graphic>
          <a:graphicData uri="http://schemas.openxmlformats.org/drawingml/2006/table">
            <a:tbl>
              <a:tblPr firstRow="1" bandRow="1">
                <a:tableStyleId>{5C22544A-7EE6-4342-B048-85BDC9FD1C3A}</a:tableStyleId>
              </a:tblPr>
              <a:tblGrid>
                <a:gridCol w="4286280"/>
                <a:gridCol w="2928958"/>
                <a:gridCol w="1014362"/>
              </a:tblGrid>
              <a:tr h="614731">
                <a:tc>
                  <a:txBody>
                    <a:bodyPr/>
                    <a:lstStyle/>
                    <a:p>
                      <a:pPr indent="127000" algn="ctr">
                        <a:lnSpc>
                          <a:spcPts val="2300"/>
                        </a:lnSpc>
                        <a:spcAft>
                          <a:spcPts val="0"/>
                        </a:spcAft>
                      </a:pPr>
                      <a:r>
                        <a:rPr lang="zh-CN" altLang="en-US" sz="1600" kern="100" dirty="0" smtClean="0">
                          <a:latin typeface="Times New Roman"/>
                          <a:ea typeface="宋体"/>
                          <a:cs typeface="Times New Roman"/>
                        </a:rPr>
                        <a:t>独立权利要求</a:t>
                      </a:r>
                      <a:r>
                        <a:rPr lang="en-US" altLang="zh-CN" sz="1600" kern="100" dirty="0" smtClean="0">
                          <a:latin typeface="Times New Roman"/>
                          <a:ea typeface="宋体"/>
                          <a:cs typeface="Times New Roman"/>
                        </a:rPr>
                        <a:t>1</a:t>
                      </a:r>
                      <a:endParaRPr lang="zh-CN" sz="16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本分析对象</a:t>
                      </a: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结论</a:t>
                      </a:r>
                    </a:p>
                  </a:txBody>
                  <a:tcPr marL="68580" marR="68580" marT="0" marB="0"/>
                </a:tc>
              </a:tr>
              <a:tr h="1199194">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d</a:t>
                      </a:r>
                      <a:r>
                        <a:rPr lang="zh-CN" sz="1200" kern="100">
                          <a:latin typeface="Times New Roman"/>
                          <a:ea typeface="宋体"/>
                          <a:cs typeface="Times New Roman"/>
                        </a:rPr>
                        <a:t>】模数转换器，用于将所述模拟实部和所述模拟虚部转换成相应的数字部； </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数据采集装置</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1439390">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e</a:t>
                      </a:r>
                      <a:r>
                        <a:rPr lang="zh-CN" sz="1200" kern="100">
                          <a:latin typeface="Times New Roman"/>
                          <a:ea typeface="宋体"/>
                          <a:cs typeface="Times New Roman"/>
                        </a:rPr>
                        <a:t>】计算机，用于应用后向波传播算法以重建全息图像，所述后向波传播算法将低</a:t>
                      </a:r>
                      <a:r>
                        <a:rPr lang="en-US" sz="1200" kern="100">
                          <a:latin typeface="Times New Roman"/>
                          <a:ea typeface="宋体"/>
                          <a:cs typeface="Times New Roman"/>
                        </a:rPr>
                        <a:t>f</a:t>
                      </a:r>
                      <a:r>
                        <a:rPr lang="zh-CN" sz="1200" kern="100">
                          <a:latin typeface="Times New Roman"/>
                          <a:ea typeface="宋体"/>
                          <a:cs typeface="Times New Roman"/>
                        </a:rPr>
                        <a:t>数保留于全息图的数字实部和数字虚部</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图像处理装置图像重建算法</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存在相同或等同的风险</a:t>
                      </a:r>
                      <a:endParaRPr lang="zh-CN" sz="1400" kern="100" dirty="0">
                        <a:latin typeface="Times New Roman"/>
                        <a:ea typeface="宋体"/>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US5455590 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4435795"/>
        </p:xfrm>
        <a:graphic>
          <a:graphicData uri="http://schemas.openxmlformats.org/drawingml/2006/table">
            <a:tbl>
              <a:tblPr firstRow="1" bandRow="1">
                <a:tableStyleId>{5C22544A-7EE6-4342-B048-85BDC9FD1C3A}</a:tableStyleId>
              </a:tblPr>
              <a:tblGrid>
                <a:gridCol w="4286280"/>
                <a:gridCol w="2928958"/>
                <a:gridCol w="1014362"/>
              </a:tblGrid>
              <a:tr h="390519">
                <a:tc>
                  <a:txBody>
                    <a:bodyPr/>
                    <a:lstStyle/>
                    <a:p>
                      <a:pPr indent="127000" algn="ctr">
                        <a:lnSpc>
                          <a:spcPts val="2300"/>
                        </a:lnSpc>
                        <a:spcAft>
                          <a:spcPts val="0"/>
                        </a:spcAft>
                      </a:pPr>
                      <a:r>
                        <a:rPr lang="zh-CN" altLang="en-US" sz="1600" kern="100" dirty="0" smtClean="0">
                          <a:latin typeface="Times New Roman"/>
                          <a:ea typeface="宋体"/>
                          <a:cs typeface="Times New Roman"/>
                        </a:rPr>
                        <a:t>独立权利要求</a:t>
                      </a:r>
                      <a:r>
                        <a:rPr lang="en-US" altLang="zh-CN" sz="1600" kern="100" dirty="0" smtClean="0">
                          <a:latin typeface="Times New Roman"/>
                          <a:ea typeface="宋体"/>
                          <a:cs typeface="Times New Roman"/>
                        </a:rPr>
                        <a:t>15</a:t>
                      </a:r>
                      <a:endParaRPr lang="zh-CN" sz="16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本分析对象</a:t>
                      </a: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结论</a:t>
                      </a:r>
                    </a:p>
                  </a:txBody>
                  <a:tcPr marL="68580" marR="68580" marT="0" marB="0"/>
                </a:tc>
              </a:tr>
              <a:tr h="362466">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a0</a:t>
                      </a:r>
                      <a:r>
                        <a:rPr lang="zh-CN" sz="1200" kern="100">
                          <a:latin typeface="Times New Roman"/>
                          <a:ea typeface="宋体"/>
                          <a:cs typeface="Times New Roman"/>
                        </a:rPr>
                        <a:t>】一种目标的全息监视方法，</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毫米波全息成像方法</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66958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a</a:t>
                      </a:r>
                      <a:r>
                        <a:rPr lang="zh-CN" sz="1200" kern="100">
                          <a:latin typeface="Times New Roman"/>
                          <a:ea typeface="宋体"/>
                          <a:cs typeface="Times New Roman"/>
                        </a:rPr>
                        <a:t>】以全息阵列扫描孔，所述全息阵列具有以从约</a:t>
                      </a:r>
                      <a:r>
                        <a:rPr lang="en-US" sz="1200" kern="100">
                          <a:latin typeface="Times New Roman"/>
                          <a:ea typeface="宋体"/>
                          <a:cs typeface="Times New Roman"/>
                        </a:rPr>
                        <a:t>0.25</a:t>
                      </a:r>
                      <a:r>
                        <a:rPr lang="zh-CN" sz="1200" kern="100">
                          <a:latin typeface="Times New Roman"/>
                          <a:ea typeface="宋体"/>
                          <a:cs typeface="Times New Roman"/>
                        </a:rPr>
                        <a:t>个波长至约</a:t>
                      </a:r>
                      <a:r>
                        <a:rPr lang="en-US" sz="1200" kern="100">
                          <a:latin typeface="Times New Roman"/>
                          <a:ea typeface="宋体"/>
                          <a:cs typeface="Times New Roman"/>
                        </a:rPr>
                        <a:t>1.5</a:t>
                      </a:r>
                      <a:r>
                        <a:rPr lang="zh-CN" sz="1200" kern="100">
                          <a:latin typeface="Times New Roman"/>
                          <a:ea typeface="宋体"/>
                          <a:cs typeface="Times New Roman"/>
                        </a:rPr>
                        <a:t>个波长间隔开的多个低增益端射式天线单元，其中每个单元发送且接收毫米波辐射，所述单元由多个电子毫米波开关装置连接以允许所述单元的顺序操作，所述阵列与所述目标以低</a:t>
                      </a:r>
                      <a:r>
                        <a:rPr lang="en-US" sz="1200" kern="100">
                          <a:latin typeface="Times New Roman"/>
                          <a:ea typeface="宋体"/>
                          <a:cs typeface="Times New Roman"/>
                        </a:rPr>
                        <a:t>f</a:t>
                      </a:r>
                      <a:r>
                        <a:rPr lang="zh-CN" sz="1200" kern="100">
                          <a:latin typeface="Times New Roman"/>
                          <a:ea typeface="宋体"/>
                          <a:cs typeface="Times New Roman"/>
                        </a:rPr>
                        <a:t>数间隔开；</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毫米波收发天线阵列</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66958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b</a:t>
                      </a:r>
                      <a:r>
                        <a:rPr lang="zh-CN" sz="1200" kern="100">
                          <a:latin typeface="Times New Roman"/>
                          <a:ea typeface="宋体"/>
                          <a:cs typeface="Times New Roman"/>
                        </a:rPr>
                        <a:t>】以全息收发机系统操作独立的天线单元，所述全息收发机系统用于操作所述单元和为每个单元提供宽带毫米波辐射源，然后接收从所述目标反射的高频毫米波辐射并由所述单元收集，之后形成与模拟的反射目标信号相伴随的模拟振荡参考信号； </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毫米波信号处理系统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761810">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c</a:t>
                      </a:r>
                      <a:r>
                        <a:rPr lang="zh-CN" sz="1200" kern="100">
                          <a:latin typeface="Times New Roman"/>
                          <a:ea typeface="宋体"/>
                          <a:cs typeface="Times New Roman"/>
                        </a:rPr>
                        <a:t>】将所述模拟振荡参考信号和模拟反射目标信号转换成全息图的模拟实部和全息图的模拟虚部；</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未知</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待确定</a:t>
                      </a:r>
                      <a:endParaRPr lang="zh-CN" sz="1400" kern="100" dirty="0">
                        <a:latin typeface="Times New Roman"/>
                        <a:ea typeface="宋体"/>
                        <a:cs typeface="Times New Roman"/>
                      </a:endParaRPr>
                    </a:p>
                  </a:txBody>
                  <a:tcPr marL="68580" marR="68580" marT="0" marB="0"/>
                </a:tc>
              </a:tr>
            </a:tbl>
          </a:graphicData>
        </a:graphic>
      </p:graphicFrame>
      <p:sp>
        <p:nvSpPr>
          <p:cNvPr id="8" name="矩形 7"/>
          <p:cNvSpPr/>
          <p:nvPr/>
        </p:nvSpPr>
        <p:spPr>
          <a:xfrm>
            <a:off x="642910" y="5715016"/>
            <a:ext cx="7786742" cy="369332"/>
          </a:xfrm>
          <a:prstGeom prst="rect">
            <a:avLst/>
          </a:prstGeom>
        </p:spPr>
        <p:txBody>
          <a:bodyPr wrap="square">
            <a:spAutoFit/>
          </a:bodyPr>
          <a:lstStyle/>
          <a:p>
            <a:r>
              <a:rPr lang="zh-CN" altLang="en-US" dirty="0" smtClean="0"/>
              <a:t>本分析对象是否落入到权利要求</a:t>
            </a:r>
            <a:r>
              <a:rPr lang="en-US" altLang="zh-CN" dirty="0" smtClean="0"/>
              <a:t>15</a:t>
            </a:r>
            <a:r>
              <a:rPr lang="zh-CN" altLang="en-US" dirty="0" smtClean="0"/>
              <a:t>限定的保护范围</a:t>
            </a:r>
            <a:r>
              <a:rPr lang="zh-CN" altLang="en-US" dirty="0"/>
              <a:t>中</a:t>
            </a:r>
            <a:r>
              <a:rPr lang="zh-CN" altLang="en-US" dirty="0" smtClean="0"/>
              <a:t>，取决于特征</a:t>
            </a:r>
            <a:r>
              <a:rPr lang="en-US" altLang="zh-CN" dirty="0" smtClean="0"/>
              <a:t>【c】</a:t>
            </a:r>
            <a:endParaRPr lang="zh-CN" alt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US5455590 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3253315"/>
        </p:xfrm>
        <a:graphic>
          <a:graphicData uri="http://schemas.openxmlformats.org/drawingml/2006/table">
            <a:tbl>
              <a:tblPr firstRow="1" bandRow="1">
                <a:tableStyleId>{5C22544A-7EE6-4342-B048-85BDC9FD1C3A}</a:tableStyleId>
              </a:tblPr>
              <a:tblGrid>
                <a:gridCol w="4286280"/>
                <a:gridCol w="2928958"/>
                <a:gridCol w="1014362"/>
              </a:tblGrid>
              <a:tr h="614731">
                <a:tc>
                  <a:txBody>
                    <a:bodyPr/>
                    <a:lstStyle/>
                    <a:p>
                      <a:pPr indent="127000" algn="ctr">
                        <a:lnSpc>
                          <a:spcPts val="2300"/>
                        </a:lnSpc>
                        <a:spcAft>
                          <a:spcPts val="0"/>
                        </a:spcAft>
                      </a:pPr>
                      <a:r>
                        <a:rPr lang="zh-CN" altLang="en-US" sz="1600" kern="100" dirty="0" smtClean="0">
                          <a:latin typeface="Times New Roman"/>
                          <a:ea typeface="宋体"/>
                          <a:cs typeface="Times New Roman"/>
                        </a:rPr>
                        <a:t>独立权利要求</a:t>
                      </a:r>
                      <a:r>
                        <a:rPr lang="en-US" altLang="zh-CN" sz="1600" kern="100" dirty="0" smtClean="0">
                          <a:latin typeface="Times New Roman"/>
                          <a:ea typeface="宋体"/>
                          <a:cs typeface="Times New Roman"/>
                        </a:rPr>
                        <a:t>15</a:t>
                      </a:r>
                      <a:endParaRPr lang="zh-CN" sz="16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本分析对象</a:t>
                      </a: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结论</a:t>
                      </a:r>
                    </a:p>
                  </a:txBody>
                  <a:tcPr marL="68580" marR="68580" marT="0" marB="0"/>
                </a:tc>
              </a:tr>
              <a:tr h="1199194">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d</a:t>
                      </a:r>
                      <a:r>
                        <a:rPr lang="zh-CN" sz="1200" kern="100">
                          <a:latin typeface="Times New Roman"/>
                          <a:ea typeface="宋体"/>
                          <a:cs typeface="Times New Roman"/>
                        </a:rPr>
                        <a:t>】将所述模拟实部和所述模拟虚部转换成相应的数字部； </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数据采集装置</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1439390">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e</a:t>
                      </a:r>
                      <a:r>
                        <a:rPr lang="zh-CN" sz="1200" kern="100">
                          <a:latin typeface="Times New Roman"/>
                          <a:ea typeface="宋体"/>
                          <a:cs typeface="Times New Roman"/>
                        </a:rPr>
                        <a:t>】应用后向波传播算法以重建全息图像，所述后向波传播算法将低</a:t>
                      </a:r>
                      <a:r>
                        <a:rPr lang="en-US" sz="1200" kern="100">
                          <a:latin typeface="Times New Roman"/>
                          <a:ea typeface="宋体"/>
                          <a:cs typeface="Times New Roman"/>
                        </a:rPr>
                        <a:t>f</a:t>
                      </a:r>
                      <a:r>
                        <a:rPr lang="zh-CN" sz="1200" kern="100">
                          <a:latin typeface="Times New Roman"/>
                          <a:ea typeface="宋体"/>
                          <a:cs typeface="Times New Roman"/>
                        </a:rPr>
                        <a:t>数保留于全息图的数字实部和数字虚部</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图像重建算法</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相同</a:t>
                      </a:r>
                      <a:endParaRPr lang="zh-CN" sz="1400" kern="100" dirty="0">
                        <a:latin typeface="Times New Roman"/>
                        <a:ea typeface="宋体"/>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US5455590 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3644883"/>
        </p:xfrm>
        <a:graphic>
          <a:graphicData uri="http://schemas.openxmlformats.org/drawingml/2006/table">
            <a:tbl>
              <a:tblPr firstRow="1" bandRow="1">
                <a:tableStyleId>{5C22544A-7EE6-4342-B048-85BDC9FD1C3A}</a:tableStyleId>
              </a:tblPr>
              <a:tblGrid>
                <a:gridCol w="4286280"/>
                <a:gridCol w="2928958"/>
                <a:gridCol w="1014362"/>
              </a:tblGrid>
              <a:tr h="390519">
                <a:tc>
                  <a:txBody>
                    <a:bodyPr/>
                    <a:lstStyle/>
                    <a:p>
                      <a:pPr indent="127000" algn="ctr">
                        <a:lnSpc>
                          <a:spcPts val="2300"/>
                        </a:lnSpc>
                        <a:spcAft>
                          <a:spcPts val="0"/>
                        </a:spcAft>
                      </a:pPr>
                      <a:r>
                        <a:rPr lang="zh-CN" altLang="en-US" sz="1600" kern="100" dirty="0" smtClean="0">
                          <a:latin typeface="Times New Roman"/>
                          <a:ea typeface="宋体"/>
                          <a:cs typeface="Times New Roman"/>
                        </a:rPr>
                        <a:t>独立权利要求</a:t>
                      </a:r>
                      <a:r>
                        <a:rPr lang="en-US" altLang="zh-CN" sz="1600" kern="100" dirty="0" smtClean="0">
                          <a:latin typeface="Times New Roman"/>
                          <a:ea typeface="宋体"/>
                          <a:cs typeface="Times New Roman"/>
                        </a:rPr>
                        <a:t>18</a:t>
                      </a:r>
                      <a:endParaRPr lang="zh-CN" sz="16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本分析对象</a:t>
                      </a: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结论</a:t>
                      </a:r>
                    </a:p>
                  </a:txBody>
                  <a:tcPr marL="68580" marR="68580" marT="0" marB="0"/>
                </a:tc>
              </a:tr>
              <a:tr h="362466">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a0</a:t>
                      </a:r>
                      <a:r>
                        <a:rPr lang="zh-CN" sz="1200" kern="100">
                          <a:latin typeface="Times New Roman"/>
                          <a:ea typeface="宋体"/>
                          <a:cs typeface="Times New Roman"/>
                        </a:rPr>
                        <a:t>】一种用于目标的近实时全息成像的设备， </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毫米波全息成像设备</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66958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a</a:t>
                      </a:r>
                      <a:r>
                        <a:rPr lang="zh-CN" sz="1200" kern="100">
                          <a:latin typeface="Times New Roman"/>
                          <a:ea typeface="宋体"/>
                          <a:cs typeface="Times New Roman"/>
                        </a:rPr>
                        <a:t>】 全息阵列，具有以约</a:t>
                      </a:r>
                      <a:r>
                        <a:rPr lang="en-US" sz="1200" kern="100">
                          <a:latin typeface="Times New Roman"/>
                          <a:ea typeface="宋体"/>
                          <a:cs typeface="Times New Roman"/>
                        </a:rPr>
                        <a:t>0.25</a:t>
                      </a:r>
                      <a:r>
                        <a:rPr lang="zh-CN" sz="1200" kern="100">
                          <a:latin typeface="Times New Roman"/>
                          <a:ea typeface="宋体"/>
                          <a:cs typeface="Times New Roman"/>
                        </a:rPr>
                        <a:t>个波长至约</a:t>
                      </a:r>
                      <a:r>
                        <a:rPr lang="en-US" sz="1200" kern="100">
                          <a:latin typeface="Times New Roman"/>
                          <a:ea typeface="宋体"/>
                          <a:cs typeface="Times New Roman"/>
                        </a:rPr>
                        <a:t>1.5</a:t>
                      </a:r>
                      <a:r>
                        <a:rPr lang="zh-CN" sz="1200" kern="100">
                          <a:latin typeface="Times New Roman"/>
                          <a:ea typeface="宋体"/>
                          <a:cs typeface="Times New Roman"/>
                        </a:rPr>
                        <a:t>个波长间隔开的多个低增益端射式天线单元，其中每个单元发送且接收频率从</a:t>
                      </a:r>
                      <a:r>
                        <a:rPr lang="en-US" sz="1200" kern="100">
                          <a:latin typeface="Times New Roman"/>
                          <a:ea typeface="宋体"/>
                          <a:cs typeface="Times New Roman"/>
                        </a:rPr>
                        <a:t>26.5</a:t>
                      </a:r>
                      <a:r>
                        <a:rPr lang="zh-CN" sz="1200" kern="100">
                          <a:latin typeface="Times New Roman"/>
                          <a:ea typeface="宋体"/>
                          <a:cs typeface="Times New Roman"/>
                        </a:rPr>
                        <a:t>至约</a:t>
                      </a:r>
                      <a:r>
                        <a:rPr lang="en-US" sz="1200" kern="100">
                          <a:latin typeface="Times New Roman"/>
                          <a:ea typeface="宋体"/>
                          <a:cs typeface="Times New Roman"/>
                        </a:rPr>
                        <a:t>110GHz</a:t>
                      </a:r>
                      <a:r>
                        <a:rPr lang="zh-CN" sz="1200" kern="100">
                          <a:latin typeface="Times New Roman"/>
                          <a:ea typeface="宋体"/>
                          <a:cs typeface="Times New Roman"/>
                        </a:rPr>
                        <a:t>的毫米波辐射，所述单元由多个电子毫米波开关连接以允许所述单元的顺序操作，所述阵列与所述目标以从约</a:t>
                      </a:r>
                      <a:r>
                        <a:rPr lang="en-US" sz="1200" kern="100">
                          <a:latin typeface="Times New Roman"/>
                          <a:ea typeface="宋体"/>
                          <a:cs typeface="Times New Roman"/>
                        </a:rPr>
                        <a:t>0.1</a:t>
                      </a:r>
                      <a:r>
                        <a:rPr lang="zh-CN" sz="1200" kern="100">
                          <a:latin typeface="Times New Roman"/>
                          <a:ea typeface="宋体"/>
                          <a:cs typeface="Times New Roman"/>
                        </a:rPr>
                        <a:t>至约</a:t>
                      </a:r>
                      <a:r>
                        <a:rPr lang="en-US" sz="1200" kern="100">
                          <a:latin typeface="Times New Roman"/>
                          <a:ea typeface="宋体"/>
                          <a:cs typeface="Times New Roman"/>
                        </a:rPr>
                        <a:t>10</a:t>
                      </a:r>
                      <a:r>
                        <a:rPr lang="zh-CN" sz="1200" kern="100">
                          <a:latin typeface="Times New Roman"/>
                          <a:ea typeface="宋体"/>
                          <a:cs typeface="Times New Roman"/>
                        </a:rPr>
                        <a:t>的低</a:t>
                      </a:r>
                      <a:r>
                        <a:rPr lang="en-US" sz="1200" kern="100">
                          <a:latin typeface="Times New Roman"/>
                          <a:ea typeface="宋体"/>
                          <a:cs typeface="Times New Roman"/>
                        </a:rPr>
                        <a:t>f</a:t>
                      </a:r>
                      <a:r>
                        <a:rPr lang="zh-CN" sz="1200" kern="100">
                          <a:latin typeface="Times New Roman"/>
                          <a:ea typeface="宋体"/>
                          <a:cs typeface="Times New Roman"/>
                        </a:rPr>
                        <a:t>数间隔开；</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毫米波收发天线阵列</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669588">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b</a:t>
                      </a:r>
                      <a:r>
                        <a:rPr lang="zh-CN" sz="1200" kern="100">
                          <a:latin typeface="Times New Roman"/>
                          <a:ea typeface="宋体"/>
                          <a:cs typeface="Times New Roman"/>
                        </a:rPr>
                        <a:t>】全息宽带收发机，其为所述单元提供毫米波辐射源，然后接收从所述目标反射的毫米波并由所述单元收集，且</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毫米波信号处理系统</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761810">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c</a:t>
                      </a:r>
                      <a:r>
                        <a:rPr lang="zh-CN" sz="1200" kern="100">
                          <a:latin typeface="Times New Roman"/>
                          <a:ea typeface="宋体"/>
                          <a:cs typeface="Times New Roman"/>
                        </a:rPr>
                        <a:t>】将伴随振荡器的反射毫米波能量转换成全息图的模拟实部和全息图的模拟虚部；</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未知</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待确定</a:t>
                      </a:r>
                      <a:endParaRPr lang="zh-CN" sz="1400" kern="100" dirty="0">
                        <a:latin typeface="Times New Roman"/>
                        <a:ea typeface="宋体"/>
                        <a:cs typeface="Times New Roman"/>
                      </a:endParaRPr>
                    </a:p>
                  </a:txBody>
                  <a:tcPr marL="68580" marR="68580" marT="0" marB="0"/>
                </a:tc>
              </a:tr>
            </a:tbl>
          </a:graphicData>
        </a:graphic>
      </p:graphicFrame>
      <p:sp>
        <p:nvSpPr>
          <p:cNvPr id="8" name="矩形 7"/>
          <p:cNvSpPr/>
          <p:nvPr/>
        </p:nvSpPr>
        <p:spPr>
          <a:xfrm>
            <a:off x="642910" y="5715016"/>
            <a:ext cx="7786742" cy="369332"/>
          </a:xfrm>
          <a:prstGeom prst="rect">
            <a:avLst/>
          </a:prstGeom>
        </p:spPr>
        <p:txBody>
          <a:bodyPr wrap="square">
            <a:spAutoFit/>
          </a:bodyPr>
          <a:lstStyle/>
          <a:p>
            <a:r>
              <a:rPr lang="zh-CN" altLang="en-US" dirty="0" smtClean="0"/>
              <a:t>本分析对象是否落入到权利要求</a:t>
            </a:r>
            <a:r>
              <a:rPr lang="en-US" altLang="zh-CN" dirty="0" smtClean="0"/>
              <a:t>18</a:t>
            </a:r>
            <a:r>
              <a:rPr lang="zh-CN" altLang="en-US" dirty="0" smtClean="0"/>
              <a:t>限定的保护范围</a:t>
            </a:r>
            <a:r>
              <a:rPr lang="zh-CN" altLang="en-US" dirty="0"/>
              <a:t>中</a:t>
            </a:r>
            <a:r>
              <a:rPr lang="zh-CN" altLang="en-US" dirty="0" smtClean="0"/>
              <a:t>，取决于特征</a:t>
            </a:r>
            <a:r>
              <a:rPr lang="en-US" altLang="zh-CN" dirty="0" smtClean="0"/>
              <a:t>【c】</a:t>
            </a:r>
            <a:endParaRPr lang="zh-CN" altLang="en-US"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US5455590 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graphicFrame>
        <p:nvGraphicFramePr>
          <p:cNvPr id="5" name="内容占位符 4"/>
          <p:cNvGraphicFramePr>
            <a:graphicFrameLocks noGrp="1"/>
          </p:cNvGraphicFramePr>
          <p:nvPr>
            <p:ph idx="1"/>
          </p:nvPr>
        </p:nvGraphicFramePr>
        <p:xfrm>
          <a:off x="500034" y="1175817"/>
          <a:ext cx="8229600" cy="3253315"/>
        </p:xfrm>
        <a:graphic>
          <a:graphicData uri="http://schemas.openxmlformats.org/drawingml/2006/table">
            <a:tbl>
              <a:tblPr firstRow="1" bandRow="1">
                <a:tableStyleId>{5C22544A-7EE6-4342-B048-85BDC9FD1C3A}</a:tableStyleId>
              </a:tblPr>
              <a:tblGrid>
                <a:gridCol w="4286280"/>
                <a:gridCol w="2928958"/>
                <a:gridCol w="1014362"/>
              </a:tblGrid>
              <a:tr h="614731">
                <a:tc>
                  <a:txBody>
                    <a:bodyPr/>
                    <a:lstStyle/>
                    <a:p>
                      <a:pPr indent="127000" algn="ctr">
                        <a:lnSpc>
                          <a:spcPts val="2300"/>
                        </a:lnSpc>
                        <a:spcAft>
                          <a:spcPts val="0"/>
                        </a:spcAft>
                      </a:pPr>
                      <a:r>
                        <a:rPr lang="zh-CN" altLang="en-US" sz="1600" kern="100" dirty="0" smtClean="0">
                          <a:latin typeface="Times New Roman"/>
                          <a:ea typeface="宋体"/>
                          <a:cs typeface="Times New Roman"/>
                        </a:rPr>
                        <a:t>独立权利要求</a:t>
                      </a:r>
                      <a:r>
                        <a:rPr lang="en-US" altLang="zh-CN" sz="1600" kern="100" dirty="0" smtClean="0">
                          <a:latin typeface="Times New Roman"/>
                          <a:ea typeface="宋体"/>
                          <a:cs typeface="Times New Roman"/>
                        </a:rPr>
                        <a:t>18</a:t>
                      </a:r>
                      <a:endParaRPr lang="zh-CN" sz="1600" kern="100" dirty="0">
                        <a:latin typeface="Times New Roman"/>
                        <a:ea typeface="宋体"/>
                        <a:cs typeface="Times New Roman"/>
                      </a:endParaRP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本分析对象</a:t>
                      </a:r>
                    </a:p>
                  </a:txBody>
                  <a:tcPr marL="68580" marR="68580" marT="0" marB="0"/>
                </a:tc>
                <a:tc>
                  <a:txBody>
                    <a:bodyPr/>
                    <a:lstStyle/>
                    <a:p>
                      <a:pPr indent="127000" algn="ctr">
                        <a:lnSpc>
                          <a:spcPts val="2300"/>
                        </a:lnSpc>
                        <a:spcAft>
                          <a:spcPts val="0"/>
                        </a:spcAft>
                      </a:pPr>
                      <a:r>
                        <a:rPr lang="zh-CN" sz="1600" kern="100" dirty="0">
                          <a:latin typeface="Times New Roman"/>
                          <a:ea typeface="宋体"/>
                          <a:cs typeface="Times New Roman"/>
                        </a:rPr>
                        <a:t>结论</a:t>
                      </a:r>
                    </a:p>
                  </a:txBody>
                  <a:tcPr marL="68580" marR="68580" marT="0" marB="0"/>
                </a:tc>
              </a:tr>
              <a:tr h="1199194">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d</a:t>
                      </a:r>
                      <a:r>
                        <a:rPr lang="zh-CN" sz="1200" kern="100">
                          <a:latin typeface="Times New Roman"/>
                          <a:ea typeface="宋体"/>
                          <a:cs typeface="Times New Roman"/>
                        </a:rPr>
                        <a:t>】模数转换器，用于将所述全息图的模拟实部和所述模拟虚部转换成相应的数字部； </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数据采集装置</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a:latin typeface="Times New Roman"/>
                          <a:ea typeface="宋体"/>
                          <a:cs typeface="Times New Roman"/>
                        </a:rPr>
                        <a:t>相同</a:t>
                      </a:r>
                      <a:endParaRPr lang="zh-CN" sz="1400" kern="100">
                        <a:latin typeface="Times New Roman"/>
                        <a:ea typeface="宋体"/>
                        <a:cs typeface="Times New Roman"/>
                      </a:endParaRPr>
                    </a:p>
                  </a:txBody>
                  <a:tcPr marL="68580" marR="68580" marT="0" marB="0"/>
                </a:tc>
              </a:tr>
              <a:tr h="1439390">
                <a:tc>
                  <a:txBody>
                    <a:bodyPr/>
                    <a:lstStyle/>
                    <a:p>
                      <a:pPr indent="127000" algn="just">
                        <a:lnSpc>
                          <a:spcPts val="2300"/>
                        </a:lnSpc>
                        <a:spcAft>
                          <a:spcPts val="0"/>
                        </a:spcAft>
                      </a:pPr>
                      <a:r>
                        <a:rPr lang="zh-CN" sz="1200" kern="100">
                          <a:latin typeface="Times New Roman"/>
                          <a:ea typeface="宋体"/>
                          <a:cs typeface="Times New Roman"/>
                        </a:rPr>
                        <a:t>【</a:t>
                      </a:r>
                      <a:r>
                        <a:rPr lang="en-US" sz="1200" kern="100">
                          <a:latin typeface="Times New Roman"/>
                          <a:ea typeface="宋体"/>
                          <a:cs typeface="Times New Roman"/>
                        </a:rPr>
                        <a:t>e</a:t>
                      </a:r>
                      <a:r>
                        <a:rPr lang="zh-CN" sz="1200" kern="100">
                          <a:latin typeface="Times New Roman"/>
                          <a:ea typeface="宋体"/>
                          <a:cs typeface="Times New Roman"/>
                        </a:rPr>
                        <a:t>】后向波传播器，其从所述实数字部和虚数字部重建全息图像并保留低</a:t>
                      </a:r>
                      <a:r>
                        <a:rPr lang="en-US" sz="1200" kern="100">
                          <a:latin typeface="Times New Roman"/>
                          <a:ea typeface="宋体"/>
                          <a:cs typeface="Times New Roman"/>
                        </a:rPr>
                        <a:t>f</a:t>
                      </a:r>
                      <a:r>
                        <a:rPr lang="zh-CN" sz="1200" kern="100">
                          <a:latin typeface="Times New Roman"/>
                          <a:ea typeface="宋体"/>
                          <a:cs typeface="Times New Roman"/>
                        </a:rPr>
                        <a:t>数，</a:t>
                      </a:r>
                      <a:endParaRPr lang="zh-CN" sz="1400" kern="100">
                        <a:latin typeface="Times New Roman"/>
                        <a:ea typeface="宋体"/>
                        <a:cs typeface="Times New Roman"/>
                      </a:endParaRPr>
                    </a:p>
                  </a:txBody>
                  <a:tcPr marL="68580" marR="68580" marT="0" marB="0"/>
                </a:tc>
                <a:tc>
                  <a:txBody>
                    <a:bodyPr/>
                    <a:lstStyle/>
                    <a:p>
                      <a:pPr indent="127000" algn="just">
                        <a:lnSpc>
                          <a:spcPts val="2300"/>
                        </a:lnSpc>
                        <a:spcAft>
                          <a:spcPts val="0"/>
                        </a:spcAft>
                      </a:pPr>
                      <a:r>
                        <a:rPr lang="zh-CN" sz="1200" kern="100">
                          <a:latin typeface="Times New Roman"/>
                          <a:ea typeface="宋体"/>
                          <a:cs typeface="Times New Roman"/>
                        </a:rPr>
                        <a:t>图像处理装置图像重建算法</a:t>
                      </a:r>
                      <a:endParaRPr lang="zh-CN" sz="1400" kern="100">
                        <a:latin typeface="Times New Roman"/>
                        <a:ea typeface="宋体"/>
                        <a:cs typeface="Times New Roman"/>
                      </a:endParaRPr>
                    </a:p>
                  </a:txBody>
                  <a:tcPr marL="68580" marR="68580" marT="0" marB="0"/>
                </a:tc>
                <a:tc>
                  <a:txBody>
                    <a:bodyPr/>
                    <a:lstStyle/>
                    <a:p>
                      <a:pPr indent="127000" algn="just">
                        <a:lnSpc>
                          <a:spcPts val="2400"/>
                        </a:lnSpc>
                        <a:spcAft>
                          <a:spcPts val="0"/>
                        </a:spcAft>
                      </a:pPr>
                      <a:r>
                        <a:rPr lang="zh-CN" sz="1200" kern="100" dirty="0">
                          <a:latin typeface="Times New Roman"/>
                          <a:ea typeface="宋体"/>
                          <a:cs typeface="Times New Roman"/>
                        </a:rPr>
                        <a:t>存在相同或等同的风险</a:t>
                      </a:r>
                      <a:endParaRPr lang="zh-CN" sz="1400" kern="100" dirty="0">
                        <a:latin typeface="Times New Roman"/>
                        <a:ea typeface="宋体"/>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kern="100" dirty="0" smtClean="0">
                <a:solidFill>
                  <a:srgbClr val="000000"/>
                </a:solidFill>
                <a:latin typeface="Times New Roman"/>
                <a:ea typeface="宋体"/>
                <a:cs typeface="Times New Roman"/>
              </a:rPr>
              <a:t>关于</a:t>
            </a:r>
            <a:r>
              <a:rPr lang="en-US" dirty="0" smtClean="0"/>
              <a:t>US5455590 A</a:t>
            </a:r>
            <a:r>
              <a:rPr lang="zh-CN" altLang="en-US" kern="100" dirty="0" smtClean="0">
                <a:solidFill>
                  <a:srgbClr val="000000"/>
                </a:solidFill>
                <a:latin typeface="Times New Roman"/>
                <a:ea typeface="宋体"/>
                <a:cs typeface="Times New Roman"/>
              </a:rPr>
              <a:t>的侵权风险</a:t>
            </a:r>
            <a:r>
              <a:rPr lang="zh-CN" altLang="en-US" kern="100" dirty="0" smtClean="0">
                <a:solidFill>
                  <a:srgbClr val="000000"/>
                </a:solidFill>
                <a:latin typeface="楷体_GB2312"/>
                <a:ea typeface="宋体"/>
                <a:cs typeface="Times New Roman"/>
              </a:rPr>
              <a:t/>
            </a:r>
            <a:br>
              <a:rPr lang="zh-CN" altLang="en-US" kern="100" dirty="0" smtClean="0">
                <a:solidFill>
                  <a:srgbClr val="000000"/>
                </a:solidFill>
                <a:latin typeface="楷体_GB2312"/>
                <a:ea typeface="宋体"/>
                <a:cs typeface="Times New Roman"/>
              </a:rPr>
            </a:br>
            <a:endParaRPr lang="zh-CN" altLang="en-US" dirty="0"/>
          </a:p>
        </p:txBody>
      </p:sp>
      <p:sp>
        <p:nvSpPr>
          <p:cNvPr id="7" name="内容占位符 6"/>
          <p:cNvSpPr>
            <a:spLocks noGrp="1"/>
          </p:cNvSpPr>
          <p:nvPr>
            <p:ph idx="1"/>
          </p:nvPr>
        </p:nvSpPr>
        <p:spPr>
          <a:xfrm>
            <a:off x="457200" y="1600200"/>
            <a:ext cx="8229600" cy="4257692"/>
          </a:xfrm>
        </p:spPr>
        <p:txBody>
          <a:bodyPr>
            <a:normAutofit fontScale="70000" lnSpcReduction="20000"/>
          </a:bodyPr>
          <a:lstStyle/>
          <a:p>
            <a:r>
              <a:rPr lang="zh-CN" altLang="en-US" dirty="0" smtClean="0"/>
              <a:t>我方建议：</a:t>
            </a:r>
            <a:endParaRPr lang="en-US" altLang="zh-CN" dirty="0" smtClean="0"/>
          </a:p>
          <a:p>
            <a:r>
              <a:rPr lang="zh-CN" altLang="en-US" dirty="0" smtClean="0"/>
              <a:t>其为美国专利，于</a:t>
            </a:r>
            <a:r>
              <a:rPr lang="en-US" dirty="0" smtClean="0"/>
              <a:t>1995</a:t>
            </a:r>
            <a:r>
              <a:rPr lang="zh-CN" altLang="en-US" dirty="0" smtClean="0"/>
              <a:t>年</a:t>
            </a:r>
            <a:r>
              <a:rPr lang="en-US" dirty="0" smtClean="0"/>
              <a:t>10</a:t>
            </a:r>
            <a:r>
              <a:rPr lang="zh-CN" altLang="en-US" dirty="0" smtClean="0"/>
              <a:t>月</a:t>
            </a:r>
            <a:r>
              <a:rPr lang="en-US" dirty="0" smtClean="0"/>
              <a:t>3</a:t>
            </a:r>
            <a:r>
              <a:rPr lang="zh-CN" altLang="en-US" dirty="0" smtClean="0"/>
              <a:t>日授权，且无内容相同的同族专利。而且其申请日为</a:t>
            </a:r>
            <a:r>
              <a:rPr lang="en-US" dirty="0" smtClean="0"/>
              <a:t>1994</a:t>
            </a:r>
            <a:r>
              <a:rPr lang="zh-CN" altLang="en-US" dirty="0" smtClean="0"/>
              <a:t>年</a:t>
            </a:r>
            <a:r>
              <a:rPr lang="en-US" dirty="0" smtClean="0"/>
              <a:t>3</a:t>
            </a:r>
            <a:r>
              <a:rPr lang="zh-CN" altLang="en-US" dirty="0" smtClean="0"/>
              <a:t>月</a:t>
            </a:r>
            <a:r>
              <a:rPr lang="en-US" dirty="0" smtClean="0"/>
              <a:t>14</a:t>
            </a:r>
            <a:r>
              <a:rPr lang="zh-CN" altLang="en-US" dirty="0" smtClean="0"/>
              <a:t>日，保护期限将于</a:t>
            </a:r>
            <a:r>
              <a:rPr lang="en-US" dirty="0" smtClean="0"/>
              <a:t>2014</a:t>
            </a:r>
            <a:r>
              <a:rPr lang="zh-CN" altLang="en-US" dirty="0" smtClean="0"/>
              <a:t>年</a:t>
            </a:r>
            <a:r>
              <a:rPr lang="en-US" dirty="0" smtClean="0"/>
              <a:t>3</a:t>
            </a:r>
            <a:r>
              <a:rPr lang="zh-CN" altLang="en-US" dirty="0" smtClean="0"/>
              <a:t>月到期。</a:t>
            </a:r>
            <a:endParaRPr lang="en-US" altLang="zh-CN" dirty="0" smtClean="0"/>
          </a:p>
          <a:p>
            <a:endParaRPr lang="zh-CN" altLang="en-US" dirty="0" smtClean="0"/>
          </a:p>
          <a:p>
            <a:r>
              <a:rPr lang="zh-CN" altLang="en-US" dirty="0" smtClean="0"/>
              <a:t>技术规避：</a:t>
            </a:r>
          </a:p>
          <a:p>
            <a:r>
              <a:rPr lang="en-US" altLang="zh-CN" dirty="0" smtClean="0"/>
              <a:t>【</a:t>
            </a:r>
            <a:r>
              <a:rPr lang="en-US" dirty="0" smtClean="0"/>
              <a:t>1</a:t>
            </a:r>
            <a:r>
              <a:rPr lang="en-US" altLang="zh-CN" dirty="0" smtClean="0"/>
              <a:t>】</a:t>
            </a:r>
            <a:r>
              <a:rPr lang="zh-CN" altLang="en-US" dirty="0" smtClean="0"/>
              <a:t>实虚转换器：该专利采用了将伴随振荡器的反射毫米波能量转换成全息图的模拟实部和全息图的模拟虚部的实虚转换器，因此，如果能够回避实虚转换器或者将实虚转换步骤放在模数转换步骤之后，就可以回避该算法；</a:t>
            </a:r>
          </a:p>
          <a:p>
            <a:r>
              <a:rPr lang="en-US" altLang="zh-CN" dirty="0" smtClean="0"/>
              <a:t>【</a:t>
            </a:r>
            <a:r>
              <a:rPr lang="en-US" dirty="0" smtClean="0"/>
              <a:t>2</a:t>
            </a:r>
            <a:r>
              <a:rPr lang="en-US" altLang="zh-CN" dirty="0" smtClean="0"/>
              <a:t>】</a:t>
            </a:r>
            <a:r>
              <a:rPr lang="zh-CN" altLang="en-US" dirty="0" smtClean="0"/>
              <a:t>对于一些具体参数，比如多个天线单元以从约</a:t>
            </a:r>
            <a:r>
              <a:rPr lang="en-US" dirty="0" smtClean="0"/>
              <a:t>0.25</a:t>
            </a:r>
            <a:r>
              <a:rPr lang="zh-CN" altLang="en-US" dirty="0" smtClean="0"/>
              <a:t>个波长至约</a:t>
            </a:r>
            <a:r>
              <a:rPr lang="en-US" dirty="0" smtClean="0"/>
              <a:t>1.5</a:t>
            </a:r>
            <a:r>
              <a:rPr lang="zh-CN" altLang="en-US" dirty="0" smtClean="0"/>
              <a:t>个波长间隔开，所述阵列与所述目标以低</a:t>
            </a:r>
            <a:r>
              <a:rPr lang="en-US" dirty="0" smtClean="0"/>
              <a:t>f</a:t>
            </a:r>
            <a:r>
              <a:rPr lang="zh-CN" altLang="en-US" dirty="0" smtClean="0"/>
              <a:t>数间隔开等等来考虑技术回避方案。</a:t>
            </a:r>
            <a:endParaRPr lang="en-US" altLang="zh-CN"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暗香扑面">
  <a:themeElements>
    <a:clrScheme name="暗香扑面">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shade val="70000"/>
                <a:satMod val="1000000"/>
              </a:schemeClr>
            </a:gs>
            <a:gs pos="31000">
              <a:schemeClr val="phClr">
                <a:shade val="85000"/>
                <a:satMod val="450000"/>
              </a:schemeClr>
            </a:gs>
            <a:gs pos="100000">
              <a:schemeClr val="phClr">
                <a:tint val="70000"/>
                <a:satMod val="300000"/>
              </a:schemeClr>
            </a:gs>
          </a:gsLst>
          <a:path path="circle">
            <a:fillToRect l="50000" t="150000" r="50000"/>
          </a:path>
        </a:gradFill>
        <a:blipFill>
          <a:blip xmlns:r="http://schemas.openxmlformats.org/officeDocument/2006/relationships" r:embed="rId2">
            <a:duotone>
              <a:schemeClr val="phClr">
                <a:tint val="100000"/>
                <a:shade val="70000"/>
                <a:hueMod val="100000"/>
                <a:satMod val="100000"/>
              </a:schemeClr>
              <a:schemeClr val="phClr">
                <a:tint val="90000"/>
                <a:shade val="100000"/>
                <a:hueMod val="100000"/>
                <a:satMod val="10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Fan</Template>
  <TotalTime>982</TotalTime>
  <Words>19492</Words>
  <Application>Microsoft Office PowerPoint</Application>
  <PresentationFormat>全屏显示(4:3)</PresentationFormat>
  <Paragraphs>1391</Paragraphs>
  <Slides>109</Slides>
  <Notes>0</Notes>
  <HiddenSlides>0</HiddenSlides>
  <MMClips>0</MMClips>
  <ScaleCrop>false</ScaleCrop>
  <HeadingPairs>
    <vt:vector size="4" baseType="variant">
      <vt:variant>
        <vt:lpstr>主题</vt:lpstr>
      </vt:variant>
      <vt:variant>
        <vt:i4>1</vt:i4>
      </vt:variant>
      <vt:variant>
        <vt:lpstr>幻灯片标题</vt:lpstr>
      </vt:variant>
      <vt:variant>
        <vt:i4>109</vt:i4>
      </vt:variant>
    </vt:vector>
  </HeadingPairs>
  <TitlesOfParts>
    <vt:vector size="110" baseType="lpstr">
      <vt:lpstr>暗香扑面</vt:lpstr>
      <vt:lpstr>毫米波全息成像设备 专利预警分析报告</vt:lpstr>
      <vt:lpstr>主要内容</vt:lpstr>
      <vt:lpstr>检索到的专利文献的概况</vt:lpstr>
      <vt:lpstr>存在侵权风险的专利</vt:lpstr>
      <vt:lpstr>存在侵权风险的专利</vt:lpstr>
      <vt:lpstr>存在侵权风险的专利</vt:lpstr>
      <vt:lpstr>存在侵权风险的专利</vt:lpstr>
      <vt:lpstr>毫米波全息成像设备的结构</vt:lpstr>
      <vt:lpstr>存在侵权风险的专利（技术方案）</vt:lpstr>
      <vt:lpstr>存在侵权风险的专利（技术方案）</vt:lpstr>
      <vt:lpstr>存在侵权风险的专利（技术方案）</vt:lpstr>
      <vt:lpstr>侵权判定的基本原则</vt:lpstr>
      <vt:lpstr>关于CN102508307A的侵权风险 </vt:lpstr>
      <vt:lpstr>关于CN102508307A的侵权风险 </vt:lpstr>
      <vt:lpstr>关于CN102508307A的侵权风险 </vt:lpstr>
      <vt:lpstr>关于CN102508307A的侵权风险</vt:lpstr>
      <vt:lpstr>关于CN102508306A的侵权风险 </vt:lpstr>
      <vt:lpstr>关于CN102508306A的侵权风险 </vt:lpstr>
      <vt:lpstr>关于CN102508306A的侵权风险 </vt:lpstr>
      <vt:lpstr>关于CN102508240A的侵权风险 </vt:lpstr>
      <vt:lpstr>关于CN102508240A的侵权风险 </vt:lpstr>
      <vt:lpstr>关于CN102508240A的侵权风险 </vt:lpstr>
      <vt:lpstr>关于CN102426361A的侵权风险 </vt:lpstr>
      <vt:lpstr>关于CN102426361A的侵权风险 </vt:lpstr>
      <vt:lpstr>关于CN102426361A的侵权风险 </vt:lpstr>
      <vt:lpstr>关于CN102393537A的侵权风险 </vt:lpstr>
      <vt:lpstr>关于CN102393537A的侵权风险 </vt:lpstr>
      <vt:lpstr>关于CN102393537A的侵权风险 </vt:lpstr>
      <vt:lpstr>关于CN102393536A的侵权风险 </vt:lpstr>
      <vt:lpstr>关于CN102393536A的侵权风险 </vt:lpstr>
      <vt:lpstr>关于CN102393536A的侵权风险 </vt:lpstr>
      <vt:lpstr>关于CN202453498U的侵权风险 </vt:lpstr>
      <vt:lpstr>关于CN202453498U的侵权风险 </vt:lpstr>
      <vt:lpstr>关于CN202453498U的侵权风险 </vt:lpstr>
      <vt:lpstr>关于CN202453498U的侵权风险 </vt:lpstr>
      <vt:lpstr>关于CN202421499U的侵权风险 </vt:lpstr>
      <vt:lpstr>关于CN202421499U的侵权风险 </vt:lpstr>
      <vt:lpstr>关于CN202421499U的侵权风险 </vt:lpstr>
      <vt:lpstr>关于CN202421499U的侵权风险 </vt:lpstr>
      <vt:lpstr>关于CN202013428U的侵权风险 </vt:lpstr>
      <vt:lpstr>关于CN202013428U的侵权风险 </vt:lpstr>
      <vt:lpstr>关于CN202013428U的侵权风险 </vt:lpstr>
      <vt:lpstr>关于CN202013428U的侵权风险 </vt:lpstr>
      <vt:lpstr>关于CN202013428U的侵权风险 </vt:lpstr>
      <vt:lpstr>关于CN201936007U的侵权风险 </vt:lpstr>
      <vt:lpstr>关于CN201936007U的侵权风险 </vt:lpstr>
      <vt:lpstr>关于CN201936007U的侵权风险 </vt:lpstr>
      <vt:lpstr>关于CN201936007U的侵权风险 </vt:lpstr>
      <vt:lpstr>关于CN201936007U的侵权风险 </vt:lpstr>
      <vt:lpstr>关于CN102565793A的侵权风险 </vt:lpstr>
      <vt:lpstr>关于CN102565793A的侵权风险 </vt:lpstr>
      <vt:lpstr>关于CN102565793A的侵权风险 </vt:lpstr>
      <vt:lpstr>关于CN102540186A的侵权风险 </vt:lpstr>
      <vt:lpstr>关于CN102540186A的侵权风险 </vt:lpstr>
      <vt:lpstr>关于CN102540186A的侵权风险 </vt:lpstr>
      <vt:lpstr>关于CN102713584A的侵权风险 </vt:lpstr>
      <vt:lpstr>关于CN102713584A的侵权风险 </vt:lpstr>
      <vt:lpstr>关于CN102713584A的侵权风险 </vt:lpstr>
      <vt:lpstr>关于US2012256777A1的侵权风险 </vt:lpstr>
      <vt:lpstr>关于US2012256777A1的侵权风险 </vt:lpstr>
      <vt:lpstr>关于US2012256777A1的侵权风险 </vt:lpstr>
      <vt:lpstr>关于US2012256777A1的侵权风险 </vt:lpstr>
      <vt:lpstr>关于US2012256777A1的侵权风险 </vt:lpstr>
      <vt:lpstr>关于US2012256777A1的侵权风险 </vt:lpstr>
      <vt:lpstr>关于US2012256777A1的侵权风险 </vt:lpstr>
      <vt:lpstr>关于WO2012050612A1的侵权风险 </vt:lpstr>
      <vt:lpstr>关于WO2012050612A1的侵权风险 </vt:lpstr>
      <vt:lpstr>关于WO2012050612A1的侵权风险 </vt:lpstr>
      <vt:lpstr>关于JP2009222580A的侵权风险 </vt:lpstr>
      <vt:lpstr>关于JP2009222580A的侵权风险 </vt:lpstr>
      <vt:lpstr>关于JP2009222580A的侵权风险 </vt:lpstr>
      <vt:lpstr>关于EP1884802A1的侵权风险 </vt:lpstr>
      <vt:lpstr>关于EP1884802A1的侵权风险 </vt:lpstr>
      <vt:lpstr>关于EP1884802A1的侵权风险 </vt:lpstr>
      <vt:lpstr>关于EP1884802A1的侵权风险 </vt:lpstr>
      <vt:lpstr>关于US7548185B2的侵权风险 </vt:lpstr>
      <vt:lpstr>关于US7548185B2的侵权风险 </vt:lpstr>
      <vt:lpstr>关于US7548185B2的侵权风险 </vt:lpstr>
      <vt:lpstr>关于US7548185B2的侵权风险 </vt:lpstr>
      <vt:lpstr>关于US7548185B2的侵权风险 </vt:lpstr>
      <vt:lpstr>关于US7548185B2的侵权风险 </vt:lpstr>
      <vt:lpstr>关于US7548185B2的侵权风险 </vt:lpstr>
      <vt:lpstr>关于US5859609 A的侵权风险 </vt:lpstr>
      <vt:lpstr>关于US5859609 A的侵权风险 </vt:lpstr>
      <vt:lpstr>关于US5859609 A的侵权风险 </vt:lpstr>
      <vt:lpstr>关于US5859609 A的侵权风险 </vt:lpstr>
      <vt:lpstr>关于US5859609 A的侵权风险 </vt:lpstr>
      <vt:lpstr>关于US5859609 A的侵权风险 </vt:lpstr>
      <vt:lpstr>关于US5859609 A的侵权风险 </vt:lpstr>
      <vt:lpstr>关于US5455590 A的侵权风险 </vt:lpstr>
      <vt:lpstr>关于US5455590 A的侵权风险 </vt:lpstr>
      <vt:lpstr>关于US5455590 A的侵权风险 </vt:lpstr>
      <vt:lpstr>关于US5455590 A的侵权风险 </vt:lpstr>
      <vt:lpstr>关于US5455590 A的侵权风险 </vt:lpstr>
      <vt:lpstr>关于US5455590 A的侵权风险 </vt:lpstr>
      <vt:lpstr>关于US5455590 A的侵权风险 </vt:lpstr>
      <vt:lpstr>关于US5455590 A的侵权风险 </vt:lpstr>
      <vt:lpstr>关于US5455590 A的侵权风险 </vt:lpstr>
      <vt:lpstr>关于US5455590 A的侵权风险 </vt:lpstr>
      <vt:lpstr>关于US5557283 A的侵权风险 </vt:lpstr>
      <vt:lpstr>关于US5557283 A的侵权风险 </vt:lpstr>
      <vt:lpstr>关于US5557283 A的侵权风险 </vt:lpstr>
      <vt:lpstr>关于US5557283 A的侵权风险 </vt:lpstr>
      <vt:lpstr>存在侵权风险的专利</vt:lpstr>
      <vt:lpstr>存在侵权风险的专利</vt:lpstr>
      <vt:lpstr>密切相关和完全相关专利 的专利权人分布</vt:lpstr>
      <vt:lpstr>密切相关和完全相关专利 的专利权人分布</vt:lpstr>
      <vt:lpstr>密切相关和完全相关专利 的专利权人分布</vt:lpstr>
      <vt:lpstr>谢谢！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拉曼检测仪专利预警分析报告</dc:title>
  <dc:creator>张启程</dc:creator>
  <cp:lastModifiedBy>孙纪泉</cp:lastModifiedBy>
  <cp:revision>94</cp:revision>
  <dcterms:created xsi:type="dcterms:W3CDTF">2013-03-13T03:17:50Z</dcterms:created>
  <dcterms:modified xsi:type="dcterms:W3CDTF">2016-06-01T05:49:42Z</dcterms:modified>
</cp:coreProperties>
</file>