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57" r:id="rId3"/>
    <p:sldId id="312" r:id="rId4"/>
    <p:sldId id="306" r:id="rId5"/>
    <p:sldId id="311" r:id="rId6"/>
    <p:sldId id="270" r:id="rId7"/>
    <p:sldId id="273" r:id="rId8"/>
    <p:sldId id="277" r:id="rId9"/>
    <p:sldId id="307" r:id="rId10"/>
    <p:sldId id="308" r:id="rId11"/>
    <p:sldId id="279" r:id="rId12"/>
    <p:sldId id="304" r:id="rId13"/>
    <p:sldId id="305" r:id="rId14"/>
    <p:sldId id="309" r:id="rId15"/>
    <p:sldId id="282" r:id="rId16"/>
    <p:sldId id="283" r:id="rId17"/>
    <p:sldId id="284" r:id="rId18"/>
    <p:sldId id="303" r:id="rId19"/>
    <p:sldId id="300" r:id="rId20"/>
    <p:sldId id="310" r:id="rId2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8C6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98A461-BB44-40BD-B87C-6E59AFAFD677}" type="datetimeFigureOut">
              <a:rPr lang="zh-CN" altLang="en-US" smtClean="0"/>
              <a:pPr/>
              <a:t>2016-6-1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F51FD-FF7C-4B79-9A17-8BAD837A6E6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890265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584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E20E231-961E-4F68-BA59-484B6B3BC271}" type="slidenum">
              <a:rPr lang="zh-CN" altLang="en-US" smtClean="0"/>
              <a:pPr/>
              <a:t>6</a:t>
            </a:fld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138D9-0996-47BC-B040-40601CC00F35}" type="datetimeFigureOut">
              <a:rPr lang="zh-CN" altLang="en-US" smtClean="0"/>
              <a:pPr/>
              <a:t>2016-6-1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9725-FC30-4B6E-A1A2-1EF0EA5BBEE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138D9-0996-47BC-B040-40601CC00F35}" type="datetimeFigureOut">
              <a:rPr lang="zh-CN" altLang="en-US" smtClean="0"/>
              <a:pPr/>
              <a:t>2016-6-1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9725-FC30-4B6E-A1A2-1EF0EA5BBEE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138D9-0996-47BC-B040-40601CC00F35}" type="datetimeFigureOut">
              <a:rPr lang="zh-CN" altLang="en-US" smtClean="0"/>
              <a:pPr/>
              <a:t>2016-6-1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9725-FC30-4B6E-A1A2-1EF0EA5BBEE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138D9-0996-47BC-B040-40601CC00F35}" type="datetimeFigureOut">
              <a:rPr lang="zh-CN" altLang="en-US" smtClean="0"/>
              <a:pPr/>
              <a:t>2016-6-1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9725-FC30-4B6E-A1A2-1EF0EA5BBEE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138D9-0996-47BC-B040-40601CC00F35}" type="datetimeFigureOut">
              <a:rPr lang="zh-CN" altLang="en-US" smtClean="0"/>
              <a:pPr/>
              <a:t>2016-6-1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9725-FC30-4B6E-A1A2-1EF0EA5BBEE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138D9-0996-47BC-B040-40601CC00F35}" type="datetimeFigureOut">
              <a:rPr lang="zh-CN" altLang="en-US" smtClean="0"/>
              <a:pPr/>
              <a:t>2016-6-1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9725-FC30-4B6E-A1A2-1EF0EA5BBEE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138D9-0996-47BC-B040-40601CC00F35}" type="datetimeFigureOut">
              <a:rPr lang="zh-CN" altLang="en-US" smtClean="0"/>
              <a:pPr/>
              <a:t>2016-6-1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9725-FC30-4B6E-A1A2-1EF0EA5BBEE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138D9-0996-47BC-B040-40601CC00F35}" type="datetimeFigureOut">
              <a:rPr lang="zh-CN" altLang="en-US" smtClean="0"/>
              <a:pPr/>
              <a:t>2016-6-1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9725-FC30-4B6E-A1A2-1EF0EA5BBEE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138D9-0996-47BC-B040-40601CC00F35}" type="datetimeFigureOut">
              <a:rPr lang="zh-CN" altLang="en-US" smtClean="0"/>
              <a:pPr/>
              <a:t>2016-6-1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9725-FC30-4B6E-A1A2-1EF0EA5BBEE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138D9-0996-47BC-B040-40601CC00F35}" type="datetimeFigureOut">
              <a:rPr lang="zh-CN" altLang="en-US" smtClean="0"/>
              <a:pPr/>
              <a:t>2016-6-1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9725-FC30-4B6E-A1A2-1EF0EA5BBEE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138D9-0996-47BC-B040-40601CC00F35}" type="datetimeFigureOut">
              <a:rPr lang="zh-CN" altLang="en-US" smtClean="0"/>
              <a:pPr/>
              <a:t>2016-6-1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9725-FC30-4B6E-A1A2-1EF0EA5BBEE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138D9-0996-47BC-B040-40601CC00F35}" type="datetimeFigureOut">
              <a:rPr lang="zh-CN" altLang="en-US" smtClean="0"/>
              <a:pPr/>
              <a:t>2016-6-1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B9725-FC30-4B6E-A1A2-1EF0EA5BBEE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毫米波全息成像设备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中</a:t>
            </a:r>
            <a:r>
              <a:rPr lang="zh-CN" altLang="en-US" dirty="0" smtClean="0"/>
              <a:t>科专利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8296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毫米波成像设备标定方法与机构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1268760"/>
            <a:ext cx="78488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不同通道的信号经过的路径、开关器件、混频器、频率发生器都有可能不同，会导致不同通道的信号的零点、增益、相位都有所不同，需要对之进行校正，这就涉及到标定的方法及对应的机构。</a:t>
            </a:r>
            <a:endParaRPr lang="zh-CN" altLang="en-US" sz="2400" dirty="0"/>
          </a:p>
        </p:txBody>
      </p:sp>
      <p:grpSp>
        <p:nvGrpSpPr>
          <p:cNvPr id="3" name="组合 10"/>
          <p:cNvGrpSpPr/>
          <p:nvPr/>
        </p:nvGrpSpPr>
        <p:grpSpPr>
          <a:xfrm>
            <a:off x="2699792" y="3654279"/>
            <a:ext cx="216024" cy="81009"/>
            <a:chOff x="1547664" y="3861048"/>
            <a:chExt cx="864096" cy="432048"/>
          </a:xfrm>
        </p:grpSpPr>
        <p:cxnSp>
          <p:nvCxnSpPr>
            <p:cNvPr id="6" name="直接连接符 5"/>
            <p:cNvCxnSpPr/>
            <p:nvPr/>
          </p:nvCxnSpPr>
          <p:spPr bwMode="auto">
            <a:xfrm>
              <a:off x="1547664" y="4077072"/>
              <a:ext cx="5760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直接连接符 7"/>
            <p:cNvCxnSpPr/>
            <p:nvPr/>
          </p:nvCxnSpPr>
          <p:spPr bwMode="auto">
            <a:xfrm flipV="1">
              <a:off x="2123728" y="3861048"/>
              <a:ext cx="288032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直接连接符 9"/>
            <p:cNvCxnSpPr/>
            <p:nvPr/>
          </p:nvCxnSpPr>
          <p:spPr bwMode="auto">
            <a:xfrm>
              <a:off x="2123728" y="4077072"/>
              <a:ext cx="288032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组合 11"/>
          <p:cNvGrpSpPr/>
          <p:nvPr/>
        </p:nvGrpSpPr>
        <p:grpSpPr>
          <a:xfrm>
            <a:off x="2699792" y="3806679"/>
            <a:ext cx="216024" cy="81009"/>
            <a:chOff x="1547664" y="3861048"/>
            <a:chExt cx="864096" cy="432048"/>
          </a:xfrm>
        </p:grpSpPr>
        <p:cxnSp>
          <p:nvCxnSpPr>
            <p:cNvPr id="13" name="直接连接符 12"/>
            <p:cNvCxnSpPr/>
            <p:nvPr/>
          </p:nvCxnSpPr>
          <p:spPr bwMode="auto">
            <a:xfrm>
              <a:off x="1547664" y="4077072"/>
              <a:ext cx="5760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直接连接符 13"/>
            <p:cNvCxnSpPr/>
            <p:nvPr/>
          </p:nvCxnSpPr>
          <p:spPr bwMode="auto">
            <a:xfrm flipV="1">
              <a:off x="2123728" y="3861048"/>
              <a:ext cx="288032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直接连接符 14"/>
            <p:cNvCxnSpPr/>
            <p:nvPr/>
          </p:nvCxnSpPr>
          <p:spPr bwMode="auto">
            <a:xfrm>
              <a:off x="2123728" y="4077072"/>
              <a:ext cx="288032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" name="组合 15"/>
          <p:cNvGrpSpPr/>
          <p:nvPr/>
        </p:nvGrpSpPr>
        <p:grpSpPr>
          <a:xfrm>
            <a:off x="2699792" y="3959079"/>
            <a:ext cx="216024" cy="81009"/>
            <a:chOff x="1547664" y="3861048"/>
            <a:chExt cx="864096" cy="432048"/>
          </a:xfrm>
        </p:grpSpPr>
        <p:cxnSp>
          <p:nvCxnSpPr>
            <p:cNvPr id="17" name="直接连接符 16"/>
            <p:cNvCxnSpPr/>
            <p:nvPr/>
          </p:nvCxnSpPr>
          <p:spPr bwMode="auto">
            <a:xfrm>
              <a:off x="1547664" y="4077072"/>
              <a:ext cx="5760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直接连接符 17"/>
            <p:cNvCxnSpPr/>
            <p:nvPr/>
          </p:nvCxnSpPr>
          <p:spPr bwMode="auto">
            <a:xfrm flipV="1">
              <a:off x="2123728" y="3861048"/>
              <a:ext cx="288032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直接连接符 18"/>
            <p:cNvCxnSpPr/>
            <p:nvPr/>
          </p:nvCxnSpPr>
          <p:spPr bwMode="auto">
            <a:xfrm>
              <a:off x="2123728" y="4077072"/>
              <a:ext cx="288032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组合 19"/>
          <p:cNvGrpSpPr/>
          <p:nvPr/>
        </p:nvGrpSpPr>
        <p:grpSpPr>
          <a:xfrm>
            <a:off x="2699792" y="4111479"/>
            <a:ext cx="216024" cy="81009"/>
            <a:chOff x="1547664" y="3861048"/>
            <a:chExt cx="864096" cy="432048"/>
          </a:xfrm>
        </p:grpSpPr>
        <p:cxnSp>
          <p:nvCxnSpPr>
            <p:cNvPr id="21" name="直接连接符 20"/>
            <p:cNvCxnSpPr/>
            <p:nvPr/>
          </p:nvCxnSpPr>
          <p:spPr bwMode="auto">
            <a:xfrm>
              <a:off x="1547664" y="4077072"/>
              <a:ext cx="5760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直接连接符 21"/>
            <p:cNvCxnSpPr/>
            <p:nvPr/>
          </p:nvCxnSpPr>
          <p:spPr bwMode="auto">
            <a:xfrm flipV="1">
              <a:off x="2123728" y="3861048"/>
              <a:ext cx="288032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直接连接符 22"/>
            <p:cNvCxnSpPr/>
            <p:nvPr/>
          </p:nvCxnSpPr>
          <p:spPr bwMode="auto">
            <a:xfrm>
              <a:off x="2123728" y="4077072"/>
              <a:ext cx="288032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组合 23"/>
          <p:cNvGrpSpPr/>
          <p:nvPr/>
        </p:nvGrpSpPr>
        <p:grpSpPr>
          <a:xfrm>
            <a:off x="2699792" y="4263879"/>
            <a:ext cx="216024" cy="81009"/>
            <a:chOff x="1547664" y="3861048"/>
            <a:chExt cx="864096" cy="432048"/>
          </a:xfrm>
        </p:grpSpPr>
        <p:cxnSp>
          <p:nvCxnSpPr>
            <p:cNvPr id="25" name="直接连接符 24"/>
            <p:cNvCxnSpPr/>
            <p:nvPr/>
          </p:nvCxnSpPr>
          <p:spPr bwMode="auto">
            <a:xfrm>
              <a:off x="1547664" y="4077072"/>
              <a:ext cx="5760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直接连接符 25"/>
            <p:cNvCxnSpPr/>
            <p:nvPr/>
          </p:nvCxnSpPr>
          <p:spPr bwMode="auto">
            <a:xfrm flipV="1">
              <a:off x="2123728" y="3861048"/>
              <a:ext cx="288032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直接连接符 26"/>
            <p:cNvCxnSpPr/>
            <p:nvPr/>
          </p:nvCxnSpPr>
          <p:spPr bwMode="auto">
            <a:xfrm>
              <a:off x="2123728" y="4077072"/>
              <a:ext cx="288032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组合 27"/>
          <p:cNvGrpSpPr/>
          <p:nvPr/>
        </p:nvGrpSpPr>
        <p:grpSpPr>
          <a:xfrm>
            <a:off x="2699792" y="4416279"/>
            <a:ext cx="216024" cy="81009"/>
            <a:chOff x="1547664" y="3861048"/>
            <a:chExt cx="864096" cy="432048"/>
          </a:xfrm>
        </p:grpSpPr>
        <p:cxnSp>
          <p:nvCxnSpPr>
            <p:cNvPr id="29" name="直接连接符 28"/>
            <p:cNvCxnSpPr/>
            <p:nvPr/>
          </p:nvCxnSpPr>
          <p:spPr bwMode="auto">
            <a:xfrm>
              <a:off x="1547664" y="4077072"/>
              <a:ext cx="5760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直接连接符 29"/>
            <p:cNvCxnSpPr/>
            <p:nvPr/>
          </p:nvCxnSpPr>
          <p:spPr bwMode="auto">
            <a:xfrm flipV="1">
              <a:off x="2123728" y="3861048"/>
              <a:ext cx="288032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直接连接符 30"/>
            <p:cNvCxnSpPr/>
            <p:nvPr/>
          </p:nvCxnSpPr>
          <p:spPr bwMode="auto">
            <a:xfrm>
              <a:off x="2123728" y="4077072"/>
              <a:ext cx="288032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" name="组合 31"/>
          <p:cNvGrpSpPr/>
          <p:nvPr/>
        </p:nvGrpSpPr>
        <p:grpSpPr>
          <a:xfrm>
            <a:off x="2699792" y="4568679"/>
            <a:ext cx="216024" cy="81009"/>
            <a:chOff x="1547664" y="3861048"/>
            <a:chExt cx="864096" cy="432048"/>
          </a:xfrm>
        </p:grpSpPr>
        <p:cxnSp>
          <p:nvCxnSpPr>
            <p:cNvPr id="33" name="直接连接符 32"/>
            <p:cNvCxnSpPr/>
            <p:nvPr/>
          </p:nvCxnSpPr>
          <p:spPr bwMode="auto">
            <a:xfrm>
              <a:off x="1547664" y="4077072"/>
              <a:ext cx="5760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直接连接符 33"/>
            <p:cNvCxnSpPr/>
            <p:nvPr/>
          </p:nvCxnSpPr>
          <p:spPr bwMode="auto">
            <a:xfrm flipV="1">
              <a:off x="2123728" y="3861048"/>
              <a:ext cx="288032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直接连接符 34"/>
            <p:cNvCxnSpPr/>
            <p:nvPr/>
          </p:nvCxnSpPr>
          <p:spPr bwMode="auto">
            <a:xfrm>
              <a:off x="2123728" y="4077072"/>
              <a:ext cx="288032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0" name="组合 35"/>
          <p:cNvGrpSpPr/>
          <p:nvPr/>
        </p:nvGrpSpPr>
        <p:grpSpPr>
          <a:xfrm>
            <a:off x="2699792" y="4721079"/>
            <a:ext cx="216024" cy="81009"/>
            <a:chOff x="1547664" y="3861048"/>
            <a:chExt cx="864096" cy="432048"/>
          </a:xfrm>
        </p:grpSpPr>
        <p:cxnSp>
          <p:nvCxnSpPr>
            <p:cNvPr id="37" name="直接连接符 36"/>
            <p:cNvCxnSpPr/>
            <p:nvPr/>
          </p:nvCxnSpPr>
          <p:spPr bwMode="auto">
            <a:xfrm>
              <a:off x="1547664" y="4077072"/>
              <a:ext cx="5760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直接连接符 37"/>
            <p:cNvCxnSpPr/>
            <p:nvPr/>
          </p:nvCxnSpPr>
          <p:spPr bwMode="auto">
            <a:xfrm flipV="1">
              <a:off x="2123728" y="3861048"/>
              <a:ext cx="288032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直接连接符 38"/>
            <p:cNvCxnSpPr/>
            <p:nvPr/>
          </p:nvCxnSpPr>
          <p:spPr bwMode="auto">
            <a:xfrm>
              <a:off x="2123728" y="4077072"/>
              <a:ext cx="288032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4" name="组合 39"/>
          <p:cNvGrpSpPr/>
          <p:nvPr/>
        </p:nvGrpSpPr>
        <p:grpSpPr>
          <a:xfrm>
            <a:off x="2699792" y="4873479"/>
            <a:ext cx="216024" cy="81009"/>
            <a:chOff x="1547664" y="3861048"/>
            <a:chExt cx="864096" cy="432048"/>
          </a:xfrm>
        </p:grpSpPr>
        <p:cxnSp>
          <p:nvCxnSpPr>
            <p:cNvPr id="41" name="直接连接符 40"/>
            <p:cNvCxnSpPr/>
            <p:nvPr/>
          </p:nvCxnSpPr>
          <p:spPr bwMode="auto">
            <a:xfrm>
              <a:off x="1547664" y="4077072"/>
              <a:ext cx="5760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直接连接符 41"/>
            <p:cNvCxnSpPr/>
            <p:nvPr/>
          </p:nvCxnSpPr>
          <p:spPr bwMode="auto">
            <a:xfrm flipV="1">
              <a:off x="2123728" y="3861048"/>
              <a:ext cx="288032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直接连接符 42"/>
            <p:cNvCxnSpPr/>
            <p:nvPr/>
          </p:nvCxnSpPr>
          <p:spPr bwMode="auto">
            <a:xfrm>
              <a:off x="2123728" y="4077072"/>
              <a:ext cx="288032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8" name="组合 43"/>
          <p:cNvGrpSpPr/>
          <p:nvPr/>
        </p:nvGrpSpPr>
        <p:grpSpPr>
          <a:xfrm>
            <a:off x="2699792" y="5025879"/>
            <a:ext cx="216024" cy="81009"/>
            <a:chOff x="1547664" y="3861048"/>
            <a:chExt cx="864096" cy="432048"/>
          </a:xfrm>
        </p:grpSpPr>
        <p:cxnSp>
          <p:nvCxnSpPr>
            <p:cNvPr id="45" name="直接连接符 44"/>
            <p:cNvCxnSpPr/>
            <p:nvPr/>
          </p:nvCxnSpPr>
          <p:spPr bwMode="auto">
            <a:xfrm>
              <a:off x="1547664" y="4077072"/>
              <a:ext cx="5760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直接连接符 45"/>
            <p:cNvCxnSpPr/>
            <p:nvPr/>
          </p:nvCxnSpPr>
          <p:spPr bwMode="auto">
            <a:xfrm flipV="1">
              <a:off x="2123728" y="3861048"/>
              <a:ext cx="288032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直接连接符 46"/>
            <p:cNvCxnSpPr/>
            <p:nvPr/>
          </p:nvCxnSpPr>
          <p:spPr bwMode="auto">
            <a:xfrm>
              <a:off x="2123728" y="4077072"/>
              <a:ext cx="288032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2" name="组合 47"/>
          <p:cNvGrpSpPr/>
          <p:nvPr/>
        </p:nvGrpSpPr>
        <p:grpSpPr>
          <a:xfrm>
            <a:off x="2699792" y="5178279"/>
            <a:ext cx="216024" cy="81009"/>
            <a:chOff x="1547664" y="3861048"/>
            <a:chExt cx="864096" cy="432048"/>
          </a:xfrm>
        </p:grpSpPr>
        <p:cxnSp>
          <p:nvCxnSpPr>
            <p:cNvPr id="49" name="直接连接符 48"/>
            <p:cNvCxnSpPr/>
            <p:nvPr/>
          </p:nvCxnSpPr>
          <p:spPr bwMode="auto">
            <a:xfrm>
              <a:off x="1547664" y="4077072"/>
              <a:ext cx="5760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直接连接符 49"/>
            <p:cNvCxnSpPr/>
            <p:nvPr/>
          </p:nvCxnSpPr>
          <p:spPr bwMode="auto">
            <a:xfrm flipV="1">
              <a:off x="2123728" y="3861048"/>
              <a:ext cx="288032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直接连接符 50"/>
            <p:cNvCxnSpPr/>
            <p:nvPr/>
          </p:nvCxnSpPr>
          <p:spPr bwMode="auto">
            <a:xfrm>
              <a:off x="2123728" y="4077072"/>
              <a:ext cx="288032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6" name="组合 51"/>
          <p:cNvGrpSpPr/>
          <p:nvPr/>
        </p:nvGrpSpPr>
        <p:grpSpPr>
          <a:xfrm>
            <a:off x="2699792" y="5330679"/>
            <a:ext cx="216024" cy="81009"/>
            <a:chOff x="1547664" y="3861048"/>
            <a:chExt cx="864096" cy="432048"/>
          </a:xfrm>
        </p:grpSpPr>
        <p:cxnSp>
          <p:nvCxnSpPr>
            <p:cNvPr id="53" name="直接连接符 52"/>
            <p:cNvCxnSpPr/>
            <p:nvPr/>
          </p:nvCxnSpPr>
          <p:spPr bwMode="auto">
            <a:xfrm>
              <a:off x="1547664" y="4077072"/>
              <a:ext cx="5760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直接连接符 53"/>
            <p:cNvCxnSpPr/>
            <p:nvPr/>
          </p:nvCxnSpPr>
          <p:spPr bwMode="auto">
            <a:xfrm flipV="1">
              <a:off x="2123728" y="3861048"/>
              <a:ext cx="288032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直接连接符 54"/>
            <p:cNvCxnSpPr/>
            <p:nvPr/>
          </p:nvCxnSpPr>
          <p:spPr bwMode="auto">
            <a:xfrm>
              <a:off x="2123728" y="4077072"/>
              <a:ext cx="288032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0" name="组合 55"/>
          <p:cNvGrpSpPr/>
          <p:nvPr/>
        </p:nvGrpSpPr>
        <p:grpSpPr>
          <a:xfrm>
            <a:off x="2699792" y="5483079"/>
            <a:ext cx="216024" cy="81009"/>
            <a:chOff x="1547664" y="3861048"/>
            <a:chExt cx="864096" cy="432048"/>
          </a:xfrm>
        </p:grpSpPr>
        <p:cxnSp>
          <p:nvCxnSpPr>
            <p:cNvPr id="57" name="直接连接符 56"/>
            <p:cNvCxnSpPr/>
            <p:nvPr/>
          </p:nvCxnSpPr>
          <p:spPr bwMode="auto">
            <a:xfrm>
              <a:off x="1547664" y="4077072"/>
              <a:ext cx="5760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直接连接符 57"/>
            <p:cNvCxnSpPr/>
            <p:nvPr/>
          </p:nvCxnSpPr>
          <p:spPr bwMode="auto">
            <a:xfrm flipV="1">
              <a:off x="2123728" y="3861048"/>
              <a:ext cx="288032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直接连接符 58"/>
            <p:cNvCxnSpPr/>
            <p:nvPr/>
          </p:nvCxnSpPr>
          <p:spPr bwMode="auto">
            <a:xfrm>
              <a:off x="2123728" y="4077072"/>
              <a:ext cx="288032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4" name="组合 59"/>
          <p:cNvGrpSpPr/>
          <p:nvPr/>
        </p:nvGrpSpPr>
        <p:grpSpPr>
          <a:xfrm>
            <a:off x="2699792" y="5635479"/>
            <a:ext cx="216024" cy="81009"/>
            <a:chOff x="1547664" y="3861048"/>
            <a:chExt cx="864096" cy="432048"/>
          </a:xfrm>
        </p:grpSpPr>
        <p:cxnSp>
          <p:nvCxnSpPr>
            <p:cNvPr id="61" name="直接连接符 60"/>
            <p:cNvCxnSpPr/>
            <p:nvPr/>
          </p:nvCxnSpPr>
          <p:spPr bwMode="auto">
            <a:xfrm>
              <a:off x="1547664" y="4077072"/>
              <a:ext cx="5760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直接连接符 61"/>
            <p:cNvCxnSpPr/>
            <p:nvPr/>
          </p:nvCxnSpPr>
          <p:spPr bwMode="auto">
            <a:xfrm flipV="1">
              <a:off x="2123728" y="3861048"/>
              <a:ext cx="288032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直接连接符 62"/>
            <p:cNvCxnSpPr/>
            <p:nvPr/>
          </p:nvCxnSpPr>
          <p:spPr bwMode="auto">
            <a:xfrm>
              <a:off x="2123728" y="4077072"/>
              <a:ext cx="288032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8" name="组合 63"/>
          <p:cNvGrpSpPr/>
          <p:nvPr/>
        </p:nvGrpSpPr>
        <p:grpSpPr>
          <a:xfrm>
            <a:off x="2699792" y="5787879"/>
            <a:ext cx="216024" cy="81009"/>
            <a:chOff x="1547664" y="3861048"/>
            <a:chExt cx="864096" cy="432048"/>
          </a:xfrm>
        </p:grpSpPr>
        <p:cxnSp>
          <p:nvCxnSpPr>
            <p:cNvPr id="65" name="直接连接符 64"/>
            <p:cNvCxnSpPr/>
            <p:nvPr/>
          </p:nvCxnSpPr>
          <p:spPr bwMode="auto">
            <a:xfrm>
              <a:off x="1547664" y="4077072"/>
              <a:ext cx="5760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直接连接符 65"/>
            <p:cNvCxnSpPr/>
            <p:nvPr/>
          </p:nvCxnSpPr>
          <p:spPr bwMode="auto">
            <a:xfrm flipV="1">
              <a:off x="2123728" y="3861048"/>
              <a:ext cx="288032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直接连接符 66"/>
            <p:cNvCxnSpPr/>
            <p:nvPr/>
          </p:nvCxnSpPr>
          <p:spPr bwMode="auto">
            <a:xfrm>
              <a:off x="2123728" y="4077072"/>
              <a:ext cx="288032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2" name="组合 67"/>
          <p:cNvGrpSpPr/>
          <p:nvPr/>
        </p:nvGrpSpPr>
        <p:grpSpPr>
          <a:xfrm>
            <a:off x="2699792" y="5940279"/>
            <a:ext cx="216024" cy="81009"/>
            <a:chOff x="1547664" y="3861048"/>
            <a:chExt cx="864096" cy="432048"/>
          </a:xfrm>
        </p:grpSpPr>
        <p:cxnSp>
          <p:nvCxnSpPr>
            <p:cNvPr id="69" name="直接连接符 68"/>
            <p:cNvCxnSpPr/>
            <p:nvPr/>
          </p:nvCxnSpPr>
          <p:spPr bwMode="auto">
            <a:xfrm>
              <a:off x="1547664" y="4077072"/>
              <a:ext cx="5760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直接连接符 69"/>
            <p:cNvCxnSpPr/>
            <p:nvPr/>
          </p:nvCxnSpPr>
          <p:spPr bwMode="auto">
            <a:xfrm flipV="1">
              <a:off x="2123728" y="3861048"/>
              <a:ext cx="288032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直接连接符 70"/>
            <p:cNvCxnSpPr/>
            <p:nvPr/>
          </p:nvCxnSpPr>
          <p:spPr bwMode="auto">
            <a:xfrm>
              <a:off x="2123728" y="4077072"/>
              <a:ext cx="288032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2" name="等腰三角形 71"/>
          <p:cNvSpPr/>
          <p:nvPr/>
        </p:nvSpPr>
        <p:spPr bwMode="auto">
          <a:xfrm rot="16200000">
            <a:off x="4242540" y="2714347"/>
            <a:ext cx="200272" cy="477451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73" name="等腰三角形 72"/>
          <p:cNvSpPr/>
          <p:nvPr/>
        </p:nvSpPr>
        <p:spPr bwMode="auto">
          <a:xfrm rot="16200000">
            <a:off x="4242540" y="2906288"/>
            <a:ext cx="200272" cy="477451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74" name="等腰三角形 73"/>
          <p:cNvSpPr/>
          <p:nvPr/>
        </p:nvSpPr>
        <p:spPr bwMode="auto">
          <a:xfrm rot="16200000">
            <a:off x="4242540" y="3098229"/>
            <a:ext cx="200272" cy="477451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75" name="等腰三角形 74"/>
          <p:cNvSpPr/>
          <p:nvPr/>
        </p:nvSpPr>
        <p:spPr bwMode="auto">
          <a:xfrm rot="16200000">
            <a:off x="4242540" y="3290170"/>
            <a:ext cx="200272" cy="477451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76" name="等腰三角形 75"/>
          <p:cNvSpPr/>
          <p:nvPr/>
        </p:nvSpPr>
        <p:spPr bwMode="auto">
          <a:xfrm rot="16200000">
            <a:off x="4242540" y="3482111"/>
            <a:ext cx="200272" cy="477451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77" name="等腰三角形 76"/>
          <p:cNvSpPr/>
          <p:nvPr/>
        </p:nvSpPr>
        <p:spPr bwMode="auto">
          <a:xfrm rot="16200000">
            <a:off x="4242540" y="3674052"/>
            <a:ext cx="200272" cy="477451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78" name="等腰三角形 77"/>
          <p:cNvSpPr/>
          <p:nvPr/>
        </p:nvSpPr>
        <p:spPr bwMode="auto">
          <a:xfrm rot="16200000">
            <a:off x="4242540" y="3865993"/>
            <a:ext cx="200272" cy="477451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79" name="等腰三角形 78"/>
          <p:cNvSpPr/>
          <p:nvPr/>
        </p:nvSpPr>
        <p:spPr bwMode="auto">
          <a:xfrm rot="16200000">
            <a:off x="4242540" y="4057934"/>
            <a:ext cx="200272" cy="477451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80" name="等腰三角形 79"/>
          <p:cNvSpPr/>
          <p:nvPr/>
        </p:nvSpPr>
        <p:spPr bwMode="auto">
          <a:xfrm rot="16200000">
            <a:off x="4242540" y="4249875"/>
            <a:ext cx="200272" cy="477451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81" name="等腰三角形 80"/>
          <p:cNvSpPr/>
          <p:nvPr/>
        </p:nvSpPr>
        <p:spPr bwMode="auto">
          <a:xfrm rot="16200000">
            <a:off x="4242540" y="4441816"/>
            <a:ext cx="200272" cy="477451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82" name="等腰三角形 81"/>
          <p:cNvSpPr/>
          <p:nvPr/>
        </p:nvSpPr>
        <p:spPr bwMode="auto">
          <a:xfrm rot="16200000">
            <a:off x="4242540" y="4633757"/>
            <a:ext cx="200272" cy="477451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83" name="等腰三角形 82"/>
          <p:cNvSpPr/>
          <p:nvPr/>
        </p:nvSpPr>
        <p:spPr bwMode="auto">
          <a:xfrm rot="16200000">
            <a:off x="4242540" y="4825698"/>
            <a:ext cx="200272" cy="477451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84" name="等腰三角形 83"/>
          <p:cNvSpPr/>
          <p:nvPr/>
        </p:nvSpPr>
        <p:spPr bwMode="auto">
          <a:xfrm rot="16200000">
            <a:off x="4233138" y="4651195"/>
            <a:ext cx="200272" cy="477451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85" name="等腰三角形 84"/>
          <p:cNvSpPr/>
          <p:nvPr/>
        </p:nvSpPr>
        <p:spPr bwMode="auto">
          <a:xfrm rot="16200000">
            <a:off x="4233138" y="4843136"/>
            <a:ext cx="200272" cy="477451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86" name="等腰三角形 85"/>
          <p:cNvSpPr/>
          <p:nvPr/>
        </p:nvSpPr>
        <p:spPr bwMode="auto">
          <a:xfrm rot="16200000">
            <a:off x="4233138" y="5035077"/>
            <a:ext cx="200272" cy="477451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87" name="等腰三角形 86"/>
          <p:cNvSpPr/>
          <p:nvPr/>
        </p:nvSpPr>
        <p:spPr bwMode="auto">
          <a:xfrm rot="16200000">
            <a:off x="4233138" y="5227018"/>
            <a:ext cx="200272" cy="477451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88" name="等腰三角形 87"/>
          <p:cNvSpPr/>
          <p:nvPr/>
        </p:nvSpPr>
        <p:spPr bwMode="auto">
          <a:xfrm rot="16200000">
            <a:off x="4233138" y="5418959"/>
            <a:ext cx="200272" cy="477451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89" name="等腰三角形 88"/>
          <p:cNvSpPr/>
          <p:nvPr/>
        </p:nvSpPr>
        <p:spPr bwMode="auto">
          <a:xfrm rot="16200000">
            <a:off x="4233138" y="5610900"/>
            <a:ext cx="200272" cy="477451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90" name="等腰三角形 89"/>
          <p:cNvSpPr/>
          <p:nvPr/>
        </p:nvSpPr>
        <p:spPr bwMode="auto">
          <a:xfrm rot="16200000">
            <a:off x="4233138" y="5802841"/>
            <a:ext cx="200272" cy="477451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91" name="等腰三角形 90"/>
          <p:cNvSpPr/>
          <p:nvPr/>
        </p:nvSpPr>
        <p:spPr bwMode="auto">
          <a:xfrm rot="16200000">
            <a:off x="4233138" y="5994782"/>
            <a:ext cx="200272" cy="477451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92" name="等腰三角形 91"/>
          <p:cNvSpPr/>
          <p:nvPr/>
        </p:nvSpPr>
        <p:spPr bwMode="auto">
          <a:xfrm rot="16200000">
            <a:off x="4233138" y="6186723"/>
            <a:ext cx="200272" cy="477451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93" name="等腰三角形 92"/>
          <p:cNvSpPr/>
          <p:nvPr/>
        </p:nvSpPr>
        <p:spPr bwMode="auto">
          <a:xfrm rot="16200000">
            <a:off x="4233138" y="6378664"/>
            <a:ext cx="200272" cy="477451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94" name="等腰三角形 93"/>
          <p:cNvSpPr/>
          <p:nvPr/>
        </p:nvSpPr>
        <p:spPr bwMode="auto">
          <a:xfrm rot="16200000">
            <a:off x="4233138" y="6570605"/>
            <a:ext cx="200272" cy="477451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95" name="等腰三角形 94"/>
          <p:cNvSpPr/>
          <p:nvPr/>
        </p:nvSpPr>
        <p:spPr bwMode="auto">
          <a:xfrm rot="16200000">
            <a:off x="4233138" y="6762546"/>
            <a:ext cx="200272" cy="477451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96" name="矩形 95"/>
          <p:cNvSpPr/>
          <p:nvPr/>
        </p:nvSpPr>
        <p:spPr bwMode="auto">
          <a:xfrm>
            <a:off x="3779912" y="2901643"/>
            <a:ext cx="216024" cy="4248472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214414" y="400050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天线阵列</a:t>
            </a:r>
            <a:endParaRPr lang="zh-CN" alt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2786050" y="2786058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金属板</a:t>
            </a:r>
            <a:endParaRPr lang="en-US" altLang="zh-CN" dirty="0" smtClean="0"/>
          </a:p>
          <a:p>
            <a:r>
              <a:rPr lang="zh-CN" altLang="en-US" dirty="0" smtClean="0"/>
              <a:t>全反射</a:t>
            </a:r>
            <a:endParaRPr lang="zh-CN" altLang="en-US" dirty="0"/>
          </a:p>
        </p:txBody>
      </p:sp>
      <p:cxnSp>
        <p:nvCxnSpPr>
          <p:cNvPr id="100" name="直接连接符 99"/>
          <p:cNvCxnSpPr/>
          <p:nvPr/>
        </p:nvCxnSpPr>
        <p:spPr>
          <a:xfrm rot="16200000" flipH="1">
            <a:off x="3464711" y="3393281"/>
            <a:ext cx="357190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5000628" y="2854107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吸收材料</a:t>
            </a:r>
            <a:endParaRPr lang="en-US" altLang="zh-CN" dirty="0" smtClean="0"/>
          </a:p>
          <a:p>
            <a:r>
              <a:rPr lang="zh-CN" altLang="en-US" dirty="0" smtClean="0"/>
              <a:t>全吸收</a:t>
            </a:r>
            <a:endParaRPr lang="zh-CN" altLang="en-US" dirty="0"/>
          </a:p>
        </p:txBody>
      </p:sp>
      <p:cxnSp>
        <p:nvCxnSpPr>
          <p:cNvPr id="103" name="直接连接符 102"/>
          <p:cNvCxnSpPr>
            <a:endCxn id="77" idx="3"/>
          </p:cNvCxnSpPr>
          <p:nvPr/>
        </p:nvCxnSpPr>
        <p:spPr>
          <a:xfrm rot="10800000" flipV="1">
            <a:off x="4581402" y="3429000"/>
            <a:ext cx="704978" cy="483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7461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extBox 183"/>
          <p:cNvSpPr txBox="1"/>
          <p:nvPr/>
        </p:nvSpPr>
        <p:spPr>
          <a:xfrm>
            <a:off x="2339752" y="3501008"/>
            <a:ext cx="461665" cy="5040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zh-CN" dirty="0" smtClean="0"/>
              <a:t>……</a:t>
            </a:r>
            <a:endParaRPr lang="zh-CN" altLang="en-US" dirty="0"/>
          </a:p>
        </p:txBody>
      </p:sp>
      <p:grpSp>
        <p:nvGrpSpPr>
          <p:cNvPr id="2" name="组合 195"/>
          <p:cNvGrpSpPr/>
          <p:nvPr/>
        </p:nvGrpSpPr>
        <p:grpSpPr>
          <a:xfrm>
            <a:off x="2123728" y="1484784"/>
            <a:ext cx="720080" cy="871920"/>
            <a:chOff x="2123728" y="1484784"/>
            <a:chExt cx="720080" cy="871920"/>
          </a:xfrm>
        </p:grpSpPr>
        <p:grpSp>
          <p:nvGrpSpPr>
            <p:cNvPr id="3" name="组合 85"/>
            <p:cNvGrpSpPr/>
            <p:nvPr/>
          </p:nvGrpSpPr>
          <p:grpSpPr>
            <a:xfrm>
              <a:off x="2123728" y="1492608"/>
              <a:ext cx="720080" cy="864096"/>
              <a:chOff x="2123728" y="908720"/>
              <a:chExt cx="720080" cy="864096"/>
            </a:xfrm>
          </p:grpSpPr>
          <p:sp>
            <p:nvSpPr>
              <p:cNvPr id="4" name="矩形 3"/>
              <p:cNvSpPr/>
              <p:nvPr/>
            </p:nvSpPr>
            <p:spPr>
              <a:xfrm>
                <a:off x="2339752" y="908720"/>
                <a:ext cx="360040" cy="864096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6" name="直接连接符 5"/>
              <p:cNvCxnSpPr/>
              <p:nvPr/>
            </p:nvCxnSpPr>
            <p:spPr>
              <a:xfrm>
                <a:off x="2123728" y="952968"/>
                <a:ext cx="28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>
                <a:off x="2123728" y="1059802"/>
                <a:ext cx="28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>
              <a:xfrm>
                <a:off x="2123728" y="1166636"/>
                <a:ext cx="28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连接符 12"/>
              <p:cNvCxnSpPr/>
              <p:nvPr/>
            </p:nvCxnSpPr>
            <p:spPr>
              <a:xfrm>
                <a:off x="2123728" y="1273470"/>
                <a:ext cx="28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连接符 13"/>
              <p:cNvCxnSpPr/>
              <p:nvPr/>
            </p:nvCxnSpPr>
            <p:spPr>
              <a:xfrm>
                <a:off x="2123728" y="1380304"/>
                <a:ext cx="28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14"/>
              <p:cNvCxnSpPr/>
              <p:nvPr/>
            </p:nvCxnSpPr>
            <p:spPr>
              <a:xfrm>
                <a:off x="2123728" y="1487138"/>
                <a:ext cx="28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连接符 15"/>
              <p:cNvCxnSpPr/>
              <p:nvPr/>
            </p:nvCxnSpPr>
            <p:spPr>
              <a:xfrm>
                <a:off x="2123728" y="1593972"/>
                <a:ext cx="28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接连接符 16"/>
              <p:cNvCxnSpPr/>
              <p:nvPr/>
            </p:nvCxnSpPr>
            <p:spPr>
              <a:xfrm>
                <a:off x="2123728" y="1700808"/>
                <a:ext cx="28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/>
              <p:cNvCxnSpPr/>
              <p:nvPr/>
            </p:nvCxnSpPr>
            <p:spPr>
              <a:xfrm>
                <a:off x="2627784" y="1340768"/>
                <a:ext cx="21602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接连接符 84"/>
              <p:cNvCxnSpPr/>
              <p:nvPr/>
            </p:nvCxnSpPr>
            <p:spPr>
              <a:xfrm flipH="1">
                <a:off x="2411760" y="1340768"/>
                <a:ext cx="216024" cy="144016"/>
              </a:xfrm>
              <a:prstGeom prst="line">
                <a:avLst/>
              </a:prstGeom>
              <a:ln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5" name="TextBox 194"/>
            <p:cNvSpPr txBox="1"/>
            <p:nvPr/>
          </p:nvSpPr>
          <p:spPr>
            <a:xfrm rot="10800000">
              <a:off x="2411760" y="1484784"/>
              <a:ext cx="369332" cy="39690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altLang="zh-CN" sz="1200" dirty="0" smtClean="0"/>
                <a:t>SP8T</a:t>
              </a:r>
              <a:endParaRPr lang="zh-CN" altLang="en-US" sz="1200" dirty="0"/>
            </a:p>
          </p:txBody>
        </p:sp>
      </p:grpSp>
      <p:grpSp>
        <p:nvGrpSpPr>
          <p:cNvPr id="5" name="组合 196"/>
          <p:cNvGrpSpPr/>
          <p:nvPr/>
        </p:nvGrpSpPr>
        <p:grpSpPr>
          <a:xfrm>
            <a:off x="2123728" y="2413064"/>
            <a:ext cx="720080" cy="871920"/>
            <a:chOff x="2123728" y="1484784"/>
            <a:chExt cx="720080" cy="871920"/>
          </a:xfrm>
        </p:grpSpPr>
        <p:grpSp>
          <p:nvGrpSpPr>
            <p:cNvPr id="7" name="组合 85"/>
            <p:cNvGrpSpPr/>
            <p:nvPr/>
          </p:nvGrpSpPr>
          <p:grpSpPr>
            <a:xfrm>
              <a:off x="2123728" y="1492608"/>
              <a:ext cx="720080" cy="864096"/>
              <a:chOff x="2123728" y="908720"/>
              <a:chExt cx="720080" cy="864096"/>
            </a:xfrm>
          </p:grpSpPr>
          <p:sp>
            <p:nvSpPr>
              <p:cNvPr id="200" name="矩形 199"/>
              <p:cNvSpPr/>
              <p:nvPr/>
            </p:nvSpPr>
            <p:spPr>
              <a:xfrm>
                <a:off x="2339752" y="908720"/>
                <a:ext cx="360040" cy="864096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01" name="直接连接符 200"/>
              <p:cNvCxnSpPr/>
              <p:nvPr/>
            </p:nvCxnSpPr>
            <p:spPr>
              <a:xfrm>
                <a:off x="2123728" y="952968"/>
                <a:ext cx="28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直接连接符 201"/>
              <p:cNvCxnSpPr/>
              <p:nvPr/>
            </p:nvCxnSpPr>
            <p:spPr>
              <a:xfrm>
                <a:off x="2123728" y="1059802"/>
                <a:ext cx="28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直接连接符 202"/>
              <p:cNvCxnSpPr/>
              <p:nvPr/>
            </p:nvCxnSpPr>
            <p:spPr>
              <a:xfrm>
                <a:off x="2123728" y="1166636"/>
                <a:ext cx="28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直接连接符 203"/>
              <p:cNvCxnSpPr/>
              <p:nvPr/>
            </p:nvCxnSpPr>
            <p:spPr>
              <a:xfrm>
                <a:off x="2123728" y="1273470"/>
                <a:ext cx="28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直接连接符 204"/>
              <p:cNvCxnSpPr/>
              <p:nvPr/>
            </p:nvCxnSpPr>
            <p:spPr>
              <a:xfrm>
                <a:off x="2123728" y="1380304"/>
                <a:ext cx="28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直接连接符 205"/>
              <p:cNvCxnSpPr/>
              <p:nvPr/>
            </p:nvCxnSpPr>
            <p:spPr>
              <a:xfrm>
                <a:off x="2123728" y="1487138"/>
                <a:ext cx="28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直接连接符 206"/>
              <p:cNvCxnSpPr/>
              <p:nvPr/>
            </p:nvCxnSpPr>
            <p:spPr>
              <a:xfrm>
                <a:off x="2123728" y="1593972"/>
                <a:ext cx="28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直接连接符 207"/>
              <p:cNvCxnSpPr/>
              <p:nvPr/>
            </p:nvCxnSpPr>
            <p:spPr>
              <a:xfrm>
                <a:off x="2123728" y="1700808"/>
                <a:ext cx="28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直接连接符 208"/>
              <p:cNvCxnSpPr/>
              <p:nvPr/>
            </p:nvCxnSpPr>
            <p:spPr>
              <a:xfrm>
                <a:off x="2627784" y="1340768"/>
                <a:ext cx="21602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直接连接符 209"/>
              <p:cNvCxnSpPr/>
              <p:nvPr/>
            </p:nvCxnSpPr>
            <p:spPr>
              <a:xfrm flipH="1">
                <a:off x="2411760" y="1340768"/>
                <a:ext cx="216024" cy="144016"/>
              </a:xfrm>
              <a:prstGeom prst="line">
                <a:avLst/>
              </a:prstGeom>
              <a:ln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9" name="TextBox 198"/>
            <p:cNvSpPr txBox="1"/>
            <p:nvPr/>
          </p:nvSpPr>
          <p:spPr>
            <a:xfrm rot="10800000">
              <a:off x="2411760" y="1484784"/>
              <a:ext cx="369332" cy="39690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altLang="zh-CN" sz="1200" dirty="0" smtClean="0"/>
                <a:t>SP8T</a:t>
              </a:r>
              <a:endParaRPr lang="zh-CN" altLang="en-US" sz="1200" dirty="0"/>
            </a:p>
          </p:txBody>
        </p:sp>
      </p:grpSp>
      <p:grpSp>
        <p:nvGrpSpPr>
          <p:cNvPr id="8" name="组合 210"/>
          <p:cNvGrpSpPr/>
          <p:nvPr/>
        </p:nvGrpSpPr>
        <p:grpSpPr>
          <a:xfrm>
            <a:off x="2123728" y="4213264"/>
            <a:ext cx="720080" cy="871920"/>
            <a:chOff x="2123728" y="1484784"/>
            <a:chExt cx="720080" cy="871920"/>
          </a:xfrm>
        </p:grpSpPr>
        <p:grpSp>
          <p:nvGrpSpPr>
            <p:cNvPr id="9" name="组合 85"/>
            <p:cNvGrpSpPr/>
            <p:nvPr/>
          </p:nvGrpSpPr>
          <p:grpSpPr>
            <a:xfrm>
              <a:off x="2123728" y="1492608"/>
              <a:ext cx="720080" cy="864096"/>
              <a:chOff x="2123728" y="908720"/>
              <a:chExt cx="720080" cy="864096"/>
            </a:xfrm>
          </p:grpSpPr>
          <p:sp>
            <p:nvSpPr>
              <p:cNvPr id="214" name="矩形 213"/>
              <p:cNvSpPr/>
              <p:nvPr/>
            </p:nvSpPr>
            <p:spPr>
              <a:xfrm>
                <a:off x="2339752" y="908720"/>
                <a:ext cx="360040" cy="864096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15" name="直接连接符 214"/>
              <p:cNvCxnSpPr/>
              <p:nvPr/>
            </p:nvCxnSpPr>
            <p:spPr>
              <a:xfrm>
                <a:off x="2123728" y="952968"/>
                <a:ext cx="28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直接连接符 215"/>
              <p:cNvCxnSpPr/>
              <p:nvPr/>
            </p:nvCxnSpPr>
            <p:spPr>
              <a:xfrm>
                <a:off x="2123728" y="1059802"/>
                <a:ext cx="28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直接连接符 216"/>
              <p:cNvCxnSpPr/>
              <p:nvPr/>
            </p:nvCxnSpPr>
            <p:spPr>
              <a:xfrm>
                <a:off x="2123728" y="1166636"/>
                <a:ext cx="28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直接连接符 217"/>
              <p:cNvCxnSpPr/>
              <p:nvPr/>
            </p:nvCxnSpPr>
            <p:spPr>
              <a:xfrm>
                <a:off x="2123728" y="1273470"/>
                <a:ext cx="28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直接连接符 218"/>
              <p:cNvCxnSpPr/>
              <p:nvPr/>
            </p:nvCxnSpPr>
            <p:spPr>
              <a:xfrm>
                <a:off x="2123728" y="1380304"/>
                <a:ext cx="28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直接连接符 219"/>
              <p:cNvCxnSpPr/>
              <p:nvPr/>
            </p:nvCxnSpPr>
            <p:spPr>
              <a:xfrm>
                <a:off x="2123728" y="1487138"/>
                <a:ext cx="28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直接连接符 220"/>
              <p:cNvCxnSpPr/>
              <p:nvPr/>
            </p:nvCxnSpPr>
            <p:spPr>
              <a:xfrm>
                <a:off x="2123728" y="1593972"/>
                <a:ext cx="28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直接连接符 221"/>
              <p:cNvCxnSpPr/>
              <p:nvPr/>
            </p:nvCxnSpPr>
            <p:spPr>
              <a:xfrm>
                <a:off x="2123728" y="1700808"/>
                <a:ext cx="28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直接连接符 222"/>
              <p:cNvCxnSpPr/>
              <p:nvPr/>
            </p:nvCxnSpPr>
            <p:spPr>
              <a:xfrm>
                <a:off x="2627784" y="1340768"/>
                <a:ext cx="21602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直接连接符 223"/>
              <p:cNvCxnSpPr/>
              <p:nvPr/>
            </p:nvCxnSpPr>
            <p:spPr>
              <a:xfrm flipH="1">
                <a:off x="2411760" y="1340768"/>
                <a:ext cx="216024" cy="144016"/>
              </a:xfrm>
              <a:prstGeom prst="line">
                <a:avLst/>
              </a:prstGeom>
              <a:ln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3" name="TextBox 212"/>
            <p:cNvSpPr txBox="1"/>
            <p:nvPr/>
          </p:nvSpPr>
          <p:spPr>
            <a:xfrm rot="10800000">
              <a:off x="2411760" y="1484784"/>
              <a:ext cx="369332" cy="39690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altLang="zh-CN" sz="1200" dirty="0" smtClean="0"/>
                <a:t>SP8T</a:t>
              </a:r>
              <a:endParaRPr lang="zh-CN" altLang="en-US" sz="1200" dirty="0"/>
            </a:p>
          </p:txBody>
        </p:sp>
      </p:grpSp>
      <p:grpSp>
        <p:nvGrpSpPr>
          <p:cNvPr id="10" name="组合 224"/>
          <p:cNvGrpSpPr/>
          <p:nvPr/>
        </p:nvGrpSpPr>
        <p:grpSpPr>
          <a:xfrm>
            <a:off x="3419872" y="2624212"/>
            <a:ext cx="720080" cy="871920"/>
            <a:chOff x="2123728" y="1484784"/>
            <a:chExt cx="720080" cy="871920"/>
          </a:xfrm>
        </p:grpSpPr>
        <p:grpSp>
          <p:nvGrpSpPr>
            <p:cNvPr id="18" name="组合 85"/>
            <p:cNvGrpSpPr/>
            <p:nvPr/>
          </p:nvGrpSpPr>
          <p:grpSpPr>
            <a:xfrm>
              <a:off x="2123728" y="1492608"/>
              <a:ext cx="720080" cy="864096"/>
              <a:chOff x="2123728" y="908720"/>
              <a:chExt cx="720080" cy="864096"/>
            </a:xfrm>
          </p:grpSpPr>
          <p:sp>
            <p:nvSpPr>
              <p:cNvPr id="228" name="矩形 227"/>
              <p:cNvSpPr/>
              <p:nvPr/>
            </p:nvSpPr>
            <p:spPr>
              <a:xfrm>
                <a:off x="2339752" y="908720"/>
                <a:ext cx="360040" cy="864096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29" name="直接连接符 228"/>
              <p:cNvCxnSpPr/>
              <p:nvPr/>
            </p:nvCxnSpPr>
            <p:spPr>
              <a:xfrm>
                <a:off x="2123728" y="952968"/>
                <a:ext cx="28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直接连接符 229"/>
              <p:cNvCxnSpPr/>
              <p:nvPr/>
            </p:nvCxnSpPr>
            <p:spPr>
              <a:xfrm>
                <a:off x="2123728" y="1059802"/>
                <a:ext cx="28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直接连接符 230"/>
              <p:cNvCxnSpPr/>
              <p:nvPr/>
            </p:nvCxnSpPr>
            <p:spPr>
              <a:xfrm>
                <a:off x="2123728" y="1166636"/>
                <a:ext cx="28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直接连接符 231"/>
              <p:cNvCxnSpPr/>
              <p:nvPr/>
            </p:nvCxnSpPr>
            <p:spPr>
              <a:xfrm>
                <a:off x="2123728" y="1273470"/>
                <a:ext cx="28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直接连接符 232"/>
              <p:cNvCxnSpPr/>
              <p:nvPr/>
            </p:nvCxnSpPr>
            <p:spPr>
              <a:xfrm>
                <a:off x="2123728" y="1380304"/>
                <a:ext cx="28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直接连接符 233"/>
              <p:cNvCxnSpPr/>
              <p:nvPr/>
            </p:nvCxnSpPr>
            <p:spPr>
              <a:xfrm>
                <a:off x="2123728" y="1487138"/>
                <a:ext cx="28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直接连接符 234"/>
              <p:cNvCxnSpPr/>
              <p:nvPr/>
            </p:nvCxnSpPr>
            <p:spPr>
              <a:xfrm>
                <a:off x="2123728" y="1593972"/>
                <a:ext cx="28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直接连接符 235"/>
              <p:cNvCxnSpPr/>
              <p:nvPr/>
            </p:nvCxnSpPr>
            <p:spPr>
              <a:xfrm>
                <a:off x="2123728" y="1700808"/>
                <a:ext cx="28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直接连接符 236"/>
              <p:cNvCxnSpPr/>
              <p:nvPr/>
            </p:nvCxnSpPr>
            <p:spPr>
              <a:xfrm>
                <a:off x="2627784" y="1340768"/>
                <a:ext cx="21602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直接连接符 237"/>
              <p:cNvCxnSpPr/>
              <p:nvPr/>
            </p:nvCxnSpPr>
            <p:spPr>
              <a:xfrm flipH="1">
                <a:off x="2411760" y="1340768"/>
                <a:ext cx="216024" cy="144016"/>
              </a:xfrm>
              <a:prstGeom prst="line">
                <a:avLst/>
              </a:prstGeom>
              <a:ln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7" name="TextBox 226"/>
            <p:cNvSpPr txBox="1"/>
            <p:nvPr/>
          </p:nvSpPr>
          <p:spPr>
            <a:xfrm rot="10800000">
              <a:off x="2411760" y="1484784"/>
              <a:ext cx="369332" cy="39690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altLang="zh-CN" sz="1200" dirty="0" smtClean="0"/>
                <a:t>SP8T</a:t>
              </a:r>
              <a:endParaRPr lang="zh-CN" altLang="en-US" sz="1200" dirty="0"/>
            </a:p>
          </p:txBody>
        </p:sp>
      </p:grpSp>
      <p:cxnSp>
        <p:nvCxnSpPr>
          <p:cNvPr id="240" name="直接连接符 239"/>
          <p:cNvCxnSpPr/>
          <p:nvPr/>
        </p:nvCxnSpPr>
        <p:spPr>
          <a:xfrm>
            <a:off x="2843808" y="1916832"/>
            <a:ext cx="576064" cy="751830"/>
          </a:xfrm>
          <a:prstGeom prst="line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/>
          <p:cNvCxnSpPr/>
          <p:nvPr/>
        </p:nvCxnSpPr>
        <p:spPr>
          <a:xfrm flipV="1">
            <a:off x="2843808" y="2780928"/>
            <a:ext cx="576064" cy="72008"/>
          </a:xfrm>
          <a:prstGeom prst="line">
            <a:avLst/>
          </a:prstGeom>
          <a:ln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直接连接符 243"/>
          <p:cNvCxnSpPr/>
          <p:nvPr/>
        </p:nvCxnSpPr>
        <p:spPr>
          <a:xfrm flipV="1">
            <a:off x="2843808" y="3429000"/>
            <a:ext cx="576064" cy="1224136"/>
          </a:xfrm>
          <a:prstGeom prst="line">
            <a:avLst/>
          </a:prstGeom>
          <a:ln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TextBox 247"/>
          <p:cNvSpPr txBox="1"/>
          <p:nvPr/>
        </p:nvSpPr>
        <p:spPr>
          <a:xfrm>
            <a:off x="1475656" y="4005064"/>
            <a:ext cx="461665" cy="50405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……</a:t>
            </a:r>
            <a:endParaRPr lang="zh-CN" altLang="en-US" dirty="0">
              <a:solidFill>
                <a:srgbClr val="FF0000"/>
              </a:solidFill>
            </a:endParaRPr>
          </a:p>
        </p:txBody>
      </p:sp>
      <p:grpSp>
        <p:nvGrpSpPr>
          <p:cNvPr id="19" name="组合 195"/>
          <p:cNvGrpSpPr/>
          <p:nvPr/>
        </p:nvGrpSpPr>
        <p:grpSpPr>
          <a:xfrm>
            <a:off x="1259632" y="1981016"/>
            <a:ext cx="720080" cy="871920"/>
            <a:chOff x="2123728" y="1484784"/>
            <a:chExt cx="720080" cy="871920"/>
          </a:xfrm>
        </p:grpSpPr>
        <p:grpSp>
          <p:nvGrpSpPr>
            <p:cNvPr id="20" name="组合 85"/>
            <p:cNvGrpSpPr/>
            <p:nvPr/>
          </p:nvGrpSpPr>
          <p:grpSpPr>
            <a:xfrm>
              <a:off x="2123728" y="1492608"/>
              <a:ext cx="720080" cy="864096"/>
              <a:chOff x="2123728" y="908720"/>
              <a:chExt cx="720080" cy="864096"/>
            </a:xfrm>
          </p:grpSpPr>
          <p:sp>
            <p:nvSpPr>
              <p:cNvPr id="298" name="矩形 3"/>
              <p:cNvSpPr/>
              <p:nvPr/>
            </p:nvSpPr>
            <p:spPr>
              <a:xfrm>
                <a:off x="2339752" y="908720"/>
                <a:ext cx="360040" cy="864096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99" name="直接连接符 5"/>
              <p:cNvCxnSpPr/>
              <p:nvPr/>
            </p:nvCxnSpPr>
            <p:spPr>
              <a:xfrm>
                <a:off x="2123728" y="952968"/>
                <a:ext cx="28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0" name="直接连接符 299"/>
              <p:cNvCxnSpPr/>
              <p:nvPr/>
            </p:nvCxnSpPr>
            <p:spPr>
              <a:xfrm>
                <a:off x="2123728" y="1059802"/>
                <a:ext cx="28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1" name="直接连接符 11"/>
              <p:cNvCxnSpPr/>
              <p:nvPr/>
            </p:nvCxnSpPr>
            <p:spPr>
              <a:xfrm>
                <a:off x="2123728" y="1166636"/>
                <a:ext cx="28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2" name="直接连接符 301"/>
              <p:cNvCxnSpPr/>
              <p:nvPr/>
            </p:nvCxnSpPr>
            <p:spPr>
              <a:xfrm>
                <a:off x="2123728" y="1273470"/>
                <a:ext cx="28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3" name="直接连接符 302"/>
              <p:cNvCxnSpPr/>
              <p:nvPr/>
            </p:nvCxnSpPr>
            <p:spPr>
              <a:xfrm>
                <a:off x="2123728" y="1380304"/>
                <a:ext cx="28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4" name="直接连接符 303"/>
              <p:cNvCxnSpPr/>
              <p:nvPr/>
            </p:nvCxnSpPr>
            <p:spPr>
              <a:xfrm>
                <a:off x="2123728" y="1487138"/>
                <a:ext cx="28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5" name="直接连接符 304"/>
              <p:cNvCxnSpPr/>
              <p:nvPr/>
            </p:nvCxnSpPr>
            <p:spPr>
              <a:xfrm>
                <a:off x="2123728" y="1593972"/>
                <a:ext cx="28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6" name="直接连接符 305"/>
              <p:cNvCxnSpPr/>
              <p:nvPr/>
            </p:nvCxnSpPr>
            <p:spPr>
              <a:xfrm>
                <a:off x="2123728" y="1700808"/>
                <a:ext cx="28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7" name="直接连接符 306"/>
              <p:cNvCxnSpPr/>
              <p:nvPr/>
            </p:nvCxnSpPr>
            <p:spPr>
              <a:xfrm>
                <a:off x="2627784" y="1340768"/>
                <a:ext cx="216024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8" name="直接连接符 307"/>
              <p:cNvCxnSpPr/>
              <p:nvPr/>
            </p:nvCxnSpPr>
            <p:spPr>
              <a:xfrm flipH="1">
                <a:off x="2411760" y="1340768"/>
                <a:ext cx="216024" cy="144016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7" name="TextBox 296"/>
            <p:cNvSpPr txBox="1"/>
            <p:nvPr/>
          </p:nvSpPr>
          <p:spPr>
            <a:xfrm rot="10800000">
              <a:off x="2411760" y="1484784"/>
              <a:ext cx="369332" cy="396904"/>
            </a:xfrm>
            <a:prstGeom prst="rect">
              <a:avLst/>
            </a:prstGeom>
            <a:noFill/>
            <a:ln>
              <a:noFill/>
            </a:ln>
          </p:spPr>
          <p:txBody>
            <a:bodyPr vert="eaVert" wrap="none" rtlCol="0">
              <a:spAutoFit/>
            </a:bodyPr>
            <a:lstStyle/>
            <a:p>
              <a:r>
                <a:rPr lang="en-US" altLang="zh-CN" sz="1200" dirty="0" smtClean="0"/>
                <a:t>SP8T</a:t>
              </a:r>
              <a:endParaRPr lang="zh-CN" altLang="en-US" sz="1200" dirty="0"/>
            </a:p>
          </p:txBody>
        </p:sp>
      </p:grpSp>
      <p:grpSp>
        <p:nvGrpSpPr>
          <p:cNvPr id="21" name="组合 196"/>
          <p:cNvGrpSpPr/>
          <p:nvPr/>
        </p:nvGrpSpPr>
        <p:grpSpPr>
          <a:xfrm>
            <a:off x="1259632" y="2917120"/>
            <a:ext cx="720080" cy="871920"/>
            <a:chOff x="2123728" y="1484784"/>
            <a:chExt cx="720080" cy="871920"/>
          </a:xfrm>
        </p:grpSpPr>
        <p:grpSp>
          <p:nvGrpSpPr>
            <p:cNvPr id="22" name="组合 85"/>
            <p:cNvGrpSpPr/>
            <p:nvPr/>
          </p:nvGrpSpPr>
          <p:grpSpPr>
            <a:xfrm>
              <a:off x="2123728" y="1492608"/>
              <a:ext cx="720080" cy="864096"/>
              <a:chOff x="2123728" y="908720"/>
              <a:chExt cx="720080" cy="864096"/>
            </a:xfrm>
          </p:grpSpPr>
          <p:sp>
            <p:nvSpPr>
              <p:cNvPr id="285" name="矩形 284"/>
              <p:cNvSpPr/>
              <p:nvPr/>
            </p:nvSpPr>
            <p:spPr>
              <a:xfrm>
                <a:off x="2339752" y="908720"/>
                <a:ext cx="360040" cy="864096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86" name="直接连接符 285"/>
              <p:cNvCxnSpPr/>
              <p:nvPr/>
            </p:nvCxnSpPr>
            <p:spPr>
              <a:xfrm>
                <a:off x="2123728" y="952968"/>
                <a:ext cx="28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直接连接符 286"/>
              <p:cNvCxnSpPr/>
              <p:nvPr/>
            </p:nvCxnSpPr>
            <p:spPr>
              <a:xfrm>
                <a:off x="2123728" y="1059802"/>
                <a:ext cx="28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8" name="直接连接符 287"/>
              <p:cNvCxnSpPr/>
              <p:nvPr/>
            </p:nvCxnSpPr>
            <p:spPr>
              <a:xfrm>
                <a:off x="2123728" y="1166636"/>
                <a:ext cx="28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9" name="直接连接符 288"/>
              <p:cNvCxnSpPr/>
              <p:nvPr/>
            </p:nvCxnSpPr>
            <p:spPr>
              <a:xfrm>
                <a:off x="2123728" y="1273470"/>
                <a:ext cx="28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0" name="直接连接符 289"/>
              <p:cNvCxnSpPr/>
              <p:nvPr/>
            </p:nvCxnSpPr>
            <p:spPr>
              <a:xfrm>
                <a:off x="2123728" y="1380304"/>
                <a:ext cx="28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直接连接符 290"/>
              <p:cNvCxnSpPr/>
              <p:nvPr/>
            </p:nvCxnSpPr>
            <p:spPr>
              <a:xfrm>
                <a:off x="2123728" y="1487138"/>
                <a:ext cx="28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直接连接符 291"/>
              <p:cNvCxnSpPr/>
              <p:nvPr/>
            </p:nvCxnSpPr>
            <p:spPr>
              <a:xfrm>
                <a:off x="2123728" y="1593972"/>
                <a:ext cx="28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3" name="直接连接符 292"/>
              <p:cNvCxnSpPr/>
              <p:nvPr/>
            </p:nvCxnSpPr>
            <p:spPr>
              <a:xfrm>
                <a:off x="2123728" y="1700808"/>
                <a:ext cx="28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4" name="直接连接符 293"/>
              <p:cNvCxnSpPr/>
              <p:nvPr/>
            </p:nvCxnSpPr>
            <p:spPr>
              <a:xfrm>
                <a:off x="2627784" y="1340768"/>
                <a:ext cx="216024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5" name="直接连接符 294"/>
              <p:cNvCxnSpPr/>
              <p:nvPr/>
            </p:nvCxnSpPr>
            <p:spPr>
              <a:xfrm flipH="1">
                <a:off x="2411760" y="1340768"/>
                <a:ext cx="216024" cy="144016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4" name="TextBox 283"/>
            <p:cNvSpPr txBox="1"/>
            <p:nvPr/>
          </p:nvSpPr>
          <p:spPr>
            <a:xfrm rot="10800000">
              <a:off x="2411760" y="1484784"/>
              <a:ext cx="369332" cy="396904"/>
            </a:xfrm>
            <a:prstGeom prst="rect">
              <a:avLst/>
            </a:prstGeom>
            <a:noFill/>
            <a:ln>
              <a:noFill/>
            </a:ln>
          </p:spPr>
          <p:txBody>
            <a:bodyPr vert="eaVert" wrap="none" rtlCol="0">
              <a:spAutoFit/>
            </a:bodyPr>
            <a:lstStyle/>
            <a:p>
              <a:r>
                <a:rPr lang="en-US" altLang="zh-CN" sz="1200" dirty="0" smtClean="0"/>
                <a:t>SP8T</a:t>
              </a:r>
              <a:endParaRPr lang="zh-CN" altLang="en-US" sz="1200" dirty="0"/>
            </a:p>
          </p:txBody>
        </p:sp>
      </p:grpSp>
      <p:grpSp>
        <p:nvGrpSpPr>
          <p:cNvPr id="23" name="组合 210"/>
          <p:cNvGrpSpPr/>
          <p:nvPr/>
        </p:nvGrpSpPr>
        <p:grpSpPr>
          <a:xfrm>
            <a:off x="1259632" y="4717320"/>
            <a:ext cx="720080" cy="871920"/>
            <a:chOff x="2123728" y="1484784"/>
            <a:chExt cx="720080" cy="871920"/>
          </a:xfrm>
        </p:grpSpPr>
        <p:grpSp>
          <p:nvGrpSpPr>
            <p:cNvPr id="24" name="组合 85"/>
            <p:cNvGrpSpPr/>
            <p:nvPr/>
          </p:nvGrpSpPr>
          <p:grpSpPr>
            <a:xfrm>
              <a:off x="2123728" y="1492608"/>
              <a:ext cx="720080" cy="864096"/>
              <a:chOff x="2123728" y="908720"/>
              <a:chExt cx="720080" cy="864096"/>
            </a:xfrm>
          </p:grpSpPr>
          <p:sp>
            <p:nvSpPr>
              <p:cNvPr id="272" name="矩形 271"/>
              <p:cNvSpPr/>
              <p:nvPr/>
            </p:nvSpPr>
            <p:spPr>
              <a:xfrm>
                <a:off x="2339752" y="908720"/>
                <a:ext cx="360040" cy="864096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73" name="直接连接符 272"/>
              <p:cNvCxnSpPr/>
              <p:nvPr/>
            </p:nvCxnSpPr>
            <p:spPr>
              <a:xfrm>
                <a:off x="2123728" y="952968"/>
                <a:ext cx="28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直接连接符 273"/>
              <p:cNvCxnSpPr/>
              <p:nvPr/>
            </p:nvCxnSpPr>
            <p:spPr>
              <a:xfrm>
                <a:off x="2123728" y="1059802"/>
                <a:ext cx="28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5" name="直接连接符 274"/>
              <p:cNvCxnSpPr/>
              <p:nvPr/>
            </p:nvCxnSpPr>
            <p:spPr>
              <a:xfrm>
                <a:off x="2123728" y="1166636"/>
                <a:ext cx="28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直接连接符 275"/>
              <p:cNvCxnSpPr/>
              <p:nvPr/>
            </p:nvCxnSpPr>
            <p:spPr>
              <a:xfrm>
                <a:off x="2123728" y="1273470"/>
                <a:ext cx="28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直接连接符 276"/>
              <p:cNvCxnSpPr/>
              <p:nvPr/>
            </p:nvCxnSpPr>
            <p:spPr>
              <a:xfrm>
                <a:off x="2123728" y="1380304"/>
                <a:ext cx="28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直接连接符 277"/>
              <p:cNvCxnSpPr/>
              <p:nvPr/>
            </p:nvCxnSpPr>
            <p:spPr>
              <a:xfrm>
                <a:off x="2123728" y="1487138"/>
                <a:ext cx="28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直接连接符 278"/>
              <p:cNvCxnSpPr/>
              <p:nvPr/>
            </p:nvCxnSpPr>
            <p:spPr>
              <a:xfrm>
                <a:off x="2123728" y="1593972"/>
                <a:ext cx="28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直接连接符 279"/>
              <p:cNvCxnSpPr/>
              <p:nvPr/>
            </p:nvCxnSpPr>
            <p:spPr>
              <a:xfrm>
                <a:off x="2123728" y="1700808"/>
                <a:ext cx="28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直接连接符 280"/>
              <p:cNvCxnSpPr/>
              <p:nvPr/>
            </p:nvCxnSpPr>
            <p:spPr>
              <a:xfrm>
                <a:off x="2627784" y="1340768"/>
                <a:ext cx="216024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直接连接符 281"/>
              <p:cNvCxnSpPr/>
              <p:nvPr/>
            </p:nvCxnSpPr>
            <p:spPr>
              <a:xfrm flipH="1">
                <a:off x="2411760" y="1340768"/>
                <a:ext cx="216024" cy="144016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1" name="TextBox 270"/>
            <p:cNvSpPr txBox="1"/>
            <p:nvPr/>
          </p:nvSpPr>
          <p:spPr>
            <a:xfrm rot="10800000">
              <a:off x="2411760" y="1484784"/>
              <a:ext cx="369332" cy="396904"/>
            </a:xfrm>
            <a:prstGeom prst="rect">
              <a:avLst/>
            </a:prstGeom>
            <a:noFill/>
            <a:ln>
              <a:noFill/>
            </a:ln>
          </p:spPr>
          <p:txBody>
            <a:bodyPr vert="eaVert" wrap="none" rtlCol="0">
              <a:spAutoFit/>
            </a:bodyPr>
            <a:lstStyle/>
            <a:p>
              <a:r>
                <a:rPr lang="en-US" altLang="zh-CN" sz="1200" dirty="0" smtClean="0"/>
                <a:t>SP8T</a:t>
              </a:r>
              <a:endParaRPr lang="zh-CN" altLang="en-US" sz="1200" dirty="0"/>
            </a:p>
          </p:txBody>
        </p:sp>
      </p:grpSp>
      <p:grpSp>
        <p:nvGrpSpPr>
          <p:cNvPr id="25" name="组合 224"/>
          <p:cNvGrpSpPr/>
          <p:nvPr/>
        </p:nvGrpSpPr>
        <p:grpSpPr>
          <a:xfrm>
            <a:off x="3419872" y="3789040"/>
            <a:ext cx="720080" cy="871920"/>
            <a:chOff x="2123728" y="1484784"/>
            <a:chExt cx="720080" cy="871920"/>
          </a:xfrm>
        </p:grpSpPr>
        <p:grpSp>
          <p:nvGrpSpPr>
            <p:cNvPr id="26" name="组合 85"/>
            <p:cNvGrpSpPr/>
            <p:nvPr/>
          </p:nvGrpSpPr>
          <p:grpSpPr>
            <a:xfrm>
              <a:off x="2123728" y="1492608"/>
              <a:ext cx="720080" cy="864096"/>
              <a:chOff x="2123728" y="908720"/>
              <a:chExt cx="720080" cy="864096"/>
            </a:xfrm>
          </p:grpSpPr>
          <p:sp>
            <p:nvSpPr>
              <p:cNvPr id="259" name="矩形 258"/>
              <p:cNvSpPr/>
              <p:nvPr/>
            </p:nvSpPr>
            <p:spPr>
              <a:xfrm>
                <a:off x="2339752" y="908720"/>
                <a:ext cx="360040" cy="864096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60" name="直接连接符 259"/>
              <p:cNvCxnSpPr/>
              <p:nvPr/>
            </p:nvCxnSpPr>
            <p:spPr>
              <a:xfrm>
                <a:off x="2123728" y="952968"/>
                <a:ext cx="28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直接连接符 260"/>
              <p:cNvCxnSpPr/>
              <p:nvPr/>
            </p:nvCxnSpPr>
            <p:spPr>
              <a:xfrm>
                <a:off x="2123728" y="1059802"/>
                <a:ext cx="28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2" name="直接连接符 261"/>
              <p:cNvCxnSpPr/>
              <p:nvPr/>
            </p:nvCxnSpPr>
            <p:spPr>
              <a:xfrm>
                <a:off x="2123728" y="1166636"/>
                <a:ext cx="28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3" name="直接连接符 262"/>
              <p:cNvCxnSpPr/>
              <p:nvPr/>
            </p:nvCxnSpPr>
            <p:spPr>
              <a:xfrm>
                <a:off x="2123728" y="1273470"/>
                <a:ext cx="28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直接连接符 263"/>
              <p:cNvCxnSpPr/>
              <p:nvPr/>
            </p:nvCxnSpPr>
            <p:spPr>
              <a:xfrm>
                <a:off x="2123728" y="1380304"/>
                <a:ext cx="28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接连接符 264"/>
              <p:cNvCxnSpPr/>
              <p:nvPr/>
            </p:nvCxnSpPr>
            <p:spPr>
              <a:xfrm>
                <a:off x="2123728" y="1487138"/>
                <a:ext cx="28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直接连接符 265"/>
              <p:cNvCxnSpPr/>
              <p:nvPr/>
            </p:nvCxnSpPr>
            <p:spPr>
              <a:xfrm>
                <a:off x="2123728" y="1593972"/>
                <a:ext cx="28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直接连接符 266"/>
              <p:cNvCxnSpPr/>
              <p:nvPr/>
            </p:nvCxnSpPr>
            <p:spPr>
              <a:xfrm>
                <a:off x="2123728" y="1700808"/>
                <a:ext cx="28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直接连接符 267"/>
              <p:cNvCxnSpPr/>
              <p:nvPr/>
            </p:nvCxnSpPr>
            <p:spPr>
              <a:xfrm>
                <a:off x="2627784" y="1340768"/>
                <a:ext cx="216024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9" name="直接连接符 268"/>
              <p:cNvCxnSpPr/>
              <p:nvPr/>
            </p:nvCxnSpPr>
            <p:spPr>
              <a:xfrm flipH="1">
                <a:off x="2411760" y="1340768"/>
                <a:ext cx="216024" cy="144016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8" name="TextBox 257"/>
            <p:cNvSpPr txBox="1"/>
            <p:nvPr/>
          </p:nvSpPr>
          <p:spPr>
            <a:xfrm rot="10800000">
              <a:off x="2411760" y="1484784"/>
              <a:ext cx="369332" cy="396904"/>
            </a:xfrm>
            <a:prstGeom prst="rect">
              <a:avLst/>
            </a:prstGeom>
            <a:noFill/>
            <a:ln>
              <a:noFill/>
            </a:ln>
          </p:spPr>
          <p:txBody>
            <a:bodyPr vert="eaVert" wrap="none" rtlCol="0">
              <a:spAutoFit/>
            </a:bodyPr>
            <a:lstStyle/>
            <a:p>
              <a:r>
                <a:rPr lang="en-US" altLang="zh-CN" sz="1200" dirty="0" smtClean="0"/>
                <a:t>SP8T</a:t>
              </a:r>
              <a:endParaRPr lang="zh-CN" altLang="en-US" sz="1200" dirty="0"/>
            </a:p>
          </p:txBody>
        </p:sp>
      </p:grpSp>
      <p:cxnSp>
        <p:nvCxnSpPr>
          <p:cNvPr id="253" name="直接连接符 252"/>
          <p:cNvCxnSpPr/>
          <p:nvPr/>
        </p:nvCxnSpPr>
        <p:spPr>
          <a:xfrm>
            <a:off x="1979712" y="2420888"/>
            <a:ext cx="1440160" cy="1440160"/>
          </a:xfrm>
          <a:prstGeom prst="line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直接连接符 253"/>
          <p:cNvCxnSpPr/>
          <p:nvPr/>
        </p:nvCxnSpPr>
        <p:spPr>
          <a:xfrm>
            <a:off x="1979712" y="3356992"/>
            <a:ext cx="1440160" cy="576064"/>
          </a:xfrm>
          <a:prstGeom prst="line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直接连接符 254"/>
          <p:cNvCxnSpPr/>
          <p:nvPr/>
        </p:nvCxnSpPr>
        <p:spPr>
          <a:xfrm flipV="1">
            <a:off x="1979712" y="4581128"/>
            <a:ext cx="1440160" cy="576064"/>
          </a:xfrm>
          <a:prstGeom prst="line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" name="TextBox 314"/>
          <p:cNvSpPr txBox="1"/>
          <p:nvPr/>
        </p:nvSpPr>
        <p:spPr>
          <a:xfrm>
            <a:off x="3059832" y="2924944"/>
            <a:ext cx="461665" cy="5040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zh-CN" dirty="0" smtClean="0">
                <a:solidFill>
                  <a:schemeClr val="tx2"/>
                </a:solidFill>
              </a:rPr>
              <a:t>……</a:t>
            </a:r>
            <a:endParaRPr lang="zh-CN" altLang="en-US" dirty="0">
              <a:solidFill>
                <a:schemeClr val="tx2"/>
              </a:solidFill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3102223" y="4077072"/>
            <a:ext cx="461665" cy="5040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……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20" name="TextBox 319"/>
          <p:cNvSpPr txBox="1"/>
          <p:nvPr/>
        </p:nvSpPr>
        <p:spPr>
          <a:xfrm>
            <a:off x="1907704" y="1412776"/>
            <a:ext cx="2856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 smtClean="0"/>
              <a:t>T1</a:t>
            </a:r>
            <a:endParaRPr lang="zh-CN" altLang="en-US" sz="800" dirty="0"/>
          </a:p>
        </p:txBody>
      </p:sp>
      <p:sp>
        <p:nvSpPr>
          <p:cNvPr id="321" name="TextBox 320"/>
          <p:cNvSpPr txBox="1"/>
          <p:nvPr/>
        </p:nvSpPr>
        <p:spPr>
          <a:xfrm>
            <a:off x="1910080" y="1533557"/>
            <a:ext cx="2856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 smtClean="0"/>
              <a:t>T2</a:t>
            </a:r>
            <a:endParaRPr lang="zh-CN" altLang="en-US" sz="800" dirty="0"/>
          </a:p>
        </p:txBody>
      </p:sp>
      <p:sp>
        <p:nvSpPr>
          <p:cNvPr id="322" name="TextBox 321"/>
          <p:cNvSpPr txBox="1"/>
          <p:nvPr/>
        </p:nvSpPr>
        <p:spPr>
          <a:xfrm>
            <a:off x="1062014" y="1916832"/>
            <a:ext cx="2920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 smtClean="0"/>
              <a:t>R1</a:t>
            </a:r>
            <a:endParaRPr lang="zh-CN" altLang="en-US" sz="800" dirty="0"/>
          </a:p>
        </p:txBody>
      </p:sp>
      <p:sp>
        <p:nvSpPr>
          <p:cNvPr id="323" name="TextBox 322"/>
          <p:cNvSpPr txBox="1"/>
          <p:nvPr/>
        </p:nvSpPr>
        <p:spPr>
          <a:xfrm>
            <a:off x="1062014" y="2037613"/>
            <a:ext cx="2920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 smtClean="0"/>
              <a:t>R2</a:t>
            </a:r>
            <a:endParaRPr lang="zh-CN" altLang="en-US" sz="800" dirty="0"/>
          </a:p>
        </p:txBody>
      </p:sp>
      <p:sp>
        <p:nvSpPr>
          <p:cNvPr id="324" name="TextBox 323"/>
          <p:cNvSpPr txBox="1"/>
          <p:nvPr/>
        </p:nvSpPr>
        <p:spPr>
          <a:xfrm>
            <a:off x="1845221" y="4778102"/>
            <a:ext cx="37221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 smtClean="0"/>
              <a:t>Tn-1</a:t>
            </a:r>
            <a:endParaRPr lang="zh-CN" altLang="en-US" sz="800" dirty="0"/>
          </a:p>
        </p:txBody>
      </p:sp>
      <p:sp>
        <p:nvSpPr>
          <p:cNvPr id="325" name="TextBox 324"/>
          <p:cNvSpPr txBox="1"/>
          <p:nvPr/>
        </p:nvSpPr>
        <p:spPr>
          <a:xfrm>
            <a:off x="1845221" y="4898883"/>
            <a:ext cx="2888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 err="1" smtClean="0"/>
              <a:t>Tn</a:t>
            </a:r>
            <a:endParaRPr lang="en-US" altLang="zh-CN" sz="800" dirty="0" smtClean="0"/>
          </a:p>
        </p:txBody>
      </p:sp>
      <p:sp>
        <p:nvSpPr>
          <p:cNvPr id="326" name="TextBox 325"/>
          <p:cNvSpPr txBox="1"/>
          <p:nvPr/>
        </p:nvSpPr>
        <p:spPr>
          <a:xfrm>
            <a:off x="971600" y="5299623"/>
            <a:ext cx="37863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 smtClean="0"/>
              <a:t>Rn-1</a:t>
            </a:r>
            <a:endParaRPr lang="zh-CN" altLang="en-US" sz="800" dirty="0"/>
          </a:p>
        </p:txBody>
      </p:sp>
      <p:sp>
        <p:nvSpPr>
          <p:cNvPr id="327" name="TextBox 326"/>
          <p:cNvSpPr txBox="1"/>
          <p:nvPr/>
        </p:nvSpPr>
        <p:spPr>
          <a:xfrm>
            <a:off x="971600" y="5420404"/>
            <a:ext cx="29527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 err="1" smtClean="0"/>
              <a:t>Rn</a:t>
            </a:r>
            <a:endParaRPr lang="zh-CN" altLang="en-US" sz="800" dirty="0"/>
          </a:p>
        </p:txBody>
      </p:sp>
      <p:sp>
        <p:nvSpPr>
          <p:cNvPr id="328" name="椭圆 327"/>
          <p:cNvSpPr/>
          <p:nvPr/>
        </p:nvSpPr>
        <p:spPr>
          <a:xfrm>
            <a:off x="6588224" y="2920182"/>
            <a:ext cx="28803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0"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~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cxnSp>
        <p:nvCxnSpPr>
          <p:cNvPr id="335" name="肘形连接符 334"/>
          <p:cNvCxnSpPr>
            <a:stCxn id="328" idx="2"/>
            <a:endCxn id="228" idx="3"/>
          </p:cNvCxnSpPr>
          <p:nvPr/>
        </p:nvCxnSpPr>
        <p:spPr>
          <a:xfrm rot="10800000">
            <a:off x="3995936" y="3064084"/>
            <a:ext cx="2592288" cy="11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等腰三角形 338"/>
          <p:cNvSpPr/>
          <p:nvPr/>
        </p:nvSpPr>
        <p:spPr>
          <a:xfrm rot="5400000">
            <a:off x="4355976" y="4123680"/>
            <a:ext cx="216024" cy="216024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41" name="直接箭头连接符 340"/>
          <p:cNvCxnSpPr>
            <a:endCxn id="339" idx="3"/>
          </p:cNvCxnSpPr>
          <p:nvPr/>
        </p:nvCxnSpPr>
        <p:spPr>
          <a:xfrm>
            <a:off x="4139952" y="4229819"/>
            <a:ext cx="216024" cy="18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9" name="椭圆 348"/>
          <p:cNvSpPr/>
          <p:nvPr/>
        </p:nvSpPr>
        <p:spPr>
          <a:xfrm>
            <a:off x="5364088" y="3717032"/>
            <a:ext cx="28803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" tIns="7200" rIns="0" bIns="0"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×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350" name="椭圆 349"/>
          <p:cNvSpPr/>
          <p:nvPr/>
        </p:nvSpPr>
        <p:spPr>
          <a:xfrm>
            <a:off x="5724128" y="4437112"/>
            <a:ext cx="28803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" tIns="7200" rIns="0" bIns="0"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×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352" name="直接箭头连接符 351"/>
          <p:cNvCxnSpPr/>
          <p:nvPr/>
        </p:nvCxnSpPr>
        <p:spPr>
          <a:xfrm flipV="1">
            <a:off x="4932040" y="3861048"/>
            <a:ext cx="288032" cy="360040"/>
          </a:xfrm>
          <a:prstGeom prst="straightConnector1">
            <a:avLst/>
          </a:prstGeom>
          <a:ln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直接箭头连接符 353"/>
          <p:cNvCxnSpPr>
            <a:endCxn id="350" idx="2"/>
          </p:cNvCxnSpPr>
          <p:nvPr/>
        </p:nvCxnSpPr>
        <p:spPr>
          <a:xfrm>
            <a:off x="5220072" y="4581128"/>
            <a:ext cx="504056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直接箭头连接符 355"/>
          <p:cNvCxnSpPr/>
          <p:nvPr/>
        </p:nvCxnSpPr>
        <p:spPr>
          <a:xfrm>
            <a:off x="4932040" y="4221088"/>
            <a:ext cx="288032" cy="360040"/>
          </a:xfrm>
          <a:prstGeom prst="straightConnector1">
            <a:avLst/>
          </a:prstGeom>
          <a:ln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直接箭头连接符 363"/>
          <p:cNvCxnSpPr>
            <a:stCxn id="339" idx="0"/>
          </p:cNvCxnSpPr>
          <p:nvPr/>
        </p:nvCxnSpPr>
        <p:spPr>
          <a:xfrm flipV="1">
            <a:off x="4572000" y="4221088"/>
            <a:ext cx="360040" cy="10604"/>
          </a:xfrm>
          <a:prstGeom prst="straightConnector1">
            <a:avLst/>
          </a:prstGeom>
          <a:ln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直接箭头连接符 376"/>
          <p:cNvCxnSpPr/>
          <p:nvPr/>
        </p:nvCxnSpPr>
        <p:spPr>
          <a:xfrm flipH="1" flipV="1">
            <a:off x="6156176" y="3861048"/>
            <a:ext cx="360040" cy="36004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直接箭头连接符 378"/>
          <p:cNvCxnSpPr/>
          <p:nvPr/>
        </p:nvCxnSpPr>
        <p:spPr>
          <a:xfrm flipH="1">
            <a:off x="6156176" y="4221088"/>
            <a:ext cx="360040" cy="36004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直接连接符 380"/>
          <p:cNvCxnSpPr>
            <a:stCxn id="349" idx="6"/>
          </p:cNvCxnSpPr>
          <p:nvPr/>
        </p:nvCxnSpPr>
        <p:spPr>
          <a:xfrm>
            <a:off x="5652120" y="3861048"/>
            <a:ext cx="504056" cy="0"/>
          </a:xfrm>
          <a:prstGeom prst="line">
            <a:avLst/>
          </a:prstGeom>
          <a:ln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直接连接符 382"/>
          <p:cNvCxnSpPr>
            <a:stCxn id="350" idx="6"/>
          </p:cNvCxnSpPr>
          <p:nvPr/>
        </p:nvCxnSpPr>
        <p:spPr>
          <a:xfrm>
            <a:off x="6012160" y="4581128"/>
            <a:ext cx="144016" cy="0"/>
          </a:xfrm>
          <a:prstGeom prst="line">
            <a:avLst/>
          </a:prstGeom>
          <a:ln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直接连接符 385"/>
          <p:cNvCxnSpPr>
            <a:endCxn id="349" idx="2"/>
          </p:cNvCxnSpPr>
          <p:nvPr/>
        </p:nvCxnSpPr>
        <p:spPr>
          <a:xfrm>
            <a:off x="5220072" y="3861048"/>
            <a:ext cx="144016" cy="0"/>
          </a:xfrm>
          <a:prstGeom prst="line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1" name="直接连接符 400"/>
          <p:cNvCxnSpPr>
            <a:stCxn id="328" idx="4"/>
          </p:cNvCxnSpPr>
          <p:nvPr/>
        </p:nvCxnSpPr>
        <p:spPr>
          <a:xfrm>
            <a:off x="6732240" y="3208214"/>
            <a:ext cx="0" cy="10128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直接连接符 402"/>
          <p:cNvCxnSpPr/>
          <p:nvPr/>
        </p:nvCxnSpPr>
        <p:spPr>
          <a:xfrm flipH="1">
            <a:off x="6516216" y="4221088"/>
            <a:ext cx="216024" cy="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直接连接符 404"/>
          <p:cNvCxnSpPr>
            <a:stCxn id="349" idx="4"/>
          </p:cNvCxnSpPr>
          <p:nvPr/>
        </p:nvCxnSpPr>
        <p:spPr>
          <a:xfrm>
            <a:off x="5508104" y="4005064"/>
            <a:ext cx="0" cy="1080120"/>
          </a:xfrm>
          <a:prstGeom prst="line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直接连接符 409"/>
          <p:cNvCxnSpPr>
            <a:stCxn id="350" idx="4"/>
          </p:cNvCxnSpPr>
          <p:nvPr/>
        </p:nvCxnSpPr>
        <p:spPr>
          <a:xfrm>
            <a:off x="5868144" y="4725144"/>
            <a:ext cx="0" cy="360040"/>
          </a:xfrm>
          <a:prstGeom prst="line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3" name="TextBox 412"/>
          <p:cNvSpPr txBox="1"/>
          <p:nvPr/>
        </p:nvSpPr>
        <p:spPr>
          <a:xfrm>
            <a:off x="4860032" y="3861048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0°</a:t>
            </a:r>
            <a:endParaRPr lang="zh-CN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4" name="TextBox 413"/>
          <p:cNvSpPr txBox="1"/>
          <p:nvPr/>
        </p:nvSpPr>
        <p:spPr>
          <a:xfrm>
            <a:off x="6228184" y="4365104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90°</a:t>
            </a:r>
            <a:endParaRPr lang="zh-CN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5" name="TextBox 414"/>
          <p:cNvSpPr txBox="1"/>
          <p:nvPr/>
        </p:nvSpPr>
        <p:spPr>
          <a:xfrm>
            <a:off x="4860032" y="4365104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0°</a:t>
            </a:r>
            <a:endParaRPr lang="zh-CN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6" name="TextBox 415"/>
          <p:cNvSpPr txBox="1"/>
          <p:nvPr/>
        </p:nvSpPr>
        <p:spPr>
          <a:xfrm>
            <a:off x="6234534" y="3829298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0°</a:t>
            </a:r>
            <a:endParaRPr lang="zh-CN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7" name="TextBox 416"/>
          <p:cNvSpPr txBox="1"/>
          <p:nvPr/>
        </p:nvSpPr>
        <p:spPr>
          <a:xfrm>
            <a:off x="5000628" y="514351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数据采集装置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" name="TextBox 418"/>
          <p:cNvSpPr txBox="1"/>
          <p:nvPr/>
        </p:nvSpPr>
        <p:spPr>
          <a:xfrm>
            <a:off x="5273030" y="3481958"/>
            <a:ext cx="623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Mixer1</a:t>
            </a:r>
            <a:endParaRPr lang="zh-CN" altLang="en-US" sz="1200" dirty="0"/>
          </a:p>
        </p:txBody>
      </p:sp>
      <p:sp>
        <p:nvSpPr>
          <p:cNvPr id="420" name="TextBox 419"/>
          <p:cNvSpPr txBox="1"/>
          <p:nvPr/>
        </p:nvSpPr>
        <p:spPr>
          <a:xfrm>
            <a:off x="5652120" y="4221088"/>
            <a:ext cx="623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Mixer2</a:t>
            </a:r>
            <a:endParaRPr lang="zh-CN" altLang="en-US" sz="1200" dirty="0"/>
          </a:p>
        </p:txBody>
      </p:sp>
      <p:sp>
        <p:nvSpPr>
          <p:cNvPr id="421" name="TextBox 420"/>
          <p:cNvSpPr txBox="1"/>
          <p:nvPr/>
        </p:nvSpPr>
        <p:spPr>
          <a:xfrm>
            <a:off x="6084168" y="1952121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/>
              <a:t>毫米波频率</a:t>
            </a:r>
            <a:r>
              <a:rPr lang="zh-CN" altLang="en-US" sz="1200" dirty="0" smtClean="0"/>
              <a:t>发生器</a:t>
            </a:r>
            <a:endParaRPr lang="en-US" altLang="zh-CN" sz="1200" dirty="0" smtClean="0"/>
          </a:p>
          <a:p>
            <a:r>
              <a:rPr lang="zh-CN" altLang="en-US" sz="1200" dirty="0" smtClean="0"/>
              <a:t>频率综合</a:t>
            </a:r>
            <a:endParaRPr lang="en-US" altLang="zh-CN" sz="1200" dirty="0" smtClean="0"/>
          </a:p>
          <a:p>
            <a:r>
              <a:rPr lang="zh-CN" altLang="en-US" sz="1200" dirty="0" smtClean="0"/>
              <a:t>频率合成器</a:t>
            </a:r>
            <a:endParaRPr lang="en-US" altLang="zh-CN" sz="1200" dirty="0" smtClean="0"/>
          </a:p>
          <a:p>
            <a:r>
              <a:rPr lang="zh-CN" altLang="en-US" sz="1200" dirty="0" smtClean="0"/>
              <a:t>频率源</a:t>
            </a:r>
            <a:endParaRPr lang="zh-CN" altLang="en-US" sz="1200" dirty="0"/>
          </a:p>
        </p:txBody>
      </p:sp>
      <p:sp>
        <p:nvSpPr>
          <p:cNvPr id="160" name="标题 1"/>
          <p:cNvSpPr txBox="1">
            <a:spLocks/>
          </p:cNvSpPr>
          <p:nvPr/>
        </p:nvSpPr>
        <p:spPr bwMode="auto">
          <a:xfrm>
            <a:off x="685800" y="765175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3200" kern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毫米波信号处理装置示例</a:t>
            </a:r>
            <a:endParaRPr kumimoji="1" lang="zh-CN" altLang="en-US" sz="3200" kern="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7000892" y="335756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mtClean="0">
                <a:latin typeface="Times New Roman" pitchFamily="18" charset="0"/>
                <a:cs typeface="Times New Roman" pitchFamily="18" charset="0"/>
              </a:rPr>
              <a:t>混频器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4" name="直接连接符 163"/>
          <p:cNvCxnSpPr>
            <a:stCxn id="419" idx="3"/>
            <a:endCxn id="162" idx="1"/>
          </p:cNvCxnSpPr>
          <p:nvPr/>
        </p:nvCxnSpPr>
        <p:spPr>
          <a:xfrm flipV="1">
            <a:off x="5896086" y="3542228"/>
            <a:ext cx="1104806" cy="78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接连接符 165"/>
          <p:cNvCxnSpPr/>
          <p:nvPr/>
        </p:nvCxnSpPr>
        <p:spPr>
          <a:xfrm flipV="1">
            <a:off x="6072198" y="3643314"/>
            <a:ext cx="1143008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166"/>
          <p:cNvSpPr txBox="1"/>
          <p:nvPr/>
        </p:nvSpPr>
        <p:spPr>
          <a:xfrm>
            <a:off x="1571604" y="578645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天线阵列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双（多）源切换</a:t>
            </a:r>
            <a:endParaRPr lang="zh-CN" altLang="en-US" dirty="0"/>
          </a:p>
        </p:txBody>
      </p:sp>
      <p:grpSp>
        <p:nvGrpSpPr>
          <p:cNvPr id="45" name="组合 44"/>
          <p:cNvGrpSpPr/>
          <p:nvPr/>
        </p:nvGrpSpPr>
        <p:grpSpPr>
          <a:xfrm>
            <a:off x="179512" y="1412776"/>
            <a:ext cx="4248472" cy="3024335"/>
            <a:chOff x="179512" y="1412776"/>
            <a:chExt cx="4248472" cy="3024335"/>
          </a:xfrm>
        </p:grpSpPr>
        <p:sp>
          <p:nvSpPr>
            <p:cNvPr id="38" name="矩形 37"/>
            <p:cNvSpPr/>
            <p:nvPr/>
          </p:nvSpPr>
          <p:spPr bwMode="auto">
            <a:xfrm>
              <a:off x="2723288" y="1412776"/>
              <a:ext cx="1704696" cy="1106770"/>
            </a:xfrm>
            <a:prstGeom prst="rect">
              <a:avLst/>
            </a:prstGeom>
            <a:solidFill>
              <a:schemeClr val="accent2">
                <a:alpha val="18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3347864" y="1957769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72000" rIns="0" bIns="0" rtlCol="0" anchor="ctr"/>
            <a:lstStyle/>
            <a:p>
              <a:pPr algn="ctr"/>
              <a:r>
                <a:rPr lang="en-US" altLang="zh-CN" sz="2800" dirty="0" smtClean="0">
                  <a:solidFill>
                    <a:schemeClr val="tx1"/>
                  </a:solidFill>
                </a:rPr>
                <a:t>~</a:t>
              </a:r>
              <a:endParaRPr lang="zh-CN" altLang="en-US" sz="2800" dirty="0">
                <a:solidFill>
                  <a:schemeClr val="tx1"/>
                </a:solidFill>
              </a:endParaRPr>
            </a:p>
          </p:txBody>
        </p:sp>
        <p:cxnSp>
          <p:nvCxnSpPr>
            <p:cNvPr id="5" name="肘形连接符 4"/>
            <p:cNvCxnSpPr>
              <a:stCxn id="4" idx="2"/>
            </p:cNvCxnSpPr>
            <p:nvPr/>
          </p:nvCxnSpPr>
          <p:spPr>
            <a:xfrm rot="10800000">
              <a:off x="251522" y="2101671"/>
              <a:ext cx="3096343" cy="114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等腰三角形 5"/>
            <p:cNvSpPr/>
            <p:nvPr/>
          </p:nvSpPr>
          <p:spPr>
            <a:xfrm rot="5400000">
              <a:off x="1115616" y="3161267"/>
              <a:ext cx="216024" cy="216024"/>
            </a:xfrm>
            <a:prstGeom prst="triangl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7" name="直接箭头连接符 6"/>
            <p:cNvCxnSpPr>
              <a:endCxn id="6" idx="3"/>
            </p:cNvCxnSpPr>
            <p:nvPr/>
          </p:nvCxnSpPr>
          <p:spPr>
            <a:xfrm>
              <a:off x="323528" y="3267406"/>
              <a:ext cx="792088" cy="1873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椭圆 7"/>
            <p:cNvSpPr/>
            <p:nvPr/>
          </p:nvSpPr>
          <p:spPr>
            <a:xfrm>
              <a:off x="2123728" y="2754619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" tIns="7200" rIns="0" bIns="0"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tx1"/>
                  </a:solidFill>
                </a:rPr>
                <a:t>×</a:t>
              </a:r>
              <a:endParaRPr lang="zh-CN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2483768" y="3474699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" tIns="7200" rIns="0" bIns="0"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tx1"/>
                  </a:solidFill>
                </a:rPr>
                <a:t>×</a:t>
              </a:r>
              <a:endParaRPr lang="zh-CN" alt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直接箭头连接符 9"/>
            <p:cNvCxnSpPr/>
            <p:nvPr/>
          </p:nvCxnSpPr>
          <p:spPr>
            <a:xfrm flipV="1">
              <a:off x="1691680" y="2898635"/>
              <a:ext cx="288032" cy="360040"/>
            </a:xfrm>
            <a:prstGeom prst="straightConnector1">
              <a:avLst/>
            </a:prstGeom>
            <a:ln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箭头连接符 10"/>
            <p:cNvCxnSpPr>
              <a:endCxn id="9" idx="2"/>
            </p:cNvCxnSpPr>
            <p:nvPr/>
          </p:nvCxnSpPr>
          <p:spPr>
            <a:xfrm>
              <a:off x="1979712" y="3618715"/>
              <a:ext cx="504056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箭头连接符 11"/>
            <p:cNvCxnSpPr/>
            <p:nvPr/>
          </p:nvCxnSpPr>
          <p:spPr>
            <a:xfrm>
              <a:off x="1691680" y="3258675"/>
              <a:ext cx="288032" cy="360040"/>
            </a:xfrm>
            <a:prstGeom prst="straightConnector1">
              <a:avLst/>
            </a:prstGeom>
            <a:ln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箭头连接符 12"/>
            <p:cNvCxnSpPr>
              <a:stCxn id="6" idx="0"/>
            </p:cNvCxnSpPr>
            <p:nvPr/>
          </p:nvCxnSpPr>
          <p:spPr>
            <a:xfrm flipV="1">
              <a:off x="1331640" y="3258675"/>
              <a:ext cx="360040" cy="10604"/>
            </a:xfrm>
            <a:prstGeom prst="straightConnector1">
              <a:avLst/>
            </a:prstGeom>
            <a:ln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箭头连接符 13"/>
            <p:cNvCxnSpPr/>
            <p:nvPr/>
          </p:nvCxnSpPr>
          <p:spPr>
            <a:xfrm flipH="1" flipV="1">
              <a:off x="2915816" y="2898635"/>
              <a:ext cx="360040" cy="360040"/>
            </a:xfrm>
            <a:prstGeom prst="straightConnector1">
              <a:avLst/>
            </a:prstGeom>
            <a:ln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箭头连接符 14"/>
            <p:cNvCxnSpPr/>
            <p:nvPr/>
          </p:nvCxnSpPr>
          <p:spPr>
            <a:xfrm flipH="1">
              <a:off x="2915816" y="3258675"/>
              <a:ext cx="360040" cy="360040"/>
            </a:xfrm>
            <a:prstGeom prst="straightConnector1">
              <a:avLst/>
            </a:prstGeom>
            <a:ln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>
              <a:stCxn id="8" idx="6"/>
            </p:cNvCxnSpPr>
            <p:nvPr/>
          </p:nvCxnSpPr>
          <p:spPr>
            <a:xfrm>
              <a:off x="2411760" y="2898635"/>
              <a:ext cx="504056" cy="0"/>
            </a:xfrm>
            <a:prstGeom prst="line">
              <a:avLst/>
            </a:prstGeom>
            <a:ln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>
              <a:stCxn id="9" idx="6"/>
            </p:cNvCxnSpPr>
            <p:nvPr/>
          </p:nvCxnSpPr>
          <p:spPr>
            <a:xfrm>
              <a:off x="2771800" y="3618715"/>
              <a:ext cx="144016" cy="0"/>
            </a:xfrm>
            <a:prstGeom prst="line">
              <a:avLst/>
            </a:prstGeom>
            <a:ln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>
              <a:endCxn id="8" idx="2"/>
            </p:cNvCxnSpPr>
            <p:nvPr/>
          </p:nvCxnSpPr>
          <p:spPr>
            <a:xfrm>
              <a:off x="1979712" y="2898635"/>
              <a:ext cx="144016" cy="0"/>
            </a:xfrm>
            <a:prstGeom prst="line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>
              <a:stCxn id="4" idx="4"/>
            </p:cNvCxnSpPr>
            <p:nvPr/>
          </p:nvCxnSpPr>
          <p:spPr>
            <a:xfrm>
              <a:off x="3491880" y="2245801"/>
              <a:ext cx="0" cy="10128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 flipH="1">
              <a:off x="3275856" y="3258675"/>
              <a:ext cx="216024" cy="0"/>
            </a:xfrm>
            <a:prstGeom prst="line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>
              <a:stCxn id="8" idx="4"/>
            </p:cNvCxnSpPr>
            <p:nvPr/>
          </p:nvCxnSpPr>
          <p:spPr>
            <a:xfrm>
              <a:off x="2267744" y="3042651"/>
              <a:ext cx="0" cy="1080120"/>
            </a:xfrm>
            <a:prstGeom prst="line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>
              <a:stCxn id="9" idx="4"/>
            </p:cNvCxnSpPr>
            <p:nvPr/>
          </p:nvCxnSpPr>
          <p:spPr>
            <a:xfrm>
              <a:off x="2627784" y="3762731"/>
              <a:ext cx="0" cy="360040"/>
            </a:xfrm>
            <a:prstGeom prst="line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619672" y="2898635"/>
              <a:ext cx="4154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>
                  <a:latin typeface="Times New Roman" pitchFamily="18" charset="0"/>
                  <a:cs typeface="Times New Roman" pitchFamily="18" charset="0"/>
                </a:rPr>
                <a:t>0°</a:t>
              </a:r>
              <a:endParaRPr lang="zh-CN" altLang="en-US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987824" y="3402691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>
                  <a:latin typeface="Times New Roman" pitchFamily="18" charset="0"/>
                  <a:cs typeface="Times New Roman" pitchFamily="18" charset="0"/>
                </a:rPr>
                <a:t>90°</a:t>
              </a:r>
              <a:endParaRPr lang="zh-CN" altLang="en-US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619672" y="3402691"/>
              <a:ext cx="4154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>
                  <a:latin typeface="Times New Roman" pitchFamily="18" charset="0"/>
                  <a:cs typeface="Times New Roman" pitchFamily="18" charset="0"/>
                </a:rPr>
                <a:t>0°</a:t>
              </a:r>
              <a:endParaRPr lang="zh-CN" altLang="en-US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994174" y="2866885"/>
              <a:ext cx="4154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>
                  <a:latin typeface="Times New Roman" pitchFamily="18" charset="0"/>
                  <a:cs typeface="Times New Roman" pitchFamily="18" charset="0"/>
                </a:rPr>
                <a:t>0°</a:t>
              </a:r>
              <a:endParaRPr lang="zh-CN" altLang="en-US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135292" y="4067779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zh-CN" alt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456210" y="4050763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latin typeface="Times New Roman" pitchFamily="18" charset="0"/>
                  <a:cs typeface="Times New Roman" pitchFamily="18" charset="0"/>
                </a:rPr>
                <a:t>Q</a:t>
              </a:r>
              <a:endParaRPr lang="zh-CN" alt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32670" y="2519545"/>
              <a:ext cx="62305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/>
                <a:t>Mixer1</a:t>
              </a:r>
              <a:endParaRPr lang="zh-CN" altLang="en-US" sz="12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411760" y="3258675"/>
              <a:ext cx="62305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/>
                <a:t>Mixer2</a:t>
              </a:r>
              <a:endParaRPr lang="zh-CN" altLang="en-US" sz="12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843808" y="1628799"/>
              <a:ext cx="14157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dirty="0"/>
                <a:t>毫米波频率发生器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51520" y="1818515"/>
              <a:ext cx="8002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dirty="0" smtClean="0"/>
                <a:t>发射天线</a:t>
              </a:r>
              <a:endParaRPr lang="zh-CN" altLang="en-US" sz="12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79512" y="3000726"/>
              <a:ext cx="8002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dirty="0" smtClean="0"/>
                <a:t>接收天线</a:t>
              </a:r>
              <a:endParaRPr lang="zh-CN" altLang="en-US" sz="12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51520" y="2106547"/>
              <a:ext cx="7250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/>
                <a:t>Transmit</a:t>
              </a:r>
              <a:endParaRPr lang="zh-CN" altLang="en-US" sz="12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79512" y="3258675"/>
              <a:ext cx="6646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/>
                <a:t>Receive</a:t>
              </a:r>
              <a:endParaRPr lang="zh-CN" altLang="en-US" sz="1200" dirty="0"/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5076499" y="1628799"/>
            <a:ext cx="30963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毫米波频率发生器需要快速在不同频率间切换，但目前的有关器件或者模块能够达到的频率切换速度不能满足需求</a:t>
            </a:r>
            <a:endParaRPr lang="zh-CN" altLang="en-US" dirty="0"/>
          </a:p>
        </p:txBody>
      </p:sp>
      <p:grpSp>
        <p:nvGrpSpPr>
          <p:cNvPr id="46" name="组合 45"/>
          <p:cNvGrpSpPr/>
          <p:nvPr/>
        </p:nvGrpSpPr>
        <p:grpSpPr>
          <a:xfrm>
            <a:off x="3419872" y="3789040"/>
            <a:ext cx="5302860" cy="1567543"/>
            <a:chOff x="3635896" y="4405745"/>
            <a:chExt cx="5302860" cy="1567543"/>
          </a:xfrm>
        </p:grpSpPr>
        <p:cxnSp>
          <p:nvCxnSpPr>
            <p:cNvPr id="41" name="直接连接符 40"/>
            <p:cNvCxnSpPr/>
            <p:nvPr/>
          </p:nvCxnSpPr>
          <p:spPr bwMode="auto">
            <a:xfrm>
              <a:off x="3635896" y="5949280"/>
              <a:ext cx="19442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直接连接符 42"/>
            <p:cNvCxnSpPr/>
            <p:nvPr/>
          </p:nvCxnSpPr>
          <p:spPr bwMode="auto">
            <a:xfrm>
              <a:off x="6994540" y="4842852"/>
              <a:ext cx="19442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4" name="任意多边形 43"/>
            <p:cNvSpPr/>
            <p:nvPr/>
          </p:nvSpPr>
          <p:spPr bwMode="auto">
            <a:xfrm>
              <a:off x="5552811" y="4405745"/>
              <a:ext cx="1441729" cy="1567543"/>
            </a:xfrm>
            <a:custGeom>
              <a:avLst/>
              <a:gdLst>
                <a:gd name="connsiteX0" fmla="*/ 52343 w 1714889"/>
                <a:gd name="connsiteY0" fmla="*/ 1567543 h 1567543"/>
                <a:gd name="connsiteX1" fmla="*/ 28593 w 1714889"/>
                <a:gd name="connsiteY1" fmla="*/ 1496291 h 1567543"/>
                <a:gd name="connsiteX2" fmla="*/ 4842 w 1714889"/>
                <a:gd name="connsiteY2" fmla="*/ 1436915 h 1567543"/>
                <a:gd name="connsiteX3" fmla="*/ 28593 w 1714889"/>
                <a:gd name="connsiteY3" fmla="*/ 1151907 h 1567543"/>
                <a:gd name="connsiteX4" fmla="*/ 40468 w 1714889"/>
                <a:gd name="connsiteY4" fmla="*/ 1080655 h 1567543"/>
                <a:gd name="connsiteX5" fmla="*/ 52343 w 1714889"/>
                <a:gd name="connsiteY5" fmla="*/ 997528 h 1567543"/>
                <a:gd name="connsiteX6" fmla="*/ 76094 w 1714889"/>
                <a:gd name="connsiteY6" fmla="*/ 926276 h 1567543"/>
                <a:gd name="connsiteX7" fmla="*/ 87969 w 1714889"/>
                <a:gd name="connsiteY7" fmla="*/ 890650 h 1567543"/>
                <a:gd name="connsiteX8" fmla="*/ 111720 w 1714889"/>
                <a:gd name="connsiteY8" fmla="*/ 807523 h 1567543"/>
                <a:gd name="connsiteX9" fmla="*/ 159221 w 1714889"/>
                <a:gd name="connsiteY9" fmla="*/ 712520 h 1567543"/>
                <a:gd name="connsiteX10" fmla="*/ 171096 w 1714889"/>
                <a:gd name="connsiteY10" fmla="*/ 676894 h 1567543"/>
                <a:gd name="connsiteX11" fmla="*/ 182972 w 1714889"/>
                <a:gd name="connsiteY11" fmla="*/ 617517 h 1567543"/>
                <a:gd name="connsiteX12" fmla="*/ 230473 w 1714889"/>
                <a:gd name="connsiteY12" fmla="*/ 522515 h 1567543"/>
                <a:gd name="connsiteX13" fmla="*/ 266099 w 1714889"/>
                <a:gd name="connsiteY13" fmla="*/ 415637 h 1567543"/>
                <a:gd name="connsiteX14" fmla="*/ 277974 w 1714889"/>
                <a:gd name="connsiteY14" fmla="*/ 380011 h 1567543"/>
                <a:gd name="connsiteX15" fmla="*/ 289850 w 1714889"/>
                <a:gd name="connsiteY15" fmla="*/ 344385 h 1567543"/>
                <a:gd name="connsiteX16" fmla="*/ 301725 w 1714889"/>
                <a:gd name="connsiteY16" fmla="*/ 296884 h 1567543"/>
                <a:gd name="connsiteX17" fmla="*/ 325476 w 1714889"/>
                <a:gd name="connsiteY17" fmla="*/ 237507 h 1567543"/>
                <a:gd name="connsiteX18" fmla="*/ 349226 w 1714889"/>
                <a:gd name="connsiteY18" fmla="*/ 166255 h 1567543"/>
                <a:gd name="connsiteX19" fmla="*/ 396728 w 1714889"/>
                <a:gd name="connsiteY19" fmla="*/ 83128 h 1567543"/>
                <a:gd name="connsiteX20" fmla="*/ 444229 w 1714889"/>
                <a:gd name="connsiteY20" fmla="*/ 0 h 1567543"/>
                <a:gd name="connsiteX21" fmla="*/ 479855 w 1714889"/>
                <a:gd name="connsiteY21" fmla="*/ 11876 h 1567543"/>
                <a:gd name="connsiteX22" fmla="*/ 503606 w 1714889"/>
                <a:gd name="connsiteY22" fmla="*/ 71252 h 1567543"/>
                <a:gd name="connsiteX23" fmla="*/ 539232 w 1714889"/>
                <a:gd name="connsiteY23" fmla="*/ 118754 h 1567543"/>
                <a:gd name="connsiteX24" fmla="*/ 551107 w 1714889"/>
                <a:gd name="connsiteY24" fmla="*/ 178130 h 1567543"/>
                <a:gd name="connsiteX25" fmla="*/ 574858 w 1714889"/>
                <a:gd name="connsiteY25" fmla="*/ 225632 h 1567543"/>
                <a:gd name="connsiteX26" fmla="*/ 598608 w 1714889"/>
                <a:gd name="connsiteY26" fmla="*/ 296884 h 1567543"/>
                <a:gd name="connsiteX27" fmla="*/ 610484 w 1714889"/>
                <a:gd name="connsiteY27" fmla="*/ 475013 h 1567543"/>
                <a:gd name="connsiteX28" fmla="*/ 622359 w 1714889"/>
                <a:gd name="connsiteY28" fmla="*/ 748146 h 1567543"/>
                <a:gd name="connsiteX29" fmla="*/ 669860 w 1714889"/>
                <a:gd name="connsiteY29" fmla="*/ 902525 h 1567543"/>
                <a:gd name="connsiteX30" fmla="*/ 681735 w 1714889"/>
                <a:gd name="connsiteY30" fmla="*/ 938151 h 1567543"/>
                <a:gd name="connsiteX31" fmla="*/ 705486 w 1714889"/>
                <a:gd name="connsiteY31" fmla="*/ 973777 h 1567543"/>
                <a:gd name="connsiteX32" fmla="*/ 693611 w 1714889"/>
                <a:gd name="connsiteY32" fmla="*/ 890650 h 1567543"/>
                <a:gd name="connsiteX33" fmla="*/ 705486 w 1714889"/>
                <a:gd name="connsiteY33" fmla="*/ 581891 h 1567543"/>
                <a:gd name="connsiteX34" fmla="*/ 717361 w 1714889"/>
                <a:gd name="connsiteY34" fmla="*/ 522515 h 1567543"/>
                <a:gd name="connsiteX35" fmla="*/ 729237 w 1714889"/>
                <a:gd name="connsiteY35" fmla="*/ 391886 h 1567543"/>
                <a:gd name="connsiteX36" fmla="*/ 764863 w 1714889"/>
                <a:gd name="connsiteY36" fmla="*/ 403761 h 1567543"/>
                <a:gd name="connsiteX37" fmla="*/ 824239 w 1714889"/>
                <a:gd name="connsiteY37" fmla="*/ 498764 h 1567543"/>
                <a:gd name="connsiteX38" fmla="*/ 859865 w 1714889"/>
                <a:gd name="connsiteY38" fmla="*/ 534390 h 1567543"/>
                <a:gd name="connsiteX39" fmla="*/ 871741 w 1714889"/>
                <a:gd name="connsiteY39" fmla="*/ 581891 h 1567543"/>
                <a:gd name="connsiteX40" fmla="*/ 895491 w 1714889"/>
                <a:gd name="connsiteY40" fmla="*/ 653143 h 1567543"/>
                <a:gd name="connsiteX41" fmla="*/ 907367 w 1714889"/>
                <a:gd name="connsiteY41" fmla="*/ 712520 h 1567543"/>
                <a:gd name="connsiteX42" fmla="*/ 907367 w 1714889"/>
                <a:gd name="connsiteY42" fmla="*/ 736271 h 1567543"/>
                <a:gd name="connsiteX43" fmla="*/ 931117 w 1714889"/>
                <a:gd name="connsiteY43" fmla="*/ 510639 h 1567543"/>
                <a:gd name="connsiteX44" fmla="*/ 942993 w 1714889"/>
                <a:gd name="connsiteY44" fmla="*/ 463138 h 1567543"/>
                <a:gd name="connsiteX45" fmla="*/ 966743 w 1714889"/>
                <a:gd name="connsiteY45" fmla="*/ 415637 h 1567543"/>
                <a:gd name="connsiteX46" fmla="*/ 978619 w 1714889"/>
                <a:gd name="connsiteY46" fmla="*/ 344385 h 1567543"/>
                <a:gd name="connsiteX47" fmla="*/ 1002369 w 1714889"/>
                <a:gd name="connsiteY47" fmla="*/ 296884 h 1567543"/>
                <a:gd name="connsiteX48" fmla="*/ 1014245 w 1714889"/>
                <a:gd name="connsiteY48" fmla="*/ 261258 h 1567543"/>
                <a:gd name="connsiteX49" fmla="*/ 1049871 w 1714889"/>
                <a:gd name="connsiteY49" fmla="*/ 296884 h 1567543"/>
                <a:gd name="connsiteX50" fmla="*/ 1085496 w 1714889"/>
                <a:gd name="connsiteY50" fmla="*/ 415637 h 1567543"/>
                <a:gd name="connsiteX51" fmla="*/ 1109247 w 1714889"/>
                <a:gd name="connsiteY51" fmla="*/ 475013 h 1567543"/>
                <a:gd name="connsiteX52" fmla="*/ 1121122 w 1714889"/>
                <a:gd name="connsiteY52" fmla="*/ 534390 h 1567543"/>
                <a:gd name="connsiteX53" fmla="*/ 1132998 w 1714889"/>
                <a:gd name="connsiteY53" fmla="*/ 629393 h 1567543"/>
                <a:gd name="connsiteX54" fmla="*/ 1144873 w 1714889"/>
                <a:gd name="connsiteY54" fmla="*/ 665019 h 1567543"/>
                <a:gd name="connsiteX55" fmla="*/ 1156748 w 1714889"/>
                <a:gd name="connsiteY55" fmla="*/ 712520 h 1567543"/>
                <a:gd name="connsiteX56" fmla="*/ 1168624 w 1714889"/>
                <a:gd name="connsiteY56" fmla="*/ 748146 h 1567543"/>
                <a:gd name="connsiteX57" fmla="*/ 1121122 w 1714889"/>
                <a:gd name="connsiteY57" fmla="*/ 653143 h 1567543"/>
                <a:gd name="connsiteX58" fmla="*/ 1144873 w 1714889"/>
                <a:gd name="connsiteY58" fmla="*/ 368136 h 1567543"/>
                <a:gd name="connsiteX59" fmla="*/ 1180499 w 1714889"/>
                <a:gd name="connsiteY59" fmla="*/ 273133 h 1567543"/>
                <a:gd name="connsiteX60" fmla="*/ 1216125 w 1714889"/>
                <a:gd name="connsiteY60" fmla="*/ 249382 h 1567543"/>
                <a:gd name="connsiteX61" fmla="*/ 1251751 w 1714889"/>
                <a:gd name="connsiteY61" fmla="*/ 273133 h 1567543"/>
                <a:gd name="connsiteX62" fmla="*/ 1263626 w 1714889"/>
                <a:gd name="connsiteY62" fmla="*/ 308759 h 1567543"/>
                <a:gd name="connsiteX63" fmla="*/ 1323003 w 1714889"/>
                <a:gd name="connsiteY63" fmla="*/ 403761 h 1567543"/>
                <a:gd name="connsiteX64" fmla="*/ 1334878 w 1714889"/>
                <a:gd name="connsiteY64" fmla="*/ 451263 h 1567543"/>
                <a:gd name="connsiteX65" fmla="*/ 1370504 w 1714889"/>
                <a:gd name="connsiteY65" fmla="*/ 558141 h 1567543"/>
                <a:gd name="connsiteX66" fmla="*/ 1382380 w 1714889"/>
                <a:gd name="connsiteY66" fmla="*/ 629393 h 1567543"/>
                <a:gd name="connsiteX67" fmla="*/ 1394255 w 1714889"/>
                <a:gd name="connsiteY67" fmla="*/ 665019 h 1567543"/>
                <a:gd name="connsiteX68" fmla="*/ 1418006 w 1714889"/>
                <a:gd name="connsiteY68" fmla="*/ 724395 h 1567543"/>
                <a:gd name="connsiteX69" fmla="*/ 1382380 w 1714889"/>
                <a:gd name="connsiteY69" fmla="*/ 712520 h 1567543"/>
                <a:gd name="connsiteX70" fmla="*/ 1382380 w 1714889"/>
                <a:gd name="connsiteY70" fmla="*/ 451263 h 1567543"/>
                <a:gd name="connsiteX71" fmla="*/ 1394255 w 1714889"/>
                <a:gd name="connsiteY71" fmla="*/ 403761 h 1567543"/>
                <a:gd name="connsiteX72" fmla="*/ 1418006 w 1714889"/>
                <a:gd name="connsiteY72" fmla="*/ 332510 h 1567543"/>
                <a:gd name="connsiteX73" fmla="*/ 1453632 w 1714889"/>
                <a:gd name="connsiteY73" fmla="*/ 190006 h 1567543"/>
                <a:gd name="connsiteX74" fmla="*/ 1477382 w 1714889"/>
                <a:gd name="connsiteY74" fmla="*/ 154380 h 1567543"/>
                <a:gd name="connsiteX75" fmla="*/ 1501133 w 1714889"/>
                <a:gd name="connsiteY75" fmla="*/ 83128 h 1567543"/>
                <a:gd name="connsiteX76" fmla="*/ 1536759 w 1714889"/>
                <a:gd name="connsiteY76" fmla="*/ 166255 h 1567543"/>
                <a:gd name="connsiteX77" fmla="*/ 1548634 w 1714889"/>
                <a:gd name="connsiteY77" fmla="*/ 320634 h 1567543"/>
                <a:gd name="connsiteX78" fmla="*/ 1584260 w 1714889"/>
                <a:gd name="connsiteY78" fmla="*/ 415637 h 1567543"/>
                <a:gd name="connsiteX79" fmla="*/ 1619886 w 1714889"/>
                <a:gd name="connsiteY79" fmla="*/ 439387 h 1567543"/>
                <a:gd name="connsiteX80" fmla="*/ 1655512 w 1714889"/>
                <a:gd name="connsiteY80" fmla="*/ 451263 h 1567543"/>
                <a:gd name="connsiteX81" fmla="*/ 1714889 w 1714889"/>
                <a:gd name="connsiteY81" fmla="*/ 451263 h 1567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1714889" h="1567543">
                  <a:moveTo>
                    <a:pt x="52343" y="1567543"/>
                  </a:moveTo>
                  <a:cubicBezTo>
                    <a:pt x="44426" y="1543792"/>
                    <a:pt x="37149" y="1519819"/>
                    <a:pt x="28593" y="1496291"/>
                  </a:cubicBezTo>
                  <a:cubicBezTo>
                    <a:pt x="21308" y="1476258"/>
                    <a:pt x="5694" y="1458215"/>
                    <a:pt x="4842" y="1436915"/>
                  </a:cubicBezTo>
                  <a:cubicBezTo>
                    <a:pt x="-6540" y="1152382"/>
                    <a:pt x="2447" y="1282635"/>
                    <a:pt x="28593" y="1151907"/>
                  </a:cubicBezTo>
                  <a:cubicBezTo>
                    <a:pt x="33315" y="1128296"/>
                    <a:pt x="36807" y="1104453"/>
                    <a:pt x="40468" y="1080655"/>
                  </a:cubicBezTo>
                  <a:cubicBezTo>
                    <a:pt x="44724" y="1052990"/>
                    <a:pt x="46049" y="1024802"/>
                    <a:pt x="52343" y="997528"/>
                  </a:cubicBezTo>
                  <a:cubicBezTo>
                    <a:pt x="57972" y="973134"/>
                    <a:pt x="68177" y="950027"/>
                    <a:pt x="76094" y="926276"/>
                  </a:cubicBezTo>
                  <a:cubicBezTo>
                    <a:pt x="80052" y="914401"/>
                    <a:pt x="84933" y="902794"/>
                    <a:pt x="87969" y="890650"/>
                  </a:cubicBezTo>
                  <a:cubicBezTo>
                    <a:pt x="91773" y="875436"/>
                    <a:pt x="103204" y="824555"/>
                    <a:pt x="111720" y="807523"/>
                  </a:cubicBezTo>
                  <a:cubicBezTo>
                    <a:pt x="169113" y="692737"/>
                    <a:pt x="97585" y="876889"/>
                    <a:pt x="159221" y="712520"/>
                  </a:cubicBezTo>
                  <a:cubicBezTo>
                    <a:pt x="163616" y="700799"/>
                    <a:pt x="168060" y="689038"/>
                    <a:pt x="171096" y="676894"/>
                  </a:cubicBezTo>
                  <a:cubicBezTo>
                    <a:pt x="175991" y="657312"/>
                    <a:pt x="175726" y="636356"/>
                    <a:pt x="182972" y="617517"/>
                  </a:cubicBezTo>
                  <a:cubicBezTo>
                    <a:pt x="195682" y="584472"/>
                    <a:pt x="219277" y="556103"/>
                    <a:pt x="230473" y="522515"/>
                  </a:cubicBezTo>
                  <a:lnTo>
                    <a:pt x="266099" y="415637"/>
                  </a:lnTo>
                  <a:lnTo>
                    <a:pt x="277974" y="380011"/>
                  </a:lnTo>
                  <a:cubicBezTo>
                    <a:pt x="281933" y="368136"/>
                    <a:pt x="286814" y="356529"/>
                    <a:pt x="289850" y="344385"/>
                  </a:cubicBezTo>
                  <a:cubicBezTo>
                    <a:pt x="293808" y="328551"/>
                    <a:pt x="296564" y="312367"/>
                    <a:pt x="301725" y="296884"/>
                  </a:cubicBezTo>
                  <a:cubicBezTo>
                    <a:pt x="308466" y="276661"/>
                    <a:pt x="318191" y="257541"/>
                    <a:pt x="325476" y="237507"/>
                  </a:cubicBezTo>
                  <a:cubicBezTo>
                    <a:pt x="334032" y="213979"/>
                    <a:pt x="335339" y="187086"/>
                    <a:pt x="349226" y="166255"/>
                  </a:cubicBezTo>
                  <a:cubicBezTo>
                    <a:pt x="382797" y="115900"/>
                    <a:pt x="366594" y="143395"/>
                    <a:pt x="396728" y="83128"/>
                  </a:cubicBezTo>
                  <a:cubicBezTo>
                    <a:pt x="404342" y="52670"/>
                    <a:pt x="405638" y="12863"/>
                    <a:pt x="444229" y="0"/>
                  </a:cubicBezTo>
                  <a:lnTo>
                    <a:pt x="479855" y="11876"/>
                  </a:lnTo>
                  <a:cubicBezTo>
                    <a:pt x="487772" y="31668"/>
                    <a:pt x="493254" y="52618"/>
                    <a:pt x="503606" y="71252"/>
                  </a:cubicBezTo>
                  <a:cubicBezTo>
                    <a:pt x="513218" y="88554"/>
                    <a:pt x="531194" y="100667"/>
                    <a:pt x="539232" y="118754"/>
                  </a:cubicBezTo>
                  <a:cubicBezTo>
                    <a:pt x="547429" y="137198"/>
                    <a:pt x="544724" y="158982"/>
                    <a:pt x="551107" y="178130"/>
                  </a:cubicBezTo>
                  <a:cubicBezTo>
                    <a:pt x="556705" y="194924"/>
                    <a:pt x="568283" y="209195"/>
                    <a:pt x="574858" y="225632"/>
                  </a:cubicBezTo>
                  <a:cubicBezTo>
                    <a:pt x="584156" y="248877"/>
                    <a:pt x="598608" y="296884"/>
                    <a:pt x="598608" y="296884"/>
                  </a:cubicBezTo>
                  <a:cubicBezTo>
                    <a:pt x="602567" y="356260"/>
                    <a:pt x="607356" y="415587"/>
                    <a:pt x="610484" y="475013"/>
                  </a:cubicBezTo>
                  <a:cubicBezTo>
                    <a:pt x="615274" y="566017"/>
                    <a:pt x="614109" y="657390"/>
                    <a:pt x="622359" y="748146"/>
                  </a:cubicBezTo>
                  <a:cubicBezTo>
                    <a:pt x="632140" y="855743"/>
                    <a:pt x="629645" y="842203"/>
                    <a:pt x="669860" y="902525"/>
                  </a:cubicBezTo>
                  <a:cubicBezTo>
                    <a:pt x="673818" y="914400"/>
                    <a:pt x="676137" y="926955"/>
                    <a:pt x="681735" y="938151"/>
                  </a:cubicBezTo>
                  <a:cubicBezTo>
                    <a:pt x="688118" y="950917"/>
                    <a:pt x="702024" y="987623"/>
                    <a:pt x="705486" y="973777"/>
                  </a:cubicBezTo>
                  <a:cubicBezTo>
                    <a:pt x="712275" y="946623"/>
                    <a:pt x="697569" y="918359"/>
                    <a:pt x="693611" y="890650"/>
                  </a:cubicBezTo>
                  <a:cubicBezTo>
                    <a:pt x="697569" y="787730"/>
                    <a:pt x="698855" y="684673"/>
                    <a:pt x="705486" y="581891"/>
                  </a:cubicBezTo>
                  <a:cubicBezTo>
                    <a:pt x="706785" y="561749"/>
                    <a:pt x="714857" y="542543"/>
                    <a:pt x="717361" y="522515"/>
                  </a:cubicBezTo>
                  <a:cubicBezTo>
                    <a:pt x="722784" y="479130"/>
                    <a:pt x="725278" y="435429"/>
                    <a:pt x="729237" y="391886"/>
                  </a:cubicBezTo>
                  <a:cubicBezTo>
                    <a:pt x="741112" y="395844"/>
                    <a:pt x="756547" y="394405"/>
                    <a:pt x="764863" y="403761"/>
                  </a:cubicBezTo>
                  <a:cubicBezTo>
                    <a:pt x="789673" y="431672"/>
                    <a:pt x="797833" y="472358"/>
                    <a:pt x="824239" y="498764"/>
                  </a:cubicBezTo>
                  <a:lnTo>
                    <a:pt x="859865" y="534390"/>
                  </a:lnTo>
                  <a:cubicBezTo>
                    <a:pt x="863824" y="550224"/>
                    <a:pt x="867051" y="566258"/>
                    <a:pt x="871741" y="581891"/>
                  </a:cubicBezTo>
                  <a:cubicBezTo>
                    <a:pt x="878935" y="605870"/>
                    <a:pt x="890581" y="628594"/>
                    <a:pt x="895491" y="653143"/>
                  </a:cubicBezTo>
                  <a:cubicBezTo>
                    <a:pt x="899450" y="672935"/>
                    <a:pt x="902056" y="693047"/>
                    <a:pt x="907367" y="712520"/>
                  </a:cubicBezTo>
                  <a:cubicBezTo>
                    <a:pt x="924977" y="777089"/>
                    <a:pt x="950613" y="822765"/>
                    <a:pt x="907367" y="736271"/>
                  </a:cubicBezTo>
                  <a:cubicBezTo>
                    <a:pt x="915632" y="628817"/>
                    <a:pt x="913303" y="599709"/>
                    <a:pt x="931117" y="510639"/>
                  </a:cubicBezTo>
                  <a:cubicBezTo>
                    <a:pt x="934318" y="494635"/>
                    <a:pt x="937262" y="478420"/>
                    <a:pt x="942993" y="463138"/>
                  </a:cubicBezTo>
                  <a:cubicBezTo>
                    <a:pt x="949209" y="446563"/>
                    <a:pt x="958826" y="431471"/>
                    <a:pt x="966743" y="415637"/>
                  </a:cubicBezTo>
                  <a:cubicBezTo>
                    <a:pt x="970702" y="391886"/>
                    <a:pt x="971700" y="367448"/>
                    <a:pt x="978619" y="344385"/>
                  </a:cubicBezTo>
                  <a:cubicBezTo>
                    <a:pt x="983706" y="327429"/>
                    <a:pt x="995396" y="313155"/>
                    <a:pt x="1002369" y="296884"/>
                  </a:cubicBezTo>
                  <a:cubicBezTo>
                    <a:pt x="1007300" y="285378"/>
                    <a:pt x="1010286" y="273133"/>
                    <a:pt x="1014245" y="261258"/>
                  </a:cubicBezTo>
                  <a:cubicBezTo>
                    <a:pt x="1026120" y="273133"/>
                    <a:pt x="1040110" y="283218"/>
                    <a:pt x="1049871" y="296884"/>
                  </a:cubicBezTo>
                  <a:cubicBezTo>
                    <a:pt x="1086442" y="348084"/>
                    <a:pt x="1067918" y="351185"/>
                    <a:pt x="1085496" y="415637"/>
                  </a:cubicBezTo>
                  <a:cubicBezTo>
                    <a:pt x="1091105" y="436203"/>
                    <a:pt x="1101330" y="455221"/>
                    <a:pt x="1109247" y="475013"/>
                  </a:cubicBezTo>
                  <a:cubicBezTo>
                    <a:pt x="1113205" y="494805"/>
                    <a:pt x="1118053" y="514440"/>
                    <a:pt x="1121122" y="534390"/>
                  </a:cubicBezTo>
                  <a:cubicBezTo>
                    <a:pt x="1125975" y="565933"/>
                    <a:pt x="1127289" y="597994"/>
                    <a:pt x="1132998" y="629393"/>
                  </a:cubicBezTo>
                  <a:cubicBezTo>
                    <a:pt x="1135237" y="641709"/>
                    <a:pt x="1141434" y="652983"/>
                    <a:pt x="1144873" y="665019"/>
                  </a:cubicBezTo>
                  <a:cubicBezTo>
                    <a:pt x="1149357" y="680712"/>
                    <a:pt x="1152264" y="696827"/>
                    <a:pt x="1156748" y="712520"/>
                  </a:cubicBezTo>
                  <a:cubicBezTo>
                    <a:pt x="1160187" y="724556"/>
                    <a:pt x="1175064" y="758880"/>
                    <a:pt x="1168624" y="748146"/>
                  </a:cubicBezTo>
                  <a:cubicBezTo>
                    <a:pt x="1150408" y="717786"/>
                    <a:pt x="1121122" y="653143"/>
                    <a:pt x="1121122" y="653143"/>
                  </a:cubicBezTo>
                  <a:cubicBezTo>
                    <a:pt x="1138686" y="301877"/>
                    <a:pt x="1112770" y="512605"/>
                    <a:pt x="1144873" y="368136"/>
                  </a:cubicBezTo>
                  <a:cubicBezTo>
                    <a:pt x="1154583" y="324438"/>
                    <a:pt x="1149061" y="304571"/>
                    <a:pt x="1180499" y="273133"/>
                  </a:cubicBezTo>
                  <a:cubicBezTo>
                    <a:pt x="1190591" y="263041"/>
                    <a:pt x="1204250" y="257299"/>
                    <a:pt x="1216125" y="249382"/>
                  </a:cubicBezTo>
                  <a:cubicBezTo>
                    <a:pt x="1228000" y="257299"/>
                    <a:pt x="1242835" y="261988"/>
                    <a:pt x="1251751" y="273133"/>
                  </a:cubicBezTo>
                  <a:cubicBezTo>
                    <a:pt x="1259571" y="282908"/>
                    <a:pt x="1258028" y="297563"/>
                    <a:pt x="1263626" y="308759"/>
                  </a:cubicBezTo>
                  <a:cubicBezTo>
                    <a:pt x="1277953" y="337413"/>
                    <a:pt x="1304159" y="375496"/>
                    <a:pt x="1323003" y="403761"/>
                  </a:cubicBezTo>
                  <a:cubicBezTo>
                    <a:pt x="1326961" y="419595"/>
                    <a:pt x="1330078" y="435663"/>
                    <a:pt x="1334878" y="451263"/>
                  </a:cubicBezTo>
                  <a:cubicBezTo>
                    <a:pt x="1345922" y="487156"/>
                    <a:pt x="1364330" y="521099"/>
                    <a:pt x="1370504" y="558141"/>
                  </a:cubicBezTo>
                  <a:cubicBezTo>
                    <a:pt x="1374463" y="581892"/>
                    <a:pt x="1377157" y="605888"/>
                    <a:pt x="1382380" y="629393"/>
                  </a:cubicBezTo>
                  <a:cubicBezTo>
                    <a:pt x="1385095" y="641613"/>
                    <a:pt x="1389860" y="653298"/>
                    <a:pt x="1394255" y="665019"/>
                  </a:cubicBezTo>
                  <a:cubicBezTo>
                    <a:pt x="1401740" y="684978"/>
                    <a:pt x="1423176" y="703715"/>
                    <a:pt x="1418006" y="724395"/>
                  </a:cubicBezTo>
                  <a:cubicBezTo>
                    <a:pt x="1414970" y="736539"/>
                    <a:pt x="1394255" y="716478"/>
                    <a:pt x="1382380" y="712520"/>
                  </a:cubicBezTo>
                  <a:cubicBezTo>
                    <a:pt x="1354559" y="601244"/>
                    <a:pt x="1363635" y="657460"/>
                    <a:pt x="1382380" y="451263"/>
                  </a:cubicBezTo>
                  <a:cubicBezTo>
                    <a:pt x="1383858" y="435009"/>
                    <a:pt x="1389565" y="419394"/>
                    <a:pt x="1394255" y="403761"/>
                  </a:cubicBezTo>
                  <a:cubicBezTo>
                    <a:pt x="1401449" y="379782"/>
                    <a:pt x="1418006" y="332510"/>
                    <a:pt x="1418006" y="332510"/>
                  </a:cubicBezTo>
                  <a:cubicBezTo>
                    <a:pt x="1423942" y="296892"/>
                    <a:pt x="1432721" y="221374"/>
                    <a:pt x="1453632" y="190006"/>
                  </a:cubicBezTo>
                  <a:cubicBezTo>
                    <a:pt x="1461549" y="178131"/>
                    <a:pt x="1471586" y="167422"/>
                    <a:pt x="1477382" y="154380"/>
                  </a:cubicBezTo>
                  <a:cubicBezTo>
                    <a:pt x="1487550" y="131502"/>
                    <a:pt x="1501133" y="83128"/>
                    <a:pt x="1501133" y="83128"/>
                  </a:cubicBezTo>
                  <a:cubicBezTo>
                    <a:pt x="1509890" y="100643"/>
                    <a:pt x="1533847" y="142955"/>
                    <a:pt x="1536759" y="166255"/>
                  </a:cubicBezTo>
                  <a:cubicBezTo>
                    <a:pt x="1543160" y="217468"/>
                    <a:pt x="1542935" y="269338"/>
                    <a:pt x="1548634" y="320634"/>
                  </a:cubicBezTo>
                  <a:cubicBezTo>
                    <a:pt x="1552882" y="358869"/>
                    <a:pt x="1556685" y="388062"/>
                    <a:pt x="1584260" y="415637"/>
                  </a:cubicBezTo>
                  <a:cubicBezTo>
                    <a:pt x="1594352" y="425729"/>
                    <a:pt x="1607121" y="433004"/>
                    <a:pt x="1619886" y="439387"/>
                  </a:cubicBezTo>
                  <a:cubicBezTo>
                    <a:pt x="1631082" y="444985"/>
                    <a:pt x="1643091" y="449710"/>
                    <a:pt x="1655512" y="451263"/>
                  </a:cubicBezTo>
                  <a:cubicBezTo>
                    <a:pt x="1675151" y="453718"/>
                    <a:pt x="1695097" y="451263"/>
                    <a:pt x="1714889" y="451263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3383868" y="494116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f1</a:t>
            </a:r>
            <a:endParaRPr lang="zh-CN" alt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876256" y="378904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f2</a:t>
            </a:r>
            <a:endParaRPr lang="zh-CN" altLang="en-US" dirty="0"/>
          </a:p>
        </p:txBody>
      </p:sp>
      <p:cxnSp>
        <p:nvCxnSpPr>
          <p:cNvPr id="50" name="直接连接符 49"/>
          <p:cNvCxnSpPr/>
          <p:nvPr/>
        </p:nvCxnSpPr>
        <p:spPr bwMode="auto">
          <a:xfrm>
            <a:off x="5364088" y="5356583"/>
            <a:ext cx="0" cy="88072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直接连接符 51"/>
          <p:cNvCxnSpPr/>
          <p:nvPr/>
        </p:nvCxnSpPr>
        <p:spPr bwMode="auto">
          <a:xfrm>
            <a:off x="6778516" y="4235429"/>
            <a:ext cx="0" cy="20018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接箭头连接符 53"/>
          <p:cNvCxnSpPr/>
          <p:nvPr/>
        </p:nvCxnSpPr>
        <p:spPr bwMode="auto">
          <a:xfrm>
            <a:off x="5364088" y="5796947"/>
            <a:ext cx="141442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5946909" y="5427615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49531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双（多）频率源切换</a:t>
            </a:r>
            <a:endParaRPr lang="zh-CN" altLang="en-US" dirty="0"/>
          </a:p>
        </p:txBody>
      </p:sp>
      <p:sp>
        <p:nvSpPr>
          <p:cNvPr id="38" name="矩形 37"/>
          <p:cNvSpPr/>
          <p:nvPr/>
        </p:nvSpPr>
        <p:spPr bwMode="auto">
          <a:xfrm>
            <a:off x="971600" y="2060848"/>
            <a:ext cx="2376264" cy="1440160"/>
          </a:xfrm>
          <a:prstGeom prst="rect">
            <a:avLst/>
          </a:prstGeom>
          <a:solidFill>
            <a:schemeClr val="accent2">
              <a:alpha val="18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2636277" y="2583487"/>
            <a:ext cx="28803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0"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~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cxnSp>
        <p:nvCxnSpPr>
          <p:cNvPr id="5" name="肘形连接符 4"/>
          <p:cNvCxnSpPr>
            <a:stCxn id="51" idx="2"/>
          </p:cNvCxnSpPr>
          <p:nvPr/>
        </p:nvCxnSpPr>
        <p:spPr>
          <a:xfrm rot="10800000" flipV="1">
            <a:off x="490368" y="2960947"/>
            <a:ext cx="1327326" cy="11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763688" y="2215897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/>
              <a:t>毫米波频率发生器</a:t>
            </a:r>
          </a:p>
        </p:txBody>
      </p:sp>
      <p:cxnSp>
        <p:nvCxnSpPr>
          <p:cNvPr id="41" name="直接连接符 40"/>
          <p:cNvCxnSpPr/>
          <p:nvPr/>
        </p:nvCxnSpPr>
        <p:spPr bwMode="auto">
          <a:xfrm>
            <a:off x="179512" y="5565232"/>
            <a:ext cx="16201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61" name="组合 60"/>
          <p:cNvGrpSpPr/>
          <p:nvPr/>
        </p:nvGrpSpPr>
        <p:grpSpPr>
          <a:xfrm>
            <a:off x="1772391" y="4021697"/>
            <a:ext cx="3385945" cy="1567543"/>
            <a:chOff x="2924519" y="2797561"/>
            <a:chExt cx="3385945" cy="1567543"/>
          </a:xfrm>
        </p:grpSpPr>
        <p:cxnSp>
          <p:nvCxnSpPr>
            <p:cNvPr id="43" name="直接连接符 42"/>
            <p:cNvCxnSpPr/>
            <p:nvPr/>
          </p:nvCxnSpPr>
          <p:spPr bwMode="auto">
            <a:xfrm>
              <a:off x="4366248" y="3234668"/>
              <a:ext cx="19442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4" name="任意多边形 43"/>
            <p:cNvSpPr/>
            <p:nvPr/>
          </p:nvSpPr>
          <p:spPr bwMode="auto">
            <a:xfrm>
              <a:off x="2924519" y="2797561"/>
              <a:ext cx="1441729" cy="1567543"/>
            </a:xfrm>
            <a:custGeom>
              <a:avLst/>
              <a:gdLst>
                <a:gd name="connsiteX0" fmla="*/ 52343 w 1714889"/>
                <a:gd name="connsiteY0" fmla="*/ 1567543 h 1567543"/>
                <a:gd name="connsiteX1" fmla="*/ 28593 w 1714889"/>
                <a:gd name="connsiteY1" fmla="*/ 1496291 h 1567543"/>
                <a:gd name="connsiteX2" fmla="*/ 4842 w 1714889"/>
                <a:gd name="connsiteY2" fmla="*/ 1436915 h 1567543"/>
                <a:gd name="connsiteX3" fmla="*/ 28593 w 1714889"/>
                <a:gd name="connsiteY3" fmla="*/ 1151907 h 1567543"/>
                <a:gd name="connsiteX4" fmla="*/ 40468 w 1714889"/>
                <a:gd name="connsiteY4" fmla="*/ 1080655 h 1567543"/>
                <a:gd name="connsiteX5" fmla="*/ 52343 w 1714889"/>
                <a:gd name="connsiteY5" fmla="*/ 997528 h 1567543"/>
                <a:gd name="connsiteX6" fmla="*/ 76094 w 1714889"/>
                <a:gd name="connsiteY6" fmla="*/ 926276 h 1567543"/>
                <a:gd name="connsiteX7" fmla="*/ 87969 w 1714889"/>
                <a:gd name="connsiteY7" fmla="*/ 890650 h 1567543"/>
                <a:gd name="connsiteX8" fmla="*/ 111720 w 1714889"/>
                <a:gd name="connsiteY8" fmla="*/ 807523 h 1567543"/>
                <a:gd name="connsiteX9" fmla="*/ 159221 w 1714889"/>
                <a:gd name="connsiteY9" fmla="*/ 712520 h 1567543"/>
                <a:gd name="connsiteX10" fmla="*/ 171096 w 1714889"/>
                <a:gd name="connsiteY10" fmla="*/ 676894 h 1567543"/>
                <a:gd name="connsiteX11" fmla="*/ 182972 w 1714889"/>
                <a:gd name="connsiteY11" fmla="*/ 617517 h 1567543"/>
                <a:gd name="connsiteX12" fmla="*/ 230473 w 1714889"/>
                <a:gd name="connsiteY12" fmla="*/ 522515 h 1567543"/>
                <a:gd name="connsiteX13" fmla="*/ 266099 w 1714889"/>
                <a:gd name="connsiteY13" fmla="*/ 415637 h 1567543"/>
                <a:gd name="connsiteX14" fmla="*/ 277974 w 1714889"/>
                <a:gd name="connsiteY14" fmla="*/ 380011 h 1567543"/>
                <a:gd name="connsiteX15" fmla="*/ 289850 w 1714889"/>
                <a:gd name="connsiteY15" fmla="*/ 344385 h 1567543"/>
                <a:gd name="connsiteX16" fmla="*/ 301725 w 1714889"/>
                <a:gd name="connsiteY16" fmla="*/ 296884 h 1567543"/>
                <a:gd name="connsiteX17" fmla="*/ 325476 w 1714889"/>
                <a:gd name="connsiteY17" fmla="*/ 237507 h 1567543"/>
                <a:gd name="connsiteX18" fmla="*/ 349226 w 1714889"/>
                <a:gd name="connsiteY18" fmla="*/ 166255 h 1567543"/>
                <a:gd name="connsiteX19" fmla="*/ 396728 w 1714889"/>
                <a:gd name="connsiteY19" fmla="*/ 83128 h 1567543"/>
                <a:gd name="connsiteX20" fmla="*/ 444229 w 1714889"/>
                <a:gd name="connsiteY20" fmla="*/ 0 h 1567543"/>
                <a:gd name="connsiteX21" fmla="*/ 479855 w 1714889"/>
                <a:gd name="connsiteY21" fmla="*/ 11876 h 1567543"/>
                <a:gd name="connsiteX22" fmla="*/ 503606 w 1714889"/>
                <a:gd name="connsiteY22" fmla="*/ 71252 h 1567543"/>
                <a:gd name="connsiteX23" fmla="*/ 539232 w 1714889"/>
                <a:gd name="connsiteY23" fmla="*/ 118754 h 1567543"/>
                <a:gd name="connsiteX24" fmla="*/ 551107 w 1714889"/>
                <a:gd name="connsiteY24" fmla="*/ 178130 h 1567543"/>
                <a:gd name="connsiteX25" fmla="*/ 574858 w 1714889"/>
                <a:gd name="connsiteY25" fmla="*/ 225632 h 1567543"/>
                <a:gd name="connsiteX26" fmla="*/ 598608 w 1714889"/>
                <a:gd name="connsiteY26" fmla="*/ 296884 h 1567543"/>
                <a:gd name="connsiteX27" fmla="*/ 610484 w 1714889"/>
                <a:gd name="connsiteY27" fmla="*/ 475013 h 1567543"/>
                <a:gd name="connsiteX28" fmla="*/ 622359 w 1714889"/>
                <a:gd name="connsiteY28" fmla="*/ 748146 h 1567543"/>
                <a:gd name="connsiteX29" fmla="*/ 669860 w 1714889"/>
                <a:gd name="connsiteY29" fmla="*/ 902525 h 1567543"/>
                <a:gd name="connsiteX30" fmla="*/ 681735 w 1714889"/>
                <a:gd name="connsiteY30" fmla="*/ 938151 h 1567543"/>
                <a:gd name="connsiteX31" fmla="*/ 705486 w 1714889"/>
                <a:gd name="connsiteY31" fmla="*/ 973777 h 1567543"/>
                <a:gd name="connsiteX32" fmla="*/ 693611 w 1714889"/>
                <a:gd name="connsiteY32" fmla="*/ 890650 h 1567543"/>
                <a:gd name="connsiteX33" fmla="*/ 705486 w 1714889"/>
                <a:gd name="connsiteY33" fmla="*/ 581891 h 1567543"/>
                <a:gd name="connsiteX34" fmla="*/ 717361 w 1714889"/>
                <a:gd name="connsiteY34" fmla="*/ 522515 h 1567543"/>
                <a:gd name="connsiteX35" fmla="*/ 729237 w 1714889"/>
                <a:gd name="connsiteY35" fmla="*/ 391886 h 1567543"/>
                <a:gd name="connsiteX36" fmla="*/ 764863 w 1714889"/>
                <a:gd name="connsiteY36" fmla="*/ 403761 h 1567543"/>
                <a:gd name="connsiteX37" fmla="*/ 824239 w 1714889"/>
                <a:gd name="connsiteY37" fmla="*/ 498764 h 1567543"/>
                <a:gd name="connsiteX38" fmla="*/ 859865 w 1714889"/>
                <a:gd name="connsiteY38" fmla="*/ 534390 h 1567543"/>
                <a:gd name="connsiteX39" fmla="*/ 871741 w 1714889"/>
                <a:gd name="connsiteY39" fmla="*/ 581891 h 1567543"/>
                <a:gd name="connsiteX40" fmla="*/ 895491 w 1714889"/>
                <a:gd name="connsiteY40" fmla="*/ 653143 h 1567543"/>
                <a:gd name="connsiteX41" fmla="*/ 907367 w 1714889"/>
                <a:gd name="connsiteY41" fmla="*/ 712520 h 1567543"/>
                <a:gd name="connsiteX42" fmla="*/ 907367 w 1714889"/>
                <a:gd name="connsiteY42" fmla="*/ 736271 h 1567543"/>
                <a:gd name="connsiteX43" fmla="*/ 931117 w 1714889"/>
                <a:gd name="connsiteY43" fmla="*/ 510639 h 1567543"/>
                <a:gd name="connsiteX44" fmla="*/ 942993 w 1714889"/>
                <a:gd name="connsiteY44" fmla="*/ 463138 h 1567543"/>
                <a:gd name="connsiteX45" fmla="*/ 966743 w 1714889"/>
                <a:gd name="connsiteY45" fmla="*/ 415637 h 1567543"/>
                <a:gd name="connsiteX46" fmla="*/ 978619 w 1714889"/>
                <a:gd name="connsiteY46" fmla="*/ 344385 h 1567543"/>
                <a:gd name="connsiteX47" fmla="*/ 1002369 w 1714889"/>
                <a:gd name="connsiteY47" fmla="*/ 296884 h 1567543"/>
                <a:gd name="connsiteX48" fmla="*/ 1014245 w 1714889"/>
                <a:gd name="connsiteY48" fmla="*/ 261258 h 1567543"/>
                <a:gd name="connsiteX49" fmla="*/ 1049871 w 1714889"/>
                <a:gd name="connsiteY49" fmla="*/ 296884 h 1567543"/>
                <a:gd name="connsiteX50" fmla="*/ 1085496 w 1714889"/>
                <a:gd name="connsiteY50" fmla="*/ 415637 h 1567543"/>
                <a:gd name="connsiteX51" fmla="*/ 1109247 w 1714889"/>
                <a:gd name="connsiteY51" fmla="*/ 475013 h 1567543"/>
                <a:gd name="connsiteX52" fmla="*/ 1121122 w 1714889"/>
                <a:gd name="connsiteY52" fmla="*/ 534390 h 1567543"/>
                <a:gd name="connsiteX53" fmla="*/ 1132998 w 1714889"/>
                <a:gd name="connsiteY53" fmla="*/ 629393 h 1567543"/>
                <a:gd name="connsiteX54" fmla="*/ 1144873 w 1714889"/>
                <a:gd name="connsiteY54" fmla="*/ 665019 h 1567543"/>
                <a:gd name="connsiteX55" fmla="*/ 1156748 w 1714889"/>
                <a:gd name="connsiteY55" fmla="*/ 712520 h 1567543"/>
                <a:gd name="connsiteX56" fmla="*/ 1168624 w 1714889"/>
                <a:gd name="connsiteY56" fmla="*/ 748146 h 1567543"/>
                <a:gd name="connsiteX57" fmla="*/ 1121122 w 1714889"/>
                <a:gd name="connsiteY57" fmla="*/ 653143 h 1567543"/>
                <a:gd name="connsiteX58" fmla="*/ 1144873 w 1714889"/>
                <a:gd name="connsiteY58" fmla="*/ 368136 h 1567543"/>
                <a:gd name="connsiteX59" fmla="*/ 1180499 w 1714889"/>
                <a:gd name="connsiteY59" fmla="*/ 273133 h 1567543"/>
                <a:gd name="connsiteX60" fmla="*/ 1216125 w 1714889"/>
                <a:gd name="connsiteY60" fmla="*/ 249382 h 1567543"/>
                <a:gd name="connsiteX61" fmla="*/ 1251751 w 1714889"/>
                <a:gd name="connsiteY61" fmla="*/ 273133 h 1567543"/>
                <a:gd name="connsiteX62" fmla="*/ 1263626 w 1714889"/>
                <a:gd name="connsiteY62" fmla="*/ 308759 h 1567543"/>
                <a:gd name="connsiteX63" fmla="*/ 1323003 w 1714889"/>
                <a:gd name="connsiteY63" fmla="*/ 403761 h 1567543"/>
                <a:gd name="connsiteX64" fmla="*/ 1334878 w 1714889"/>
                <a:gd name="connsiteY64" fmla="*/ 451263 h 1567543"/>
                <a:gd name="connsiteX65" fmla="*/ 1370504 w 1714889"/>
                <a:gd name="connsiteY65" fmla="*/ 558141 h 1567543"/>
                <a:gd name="connsiteX66" fmla="*/ 1382380 w 1714889"/>
                <a:gd name="connsiteY66" fmla="*/ 629393 h 1567543"/>
                <a:gd name="connsiteX67" fmla="*/ 1394255 w 1714889"/>
                <a:gd name="connsiteY67" fmla="*/ 665019 h 1567543"/>
                <a:gd name="connsiteX68" fmla="*/ 1418006 w 1714889"/>
                <a:gd name="connsiteY68" fmla="*/ 724395 h 1567543"/>
                <a:gd name="connsiteX69" fmla="*/ 1382380 w 1714889"/>
                <a:gd name="connsiteY69" fmla="*/ 712520 h 1567543"/>
                <a:gd name="connsiteX70" fmla="*/ 1382380 w 1714889"/>
                <a:gd name="connsiteY70" fmla="*/ 451263 h 1567543"/>
                <a:gd name="connsiteX71" fmla="*/ 1394255 w 1714889"/>
                <a:gd name="connsiteY71" fmla="*/ 403761 h 1567543"/>
                <a:gd name="connsiteX72" fmla="*/ 1418006 w 1714889"/>
                <a:gd name="connsiteY72" fmla="*/ 332510 h 1567543"/>
                <a:gd name="connsiteX73" fmla="*/ 1453632 w 1714889"/>
                <a:gd name="connsiteY73" fmla="*/ 190006 h 1567543"/>
                <a:gd name="connsiteX74" fmla="*/ 1477382 w 1714889"/>
                <a:gd name="connsiteY74" fmla="*/ 154380 h 1567543"/>
                <a:gd name="connsiteX75" fmla="*/ 1501133 w 1714889"/>
                <a:gd name="connsiteY75" fmla="*/ 83128 h 1567543"/>
                <a:gd name="connsiteX76" fmla="*/ 1536759 w 1714889"/>
                <a:gd name="connsiteY76" fmla="*/ 166255 h 1567543"/>
                <a:gd name="connsiteX77" fmla="*/ 1548634 w 1714889"/>
                <a:gd name="connsiteY77" fmla="*/ 320634 h 1567543"/>
                <a:gd name="connsiteX78" fmla="*/ 1584260 w 1714889"/>
                <a:gd name="connsiteY78" fmla="*/ 415637 h 1567543"/>
                <a:gd name="connsiteX79" fmla="*/ 1619886 w 1714889"/>
                <a:gd name="connsiteY79" fmla="*/ 439387 h 1567543"/>
                <a:gd name="connsiteX80" fmla="*/ 1655512 w 1714889"/>
                <a:gd name="connsiteY80" fmla="*/ 451263 h 1567543"/>
                <a:gd name="connsiteX81" fmla="*/ 1714889 w 1714889"/>
                <a:gd name="connsiteY81" fmla="*/ 451263 h 1567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1714889" h="1567543">
                  <a:moveTo>
                    <a:pt x="52343" y="1567543"/>
                  </a:moveTo>
                  <a:cubicBezTo>
                    <a:pt x="44426" y="1543792"/>
                    <a:pt x="37149" y="1519819"/>
                    <a:pt x="28593" y="1496291"/>
                  </a:cubicBezTo>
                  <a:cubicBezTo>
                    <a:pt x="21308" y="1476258"/>
                    <a:pt x="5694" y="1458215"/>
                    <a:pt x="4842" y="1436915"/>
                  </a:cubicBezTo>
                  <a:cubicBezTo>
                    <a:pt x="-6540" y="1152382"/>
                    <a:pt x="2447" y="1282635"/>
                    <a:pt x="28593" y="1151907"/>
                  </a:cubicBezTo>
                  <a:cubicBezTo>
                    <a:pt x="33315" y="1128296"/>
                    <a:pt x="36807" y="1104453"/>
                    <a:pt x="40468" y="1080655"/>
                  </a:cubicBezTo>
                  <a:cubicBezTo>
                    <a:pt x="44724" y="1052990"/>
                    <a:pt x="46049" y="1024802"/>
                    <a:pt x="52343" y="997528"/>
                  </a:cubicBezTo>
                  <a:cubicBezTo>
                    <a:pt x="57972" y="973134"/>
                    <a:pt x="68177" y="950027"/>
                    <a:pt x="76094" y="926276"/>
                  </a:cubicBezTo>
                  <a:cubicBezTo>
                    <a:pt x="80052" y="914401"/>
                    <a:pt x="84933" y="902794"/>
                    <a:pt x="87969" y="890650"/>
                  </a:cubicBezTo>
                  <a:cubicBezTo>
                    <a:pt x="91773" y="875436"/>
                    <a:pt x="103204" y="824555"/>
                    <a:pt x="111720" y="807523"/>
                  </a:cubicBezTo>
                  <a:cubicBezTo>
                    <a:pt x="169113" y="692737"/>
                    <a:pt x="97585" y="876889"/>
                    <a:pt x="159221" y="712520"/>
                  </a:cubicBezTo>
                  <a:cubicBezTo>
                    <a:pt x="163616" y="700799"/>
                    <a:pt x="168060" y="689038"/>
                    <a:pt x="171096" y="676894"/>
                  </a:cubicBezTo>
                  <a:cubicBezTo>
                    <a:pt x="175991" y="657312"/>
                    <a:pt x="175726" y="636356"/>
                    <a:pt x="182972" y="617517"/>
                  </a:cubicBezTo>
                  <a:cubicBezTo>
                    <a:pt x="195682" y="584472"/>
                    <a:pt x="219277" y="556103"/>
                    <a:pt x="230473" y="522515"/>
                  </a:cubicBezTo>
                  <a:lnTo>
                    <a:pt x="266099" y="415637"/>
                  </a:lnTo>
                  <a:lnTo>
                    <a:pt x="277974" y="380011"/>
                  </a:lnTo>
                  <a:cubicBezTo>
                    <a:pt x="281933" y="368136"/>
                    <a:pt x="286814" y="356529"/>
                    <a:pt x="289850" y="344385"/>
                  </a:cubicBezTo>
                  <a:cubicBezTo>
                    <a:pt x="293808" y="328551"/>
                    <a:pt x="296564" y="312367"/>
                    <a:pt x="301725" y="296884"/>
                  </a:cubicBezTo>
                  <a:cubicBezTo>
                    <a:pt x="308466" y="276661"/>
                    <a:pt x="318191" y="257541"/>
                    <a:pt x="325476" y="237507"/>
                  </a:cubicBezTo>
                  <a:cubicBezTo>
                    <a:pt x="334032" y="213979"/>
                    <a:pt x="335339" y="187086"/>
                    <a:pt x="349226" y="166255"/>
                  </a:cubicBezTo>
                  <a:cubicBezTo>
                    <a:pt x="382797" y="115900"/>
                    <a:pt x="366594" y="143395"/>
                    <a:pt x="396728" y="83128"/>
                  </a:cubicBezTo>
                  <a:cubicBezTo>
                    <a:pt x="404342" y="52670"/>
                    <a:pt x="405638" y="12863"/>
                    <a:pt x="444229" y="0"/>
                  </a:cubicBezTo>
                  <a:lnTo>
                    <a:pt x="479855" y="11876"/>
                  </a:lnTo>
                  <a:cubicBezTo>
                    <a:pt x="487772" y="31668"/>
                    <a:pt x="493254" y="52618"/>
                    <a:pt x="503606" y="71252"/>
                  </a:cubicBezTo>
                  <a:cubicBezTo>
                    <a:pt x="513218" y="88554"/>
                    <a:pt x="531194" y="100667"/>
                    <a:pt x="539232" y="118754"/>
                  </a:cubicBezTo>
                  <a:cubicBezTo>
                    <a:pt x="547429" y="137198"/>
                    <a:pt x="544724" y="158982"/>
                    <a:pt x="551107" y="178130"/>
                  </a:cubicBezTo>
                  <a:cubicBezTo>
                    <a:pt x="556705" y="194924"/>
                    <a:pt x="568283" y="209195"/>
                    <a:pt x="574858" y="225632"/>
                  </a:cubicBezTo>
                  <a:cubicBezTo>
                    <a:pt x="584156" y="248877"/>
                    <a:pt x="598608" y="296884"/>
                    <a:pt x="598608" y="296884"/>
                  </a:cubicBezTo>
                  <a:cubicBezTo>
                    <a:pt x="602567" y="356260"/>
                    <a:pt x="607356" y="415587"/>
                    <a:pt x="610484" y="475013"/>
                  </a:cubicBezTo>
                  <a:cubicBezTo>
                    <a:pt x="615274" y="566017"/>
                    <a:pt x="614109" y="657390"/>
                    <a:pt x="622359" y="748146"/>
                  </a:cubicBezTo>
                  <a:cubicBezTo>
                    <a:pt x="632140" y="855743"/>
                    <a:pt x="629645" y="842203"/>
                    <a:pt x="669860" y="902525"/>
                  </a:cubicBezTo>
                  <a:cubicBezTo>
                    <a:pt x="673818" y="914400"/>
                    <a:pt x="676137" y="926955"/>
                    <a:pt x="681735" y="938151"/>
                  </a:cubicBezTo>
                  <a:cubicBezTo>
                    <a:pt x="688118" y="950917"/>
                    <a:pt x="702024" y="987623"/>
                    <a:pt x="705486" y="973777"/>
                  </a:cubicBezTo>
                  <a:cubicBezTo>
                    <a:pt x="712275" y="946623"/>
                    <a:pt x="697569" y="918359"/>
                    <a:pt x="693611" y="890650"/>
                  </a:cubicBezTo>
                  <a:cubicBezTo>
                    <a:pt x="697569" y="787730"/>
                    <a:pt x="698855" y="684673"/>
                    <a:pt x="705486" y="581891"/>
                  </a:cubicBezTo>
                  <a:cubicBezTo>
                    <a:pt x="706785" y="561749"/>
                    <a:pt x="714857" y="542543"/>
                    <a:pt x="717361" y="522515"/>
                  </a:cubicBezTo>
                  <a:cubicBezTo>
                    <a:pt x="722784" y="479130"/>
                    <a:pt x="725278" y="435429"/>
                    <a:pt x="729237" y="391886"/>
                  </a:cubicBezTo>
                  <a:cubicBezTo>
                    <a:pt x="741112" y="395844"/>
                    <a:pt x="756547" y="394405"/>
                    <a:pt x="764863" y="403761"/>
                  </a:cubicBezTo>
                  <a:cubicBezTo>
                    <a:pt x="789673" y="431672"/>
                    <a:pt x="797833" y="472358"/>
                    <a:pt x="824239" y="498764"/>
                  </a:cubicBezTo>
                  <a:lnTo>
                    <a:pt x="859865" y="534390"/>
                  </a:lnTo>
                  <a:cubicBezTo>
                    <a:pt x="863824" y="550224"/>
                    <a:pt x="867051" y="566258"/>
                    <a:pt x="871741" y="581891"/>
                  </a:cubicBezTo>
                  <a:cubicBezTo>
                    <a:pt x="878935" y="605870"/>
                    <a:pt x="890581" y="628594"/>
                    <a:pt x="895491" y="653143"/>
                  </a:cubicBezTo>
                  <a:cubicBezTo>
                    <a:pt x="899450" y="672935"/>
                    <a:pt x="902056" y="693047"/>
                    <a:pt x="907367" y="712520"/>
                  </a:cubicBezTo>
                  <a:cubicBezTo>
                    <a:pt x="924977" y="777089"/>
                    <a:pt x="950613" y="822765"/>
                    <a:pt x="907367" y="736271"/>
                  </a:cubicBezTo>
                  <a:cubicBezTo>
                    <a:pt x="915632" y="628817"/>
                    <a:pt x="913303" y="599709"/>
                    <a:pt x="931117" y="510639"/>
                  </a:cubicBezTo>
                  <a:cubicBezTo>
                    <a:pt x="934318" y="494635"/>
                    <a:pt x="937262" y="478420"/>
                    <a:pt x="942993" y="463138"/>
                  </a:cubicBezTo>
                  <a:cubicBezTo>
                    <a:pt x="949209" y="446563"/>
                    <a:pt x="958826" y="431471"/>
                    <a:pt x="966743" y="415637"/>
                  </a:cubicBezTo>
                  <a:cubicBezTo>
                    <a:pt x="970702" y="391886"/>
                    <a:pt x="971700" y="367448"/>
                    <a:pt x="978619" y="344385"/>
                  </a:cubicBezTo>
                  <a:cubicBezTo>
                    <a:pt x="983706" y="327429"/>
                    <a:pt x="995396" y="313155"/>
                    <a:pt x="1002369" y="296884"/>
                  </a:cubicBezTo>
                  <a:cubicBezTo>
                    <a:pt x="1007300" y="285378"/>
                    <a:pt x="1010286" y="273133"/>
                    <a:pt x="1014245" y="261258"/>
                  </a:cubicBezTo>
                  <a:cubicBezTo>
                    <a:pt x="1026120" y="273133"/>
                    <a:pt x="1040110" y="283218"/>
                    <a:pt x="1049871" y="296884"/>
                  </a:cubicBezTo>
                  <a:cubicBezTo>
                    <a:pt x="1086442" y="348084"/>
                    <a:pt x="1067918" y="351185"/>
                    <a:pt x="1085496" y="415637"/>
                  </a:cubicBezTo>
                  <a:cubicBezTo>
                    <a:pt x="1091105" y="436203"/>
                    <a:pt x="1101330" y="455221"/>
                    <a:pt x="1109247" y="475013"/>
                  </a:cubicBezTo>
                  <a:cubicBezTo>
                    <a:pt x="1113205" y="494805"/>
                    <a:pt x="1118053" y="514440"/>
                    <a:pt x="1121122" y="534390"/>
                  </a:cubicBezTo>
                  <a:cubicBezTo>
                    <a:pt x="1125975" y="565933"/>
                    <a:pt x="1127289" y="597994"/>
                    <a:pt x="1132998" y="629393"/>
                  </a:cubicBezTo>
                  <a:cubicBezTo>
                    <a:pt x="1135237" y="641709"/>
                    <a:pt x="1141434" y="652983"/>
                    <a:pt x="1144873" y="665019"/>
                  </a:cubicBezTo>
                  <a:cubicBezTo>
                    <a:pt x="1149357" y="680712"/>
                    <a:pt x="1152264" y="696827"/>
                    <a:pt x="1156748" y="712520"/>
                  </a:cubicBezTo>
                  <a:cubicBezTo>
                    <a:pt x="1160187" y="724556"/>
                    <a:pt x="1175064" y="758880"/>
                    <a:pt x="1168624" y="748146"/>
                  </a:cubicBezTo>
                  <a:cubicBezTo>
                    <a:pt x="1150408" y="717786"/>
                    <a:pt x="1121122" y="653143"/>
                    <a:pt x="1121122" y="653143"/>
                  </a:cubicBezTo>
                  <a:cubicBezTo>
                    <a:pt x="1138686" y="301877"/>
                    <a:pt x="1112770" y="512605"/>
                    <a:pt x="1144873" y="368136"/>
                  </a:cubicBezTo>
                  <a:cubicBezTo>
                    <a:pt x="1154583" y="324438"/>
                    <a:pt x="1149061" y="304571"/>
                    <a:pt x="1180499" y="273133"/>
                  </a:cubicBezTo>
                  <a:cubicBezTo>
                    <a:pt x="1190591" y="263041"/>
                    <a:pt x="1204250" y="257299"/>
                    <a:pt x="1216125" y="249382"/>
                  </a:cubicBezTo>
                  <a:cubicBezTo>
                    <a:pt x="1228000" y="257299"/>
                    <a:pt x="1242835" y="261988"/>
                    <a:pt x="1251751" y="273133"/>
                  </a:cubicBezTo>
                  <a:cubicBezTo>
                    <a:pt x="1259571" y="282908"/>
                    <a:pt x="1258028" y="297563"/>
                    <a:pt x="1263626" y="308759"/>
                  </a:cubicBezTo>
                  <a:cubicBezTo>
                    <a:pt x="1277953" y="337413"/>
                    <a:pt x="1304159" y="375496"/>
                    <a:pt x="1323003" y="403761"/>
                  </a:cubicBezTo>
                  <a:cubicBezTo>
                    <a:pt x="1326961" y="419595"/>
                    <a:pt x="1330078" y="435663"/>
                    <a:pt x="1334878" y="451263"/>
                  </a:cubicBezTo>
                  <a:cubicBezTo>
                    <a:pt x="1345922" y="487156"/>
                    <a:pt x="1364330" y="521099"/>
                    <a:pt x="1370504" y="558141"/>
                  </a:cubicBezTo>
                  <a:cubicBezTo>
                    <a:pt x="1374463" y="581892"/>
                    <a:pt x="1377157" y="605888"/>
                    <a:pt x="1382380" y="629393"/>
                  </a:cubicBezTo>
                  <a:cubicBezTo>
                    <a:pt x="1385095" y="641613"/>
                    <a:pt x="1389860" y="653298"/>
                    <a:pt x="1394255" y="665019"/>
                  </a:cubicBezTo>
                  <a:cubicBezTo>
                    <a:pt x="1401740" y="684978"/>
                    <a:pt x="1423176" y="703715"/>
                    <a:pt x="1418006" y="724395"/>
                  </a:cubicBezTo>
                  <a:cubicBezTo>
                    <a:pt x="1414970" y="736539"/>
                    <a:pt x="1394255" y="716478"/>
                    <a:pt x="1382380" y="712520"/>
                  </a:cubicBezTo>
                  <a:cubicBezTo>
                    <a:pt x="1354559" y="601244"/>
                    <a:pt x="1363635" y="657460"/>
                    <a:pt x="1382380" y="451263"/>
                  </a:cubicBezTo>
                  <a:cubicBezTo>
                    <a:pt x="1383858" y="435009"/>
                    <a:pt x="1389565" y="419394"/>
                    <a:pt x="1394255" y="403761"/>
                  </a:cubicBezTo>
                  <a:cubicBezTo>
                    <a:pt x="1401449" y="379782"/>
                    <a:pt x="1418006" y="332510"/>
                    <a:pt x="1418006" y="332510"/>
                  </a:cubicBezTo>
                  <a:cubicBezTo>
                    <a:pt x="1423942" y="296892"/>
                    <a:pt x="1432721" y="221374"/>
                    <a:pt x="1453632" y="190006"/>
                  </a:cubicBezTo>
                  <a:cubicBezTo>
                    <a:pt x="1461549" y="178131"/>
                    <a:pt x="1471586" y="167422"/>
                    <a:pt x="1477382" y="154380"/>
                  </a:cubicBezTo>
                  <a:cubicBezTo>
                    <a:pt x="1487550" y="131502"/>
                    <a:pt x="1501133" y="83128"/>
                    <a:pt x="1501133" y="83128"/>
                  </a:cubicBezTo>
                  <a:cubicBezTo>
                    <a:pt x="1509890" y="100643"/>
                    <a:pt x="1533847" y="142955"/>
                    <a:pt x="1536759" y="166255"/>
                  </a:cubicBezTo>
                  <a:cubicBezTo>
                    <a:pt x="1543160" y="217468"/>
                    <a:pt x="1542935" y="269338"/>
                    <a:pt x="1548634" y="320634"/>
                  </a:cubicBezTo>
                  <a:cubicBezTo>
                    <a:pt x="1552882" y="358869"/>
                    <a:pt x="1556685" y="388062"/>
                    <a:pt x="1584260" y="415637"/>
                  </a:cubicBezTo>
                  <a:cubicBezTo>
                    <a:pt x="1594352" y="425729"/>
                    <a:pt x="1607121" y="433004"/>
                    <a:pt x="1619886" y="439387"/>
                  </a:cubicBezTo>
                  <a:cubicBezTo>
                    <a:pt x="1631082" y="444985"/>
                    <a:pt x="1643091" y="449710"/>
                    <a:pt x="1655512" y="451263"/>
                  </a:cubicBezTo>
                  <a:cubicBezTo>
                    <a:pt x="1675151" y="453718"/>
                    <a:pt x="1695097" y="451263"/>
                    <a:pt x="1714889" y="451263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162526" y="526055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f1</a:t>
            </a:r>
            <a:endParaRPr lang="zh-CN" alt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237062" y="4777969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f2</a:t>
            </a:r>
            <a:endParaRPr lang="zh-CN" altLang="en-US" dirty="0"/>
          </a:p>
        </p:txBody>
      </p:sp>
      <p:sp>
        <p:nvSpPr>
          <p:cNvPr id="49" name="椭圆 48"/>
          <p:cNvSpPr/>
          <p:nvPr/>
        </p:nvSpPr>
        <p:spPr>
          <a:xfrm>
            <a:off x="2636277" y="3071192"/>
            <a:ext cx="288032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0"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~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cxnSp>
        <p:nvCxnSpPr>
          <p:cNvPr id="37" name="直接连接符 36"/>
          <p:cNvCxnSpPr>
            <a:stCxn id="4" idx="2"/>
          </p:cNvCxnSpPr>
          <p:nvPr/>
        </p:nvCxnSpPr>
        <p:spPr bwMode="auto">
          <a:xfrm flipH="1">
            <a:off x="2159733" y="2727503"/>
            <a:ext cx="47654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直接连接符 41"/>
          <p:cNvCxnSpPr>
            <a:stCxn id="49" idx="2"/>
          </p:cNvCxnSpPr>
          <p:nvPr/>
        </p:nvCxnSpPr>
        <p:spPr bwMode="auto">
          <a:xfrm flipH="1">
            <a:off x="2159733" y="3215208"/>
            <a:ext cx="47654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椭圆 50"/>
          <p:cNvSpPr/>
          <p:nvPr/>
        </p:nvSpPr>
        <p:spPr bwMode="auto">
          <a:xfrm>
            <a:off x="1817694" y="2920785"/>
            <a:ext cx="90010" cy="803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56" name="椭圆 55"/>
          <p:cNvSpPr/>
          <p:nvPr/>
        </p:nvSpPr>
        <p:spPr bwMode="auto">
          <a:xfrm>
            <a:off x="2141011" y="2687340"/>
            <a:ext cx="90010" cy="803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57" name="椭圆 56"/>
          <p:cNvSpPr/>
          <p:nvPr/>
        </p:nvSpPr>
        <p:spPr bwMode="auto">
          <a:xfrm>
            <a:off x="2141011" y="3175045"/>
            <a:ext cx="90010" cy="803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cxnSp>
        <p:nvCxnSpPr>
          <p:cNvPr id="58" name="直接连接符 57"/>
          <p:cNvCxnSpPr>
            <a:stCxn id="51" idx="7"/>
          </p:cNvCxnSpPr>
          <p:nvPr/>
        </p:nvCxnSpPr>
        <p:spPr bwMode="auto">
          <a:xfrm flipV="1">
            <a:off x="1894522" y="2767666"/>
            <a:ext cx="336499" cy="16488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62" name="组合 61"/>
          <p:cNvGrpSpPr/>
          <p:nvPr/>
        </p:nvGrpSpPr>
        <p:grpSpPr>
          <a:xfrm>
            <a:off x="5076056" y="2903477"/>
            <a:ext cx="3385945" cy="1567543"/>
            <a:chOff x="2924519" y="2797561"/>
            <a:chExt cx="3385945" cy="1567543"/>
          </a:xfrm>
        </p:grpSpPr>
        <p:cxnSp>
          <p:nvCxnSpPr>
            <p:cNvPr id="63" name="直接连接符 62"/>
            <p:cNvCxnSpPr/>
            <p:nvPr/>
          </p:nvCxnSpPr>
          <p:spPr bwMode="auto">
            <a:xfrm>
              <a:off x="4366248" y="3234668"/>
              <a:ext cx="19442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4" name="任意多边形 63"/>
            <p:cNvSpPr/>
            <p:nvPr/>
          </p:nvSpPr>
          <p:spPr bwMode="auto">
            <a:xfrm>
              <a:off x="2924519" y="2797561"/>
              <a:ext cx="1441729" cy="1567543"/>
            </a:xfrm>
            <a:custGeom>
              <a:avLst/>
              <a:gdLst>
                <a:gd name="connsiteX0" fmla="*/ 52343 w 1714889"/>
                <a:gd name="connsiteY0" fmla="*/ 1567543 h 1567543"/>
                <a:gd name="connsiteX1" fmla="*/ 28593 w 1714889"/>
                <a:gd name="connsiteY1" fmla="*/ 1496291 h 1567543"/>
                <a:gd name="connsiteX2" fmla="*/ 4842 w 1714889"/>
                <a:gd name="connsiteY2" fmla="*/ 1436915 h 1567543"/>
                <a:gd name="connsiteX3" fmla="*/ 28593 w 1714889"/>
                <a:gd name="connsiteY3" fmla="*/ 1151907 h 1567543"/>
                <a:gd name="connsiteX4" fmla="*/ 40468 w 1714889"/>
                <a:gd name="connsiteY4" fmla="*/ 1080655 h 1567543"/>
                <a:gd name="connsiteX5" fmla="*/ 52343 w 1714889"/>
                <a:gd name="connsiteY5" fmla="*/ 997528 h 1567543"/>
                <a:gd name="connsiteX6" fmla="*/ 76094 w 1714889"/>
                <a:gd name="connsiteY6" fmla="*/ 926276 h 1567543"/>
                <a:gd name="connsiteX7" fmla="*/ 87969 w 1714889"/>
                <a:gd name="connsiteY7" fmla="*/ 890650 h 1567543"/>
                <a:gd name="connsiteX8" fmla="*/ 111720 w 1714889"/>
                <a:gd name="connsiteY8" fmla="*/ 807523 h 1567543"/>
                <a:gd name="connsiteX9" fmla="*/ 159221 w 1714889"/>
                <a:gd name="connsiteY9" fmla="*/ 712520 h 1567543"/>
                <a:gd name="connsiteX10" fmla="*/ 171096 w 1714889"/>
                <a:gd name="connsiteY10" fmla="*/ 676894 h 1567543"/>
                <a:gd name="connsiteX11" fmla="*/ 182972 w 1714889"/>
                <a:gd name="connsiteY11" fmla="*/ 617517 h 1567543"/>
                <a:gd name="connsiteX12" fmla="*/ 230473 w 1714889"/>
                <a:gd name="connsiteY12" fmla="*/ 522515 h 1567543"/>
                <a:gd name="connsiteX13" fmla="*/ 266099 w 1714889"/>
                <a:gd name="connsiteY13" fmla="*/ 415637 h 1567543"/>
                <a:gd name="connsiteX14" fmla="*/ 277974 w 1714889"/>
                <a:gd name="connsiteY14" fmla="*/ 380011 h 1567543"/>
                <a:gd name="connsiteX15" fmla="*/ 289850 w 1714889"/>
                <a:gd name="connsiteY15" fmla="*/ 344385 h 1567543"/>
                <a:gd name="connsiteX16" fmla="*/ 301725 w 1714889"/>
                <a:gd name="connsiteY16" fmla="*/ 296884 h 1567543"/>
                <a:gd name="connsiteX17" fmla="*/ 325476 w 1714889"/>
                <a:gd name="connsiteY17" fmla="*/ 237507 h 1567543"/>
                <a:gd name="connsiteX18" fmla="*/ 349226 w 1714889"/>
                <a:gd name="connsiteY18" fmla="*/ 166255 h 1567543"/>
                <a:gd name="connsiteX19" fmla="*/ 396728 w 1714889"/>
                <a:gd name="connsiteY19" fmla="*/ 83128 h 1567543"/>
                <a:gd name="connsiteX20" fmla="*/ 444229 w 1714889"/>
                <a:gd name="connsiteY20" fmla="*/ 0 h 1567543"/>
                <a:gd name="connsiteX21" fmla="*/ 479855 w 1714889"/>
                <a:gd name="connsiteY21" fmla="*/ 11876 h 1567543"/>
                <a:gd name="connsiteX22" fmla="*/ 503606 w 1714889"/>
                <a:gd name="connsiteY22" fmla="*/ 71252 h 1567543"/>
                <a:gd name="connsiteX23" fmla="*/ 539232 w 1714889"/>
                <a:gd name="connsiteY23" fmla="*/ 118754 h 1567543"/>
                <a:gd name="connsiteX24" fmla="*/ 551107 w 1714889"/>
                <a:gd name="connsiteY24" fmla="*/ 178130 h 1567543"/>
                <a:gd name="connsiteX25" fmla="*/ 574858 w 1714889"/>
                <a:gd name="connsiteY25" fmla="*/ 225632 h 1567543"/>
                <a:gd name="connsiteX26" fmla="*/ 598608 w 1714889"/>
                <a:gd name="connsiteY26" fmla="*/ 296884 h 1567543"/>
                <a:gd name="connsiteX27" fmla="*/ 610484 w 1714889"/>
                <a:gd name="connsiteY27" fmla="*/ 475013 h 1567543"/>
                <a:gd name="connsiteX28" fmla="*/ 622359 w 1714889"/>
                <a:gd name="connsiteY28" fmla="*/ 748146 h 1567543"/>
                <a:gd name="connsiteX29" fmla="*/ 669860 w 1714889"/>
                <a:gd name="connsiteY29" fmla="*/ 902525 h 1567543"/>
                <a:gd name="connsiteX30" fmla="*/ 681735 w 1714889"/>
                <a:gd name="connsiteY30" fmla="*/ 938151 h 1567543"/>
                <a:gd name="connsiteX31" fmla="*/ 705486 w 1714889"/>
                <a:gd name="connsiteY31" fmla="*/ 973777 h 1567543"/>
                <a:gd name="connsiteX32" fmla="*/ 693611 w 1714889"/>
                <a:gd name="connsiteY32" fmla="*/ 890650 h 1567543"/>
                <a:gd name="connsiteX33" fmla="*/ 705486 w 1714889"/>
                <a:gd name="connsiteY33" fmla="*/ 581891 h 1567543"/>
                <a:gd name="connsiteX34" fmla="*/ 717361 w 1714889"/>
                <a:gd name="connsiteY34" fmla="*/ 522515 h 1567543"/>
                <a:gd name="connsiteX35" fmla="*/ 729237 w 1714889"/>
                <a:gd name="connsiteY35" fmla="*/ 391886 h 1567543"/>
                <a:gd name="connsiteX36" fmla="*/ 764863 w 1714889"/>
                <a:gd name="connsiteY36" fmla="*/ 403761 h 1567543"/>
                <a:gd name="connsiteX37" fmla="*/ 824239 w 1714889"/>
                <a:gd name="connsiteY37" fmla="*/ 498764 h 1567543"/>
                <a:gd name="connsiteX38" fmla="*/ 859865 w 1714889"/>
                <a:gd name="connsiteY38" fmla="*/ 534390 h 1567543"/>
                <a:gd name="connsiteX39" fmla="*/ 871741 w 1714889"/>
                <a:gd name="connsiteY39" fmla="*/ 581891 h 1567543"/>
                <a:gd name="connsiteX40" fmla="*/ 895491 w 1714889"/>
                <a:gd name="connsiteY40" fmla="*/ 653143 h 1567543"/>
                <a:gd name="connsiteX41" fmla="*/ 907367 w 1714889"/>
                <a:gd name="connsiteY41" fmla="*/ 712520 h 1567543"/>
                <a:gd name="connsiteX42" fmla="*/ 907367 w 1714889"/>
                <a:gd name="connsiteY42" fmla="*/ 736271 h 1567543"/>
                <a:gd name="connsiteX43" fmla="*/ 931117 w 1714889"/>
                <a:gd name="connsiteY43" fmla="*/ 510639 h 1567543"/>
                <a:gd name="connsiteX44" fmla="*/ 942993 w 1714889"/>
                <a:gd name="connsiteY44" fmla="*/ 463138 h 1567543"/>
                <a:gd name="connsiteX45" fmla="*/ 966743 w 1714889"/>
                <a:gd name="connsiteY45" fmla="*/ 415637 h 1567543"/>
                <a:gd name="connsiteX46" fmla="*/ 978619 w 1714889"/>
                <a:gd name="connsiteY46" fmla="*/ 344385 h 1567543"/>
                <a:gd name="connsiteX47" fmla="*/ 1002369 w 1714889"/>
                <a:gd name="connsiteY47" fmla="*/ 296884 h 1567543"/>
                <a:gd name="connsiteX48" fmla="*/ 1014245 w 1714889"/>
                <a:gd name="connsiteY48" fmla="*/ 261258 h 1567543"/>
                <a:gd name="connsiteX49" fmla="*/ 1049871 w 1714889"/>
                <a:gd name="connsiteY49" fmla="*/ 296884 h 1567543"/>
                <a:gd name="connsiteX50" fmla="*/ 1085496 w 1714889"/>
                <a:gd name="connsiteY50" fmla="*/ 415637 h 1567543"/>
                <a:gd name="connsiteX51" fmla="*/ 1109247 w 1714889"/>
                <a:gd name="connsiteY51" fmla="*/ 475013 h 1567543"/>
                <a:gd name="connsiteX52" fmla="*/ 1121122 w 1714889"/>
                <a:gd name="connsiteY52" fmla="*/ 534390 h 1567543"/>
                <a:gd name="connsiteX53" fmla="*/ 1132998 w 1714889"/>
                <a:gd name="connsiteY53" fmla="*/ 629393 h 1567543"/>
                <a:gd name="connsiteX54" fmla="*/ 1144873 w 1714889"/>
                <a:gd name="connsiteY54" fmla="*/ 665019 h 1567543"/>
                <a:gd name="connsiteX55" fmla="*/ 1156748 w 1714889"/>
                <a:gd name="connsiteY55" fmla="*/ 712520 h 1567543"/>
                <a:gd name="connsiteX56" fmla="*/ 1168624 w 1714889"/>
                <a:gd name="connsiteY56" fmla="*/ 748146 h 1567543"/>
                <a:gd name="connsiteX57" fmla="*/ 1121122 w 1714889"/>
                <a:gd name="connsiteY57" fmla="*/ 653143 h 1567543"/>
                <a:gd name="connsiteX58" fmla="*/ 1144873 w 1714889"/>
                <a:gd name="connsiteY58" fmla="*/ 368136 h 1567543"/>
                <a:gd name="connsiteX59" fmla="*/ 1180499 w 1714889"/>
                <a:gd name="connsiteY59" fmla="*/ 273133 h 1567543"/>
                <a:gd name="connsiteX60" fmla="*/ 1216125 w 1714889"/>
                <a:gd name="connsiteY60" fmla="*/ 249382 h 1567543"/>
                <a:gd name="connsiteX61" fmla="*/ 1251751 w 1714889"/>
                <a:gd name="connsiteY61" fmla="*/ 273133 h 1567543"/>
                <a:gd name="connsiteX62" fmla="*/ 1263626 w 1714889"/>
                <a:gd name="connsiteY62" fmla="*/ 308759 h 1567543"/>
                <a:gd name="connsiteX63" fmla="*/ 1323003 w 1714889"/>
                <a:gd name="connsiteY63" fmla="*/ 403761 h 1567543"/>
                <a:gd name="connsiteX64" fmla="*/ 1334878 w 1714889"/>
                <a:gd name="connsiteY64" fmla="*/ 451263 h 1567543"/>
                <a:gd name="connsiteX65" fmla="*/ 1370504 w 1714889"/>
                <a:gd name="connsiteY65" fmla="*/ 558141 h 1567543"/>
                <a:gd name="connsiteX66" fmla="*/ 1382380 w 1714889"/>
                <a:gd name="connsiteY66" fmla="*/ 629393 h 1567543"/>
                <a:gd name="connsiteX67" fmla="*/ 1394255 w 1714889"/>
                <a:gd name="connsiteY67" fmla="*/ 665019 h 1567543"/>
                <a:gd name="connsiteX68" fmla="*/ 1418006 w 1714889"/>
                <a:gd name="connsiteY68" fmla="*/ 724395 h 1567543"/>
                <a:gd name="connsiteX69" fmla="*/ 1382380 w 1714889"/>
                <a:gd name="connsiteY69" fmla="*/ 712520 h 1567543"/>
                <a:gd name="connsiteX70" fmla="*/ 1382380 w 1714889"/>
                <a:gd name="connsiteY70" fmla="*/ 451263 h 1567543"/>
                <a:gd name="connsiteX71" fmla="*/ 1394255 w 1714889"/>
                <a:gd name="connsiteY71" fmla="*/ 403761 h 1567543"/>
                <a:gd name="connsiteX72" fmla="*/ 1418006 w 1714889"/>
                <a:gd name="connsiteY72" fmla="*/ 332510 h 1567543"/>
                <a:gd name="connsiteX73" fmla="*/ 1453632 w 1714889"/>
                <a:gd name="connsiteY73" fmla="*/ 190006 h 1567543"/>
                <a:gd name="connsiteX74" fmla="*/ 1477382 w 1714889"/>
                <a:gd name="connsiteY74" fmla="*/ 154380 h 1567543"/>
                <a:gd name="connsiteX75" fmla="*/ 1501133 w 1714889"/>
                <a:gd name="connsiteY75" fmla="*/ 83128 h 1567543"/>
                <a:gd name="connsiteX76" fmla="*/ 1536759 w 1714889"/>
                <a:gd name="connsiteY76" fmla="*/ 166255 h 1567543"/>
                <a:gd name="connsiteX77" fmla="*/ 1548634 w 1714889"/>
                <a:gd name="connsiteY77" fmla="*/ 320634 h 1567543"/>
                <a:gd name="connsiteX78" fmla="*/ 1584260 w 1714889"/>
                <a:gd name="connsiteY78" fmla="*/ 415637 h 1567543"/>
                <a:gd name="connsiteX79" fmla="*/ 1619886 w 1714889"/>
                <a:gd name="connsiteY79" fmla="*/ 439387 h 1567543"/>
                <a:gd name="connsiteX80" fmla="*/ 1655512 w 1714889"/>
                <a:gd name="connsiteY80" fmla="*/ 451263 h 1567543"/>
                <a:gd name="connsiteX81" fmla="*/ 1714889 w 1714889"/>
                <a:gd name="connsiteY81" fmla="*/ 451263 h 1567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1714889" h="1567543">
                  <a:moveTo>
                    <a:pt x="52343" y="1567543"/>
                  </a:moveTo>
                  <a:cubicBezTo>
                    <a:pt x="44426" y="1543792"/>
                    <a:pt x="37149" y="1519819"/>
                    <a:pt x="28593" y="1496291"/>
                  </a:cubicBezTo>
                  <a:cubicBezTo>
                    <a:pt x="21308" y="1476258"/>
                    <a:pt x="5694" y="1458215"/>
                    <a:pt x="4842" y="1436915"/>
                  </a:cubicBezTo>
                  <a:cubicBezTo>
                    <a:pt x="-6540" y="1152382"/>
                    <a:pt x="2447" y="1282635"/>
                    <a:pt x="28593" y="1151907"/>
                  </a:cubicBezTo>
                  <a:cubicBezTo>
                    <a:pt x="33315" y="1128296"/>
                    <a:pt x="36807" y="1104453"/>
                    <a:pt x="40468" y="1080655"/>
                  </a:cubicBezTo>
                  <a:cubicBezTo>
                    <a:pt x="44724" y="1052990"/>
                    <a:pt x="46049" y="1024802"/>
                    <a:pt x="52343" y="997528"/>
                  </a:cubicBezTo>
                  <a:cubicBezTo>
                    <a:pt x="57972" y="973134"/>
                    <a:pt x="68177" y="950027"/>
                    <a:pt x="76094" y="926276"/>
                  </a:cubicBezTo>
                  <a:cubicBezTo>
                    <a:pt x="80052" y="914401"/>
                    <a:pt x="84933" y="902794"/>
                    <a:pt x="87969" y="890650"/>
                  </a:cubicBezTo>
                  <a:cubicBezTo>
                    <a:pt x="91773" y="875436"/>
                    <a:pt x="103204" y="824555"/>
                    <a:pt x="111720" y="807523"/>
                  </a:cubicBezTo>
                  <a:cubicBezTo>
                    <a:pt x="169113" y="692737"/>
                    <a:pt x="97585" y="876889"/>
                    <a:pt x="159221" y="712520"/>
                  </a:cubicBezTo>
                  <a:cubicBezTo>
                    <a:pt x="163616" y="700799"/>
                    <a:pt x="168060" y="689038"/>
                    <a:pt x="171096" y="676894"/>
                  </a:cubicBezTo>
                  <a:cubicBezTo>
                    <a:pt x="175991" y="657312"/>
                    <a:pt x="175726" y="636356"/>
                    <a:pt x="182972" y="617517"/>
                  </a:cubicBezTo>
                  <a:cubicBezTo>
                    <a:pt x="195682" y="584472"/>
                    <a:pt x="219277" y="556103"/>
                    <a:pt x="230473" y="522515"/>
                  </a:cubicBezTo>
                  <a:lnTo>
                    <a:pt x="266099" y="415637"/>
                  </a:lnTo>
                  <a:lnTo>
                    <a:pt x="277974" y="380011"/>
                  </a:lnTo>
                  <a:cubicBezTo>
                    <a:pt x="281933" y="368136"/>
                    <a:pt x="286814" y="356529"/>
                    <a:pt x="289850" y="344385"/>
                  </a:cubicBezTo>
                  <a:cubicBezTo>
                    <a:pt x="293808" y="328551"/>
                    <a:pt x="296564" y="312367"/>
                    <a:pt x="301725" y="296884"/>
                  </a:cubicBezTo>
                  <a:cubicBezTo>
                    <a:pt x="308466" y="276661"/>
                    <a:pt x="318191" y="257541"/>
                    <a:pt x="325476" y="237507"/>
                  </a:cubicBezTo>
                  <a:cubicBezTo>
                    <a:pt x="334032" y="213979"/>
                    <a:pt x="335339" y="187086"/>
                    <a:pt x="349226" y="166255"/>
                  </a:cubicBezTo>
                  <a:cubicBezTo>
                    <a:pt x="382797" y="115900"/>
                    <a:pt x="366594" y="143395"/>
                    <a:pt x="396728" y="83128"/>
                  </a:cubicBezTo>
                  <a:cubicBezTo>
                    <a:pt x="404342" y="52670"/>
                    <a:pt x="405638" y="12863"/>
                    <a:pt x="444229" y="0"/>
                  </a:cubicBezTo>
                  <a:lnTo>
                    <a:pt x="479855" y="11876"/>
                  </a:lnTo>
                  <a:cubicBezTo>
                    <a:pt x="487772" y="31668"/>
                    <a:pt x="493254" y="52618"/>
                    <a:pt x="503606" y="71252"/>
                  </a:cubicBezTo>
                  <a:cubicBezTo>
                    <a:pt x="513218" y="88554"/>
                    <a:pt x="531194" y="100667"/>
                    <a:pt x="539232" y="118754"/>
                  </a:cubicBezTo>
                  <a:cubicBezTo>
                    <a:pt x="547429" y="137198"/>
                    <a:pt x="544724" y="158982"/>
                    <a:pt x="551107" y="178130"/>
                  </a:cubicBezTo>
                  <a:cubicBezTo>
                    <a:pt x="556705" y="194924"/>
                    <a:pt x="568283" y="209195"/>
                    <a:pt x="574858" y="225632"/>
                  </a:cubicBezTo>
                  <a:cubicBezTo>
                    <a:pt x="584156" y="248877"/>
                    <a:pt x="598608" y="296884"/>
                    <a:pt x="598608" y="296884"/>
                  </a:cubicBezTo>
                  <a:cubicBezTo>
                    <a:pt x="602567" y="356260"/>
                    <a:pt x="607356" y="415587"/>
                    <a:pt x="610484" y="475013"/>
                  </a:cubicBezTo>
                  <a:cubicBezTo>
                    <a:pt x="615274" y="566017"/>
                    <a:pt x="614109" y="657390"/>
                    <a:pt x="622359" y="748146"/>
                  </a:cubicBezTo>
                  <a:cubicBezTo>
                    <a:pt x="632140" y="855743"/>
                    <a:pt x="629645" y="842203"/>
                    <a:pt x="669860" y="902525"/>
                  </a:cubicBezTo>
                  <a:cubicBezTo>
                    <a:pt x="673818" y="914400"/>
                    <a:pt x="676137" y="926955"/>
                    <a:pt x="681735" y="938151"/>
                  </a:cubicBezTo>
                  <a:cubicBezTo>
                    <a:pt x="688118" y="950917"/>
                    <a:pt x="702024" y="987623"/>
                    <a:pt x="705486" y="973777"/>
                  </a:cubicBezTo>
                  <a:cubicBezTo>
                    <a:pt x="712275" y="946623"/>
                    <a:pt x="697569" y="918359"/>
                    <a:pt x="693611" y="890650"/>
                  </a:cubicBezTo>
                  <a:cubicBezTo>
                    <a:pt x="697569" y="787730"/>
                    <a:pt x="698855" y="684673"/>
                    <a:pt x="705486" y="581891"/>
                  </a:cubicBezTo>
                  <a:cubicBezTo>
                    <a:pt x="706785" y="561749"/>
                    <a:pt x="714857" y="542543"/>
                    <a:pt x="717361" y="522515"/>
                  </a:cubicBezTo>
                  <a:cubicBezTo>
                    <a:pt x="722784" y="479130"/>
                    <a:pt x="725278" y="435429"/>
                    <a:pt x="729237" y="391886"/>
                  </a:cubicBezTo>
                  <a:cubicBezTo>
                    <a:pt x="741112" y="395844"/>
                    <a:pt x="756547" y="394405"/>
                    <a:pt x="764863" y="403761"/>
                  </a:cubicBezTo>
                  <a:cubicBezTo>
                    <a:pt x="789673" y="431672"/>
                    <a:pt x="797833" y="472358"/>
                    <a:pt x="824239" y="498764"/>
                  </a:cubicBezTo>
                  <a:lnTo>
                    <a:pt x="859865" y="534390"/>
                  </a:lnTo>
                  <a:cubicBezTo>
                    <a:pt x="863824" y="550224"/>
                    <a:pt x="867051" y="566258"/>
                    <a:pt x="871741" y="581891"/>
                  </a:cubicBezTo>
                  <a:cubicBezTo>
                    <a:pt x="878935" y="605870"/>
                    <a:pt x="890581" y="628594"/>
                    <a:pt x="895491" y="653143"/>
                  </a:cubicBezTo>
                  <a:cubicBezTo>
                    <a:pt x="899450" y="672935"/>
                    <a:pt x="902056" y="693047"/>
                    <a:pt x="907367" y="712520"/>
                  </a:cubicBezTo>
                  <a:cubicBezTo>
                    <a:pt x="924977" y="777089"/>
                    <a:pt x="950613" y="822765"/>
                    <a:pt x="907367" y="736271"/>
                  </a:cubicBezTo>
                  <a:cubicBezTo>
                    <a:pt x="915632" y="628817"/>
                    <a:pt x="913303" y="599709"/>
                    <a:pt x="931117" y="510639"/>
                  </a:cubicBezTo>
                  <a:cubicBezTo>
                    <a:pt x="934318" y="494635"/>
                    <a:pt x="937262" y="478420"/>
                    <a:pt x="942993" y="463138"/>
                  </a:cubicBezTo>
                  <a:cubicBezTo>
                    <a:pt x="949209" y="446563"/>
                    <a:pt x="958826" y="431471"/>
                    <a:pt x="966743" y="415637"/>
                  </a:cubicBezTo>
                  <a:cubicBezTo>
                    <a:pt x="970702" y="391886"/>
                    <a:pt x="971700" y="367448"/>
                    <a:pt x="978619" y="344385"/>
                  </a:cubicBezTo>
                  <a:cubicBezTo>
                    <a:pt x="983706" y="327429"/>
                    <a:pt x="995396" y="313155"/>
                    <a:pt x="1002369" y="296884"/>
                  </a:cubicBezTo>
                  <a:cubicBezTo>
                    <a:pt x="1007300" y="285378"/>
                    <a:pt x="1010286" y="273133"/>
                    <a:pt x="1014245" y="261258"/>
                  </a:cubicBezTo>
                  <a:cubicBezTo>
                    <a:pt x="1026120" y="273133"/>
                    <a:pt x="1040110" y="283218"/>
                    <a:pt x="1049871" y="296884"/>
                  </a:cubicBezTo>
                  <a:cubicBezTo>
                    <a:pt x="1086442" y="348084"/>
                    <a:pt x="1067918" y="351185"/>
                    <a:pt x="1085496" y="415637"/>
                  </a:cubicBezTo>
                  <a:cubicBezTo>
                    <a:pt x="1091105" y="436203"/>
                    <a:pt x="1101330" y="455221"/>
                    <a:pt x="1109247" y="475013"/>
                  </a:cubicBezTo>
                  <a:cubicBezTo>
                    <a:pt x="1113205" y="494805"/>
                    <a:pt x="1118053" y="514440"/>
                    <a:pt x="1121122" y="534390"/>
                  </a:cubicBezTo>
                  <a:cubicBezTo>
                    <a:pt x="1125975" y="565933"/>
                    <a:pt x="1127289" y="597994"/>
                    <a:pt x="1132998" y="629393"/>
                  </a:cubicBezTo>
                  <a:cubicBezTo>
                    <a:pt x="1135237" y="641709"/>
                    <a:pt x="1141434" y="652983"/>
                    <a:pt x="1144873" y="665019"/>
                  </a:cubicBezTo>
                  <a:cubicBezTo>
                    <a:pt x="1149357" y="680712"/>
                    <a:pt x="1152264" y="696827"/>
                    <a:pt x="1156748" y="712520"/>
                  </a:cubicBezTo>
                  <a:cubicBezTo>
                    <a:pt x="1160187" y="724556"/>
                    <a:pt x="1175064" y="758880"/>
                    <a:pt x="1168624" y="748146"/>
                  </a:cubicBezTo>
                  <a:cubicBezTo>
                    <a:pt x="1150408" y="717786"/>
                    <a:pt x="1121122" y="653143"/>
                    <a:pt x="1121122" y="653143"/>
                  </a:cubicBezTo>
                  <a:cubicBezTo>
                    <a:pt x="1138686" y="301877"/>
                    <a:pt x="1112770" y="512605"/>
                    <a:pt x="1144873" y="368136"/>
                  </a:cubicBezTo>
                  <a:cubicBezTo>
                    <a:pt x="1154583" y="324438"/>
                    <a:pt x="1149061" y="304571"/>
                    <a:pt x="1180499" y="273133"/>
                  </a:cubicBezTo>
                  <a:cubicBezTo>
                    <a:pt x="1190591" y="263041"/>
                    <a:pt x="1204250" y="257299"/>
                    <a:pt x="1216125" y="249382"/>
                  </a:cubicBezTo>
                  <a:cubicBezTo>
                    <a:pt x="1228000" y="257299"/>
                    <a:pt x="1242835" y="261988"/>
                    <a:pt x="1251751" y="273133"/>
                  </a:cubicBezTo>
                  <a:cubicBezTo>
                    <a:pt x="1259571" y="282908"/>
                    <a:pt x="1258028" y="297563"/>
                    <a:pt x="1263626" y="308759"/>
                  </a:cubicBezTo>
                  <a:cubicBezTo>
                    <a:pt x="1277953" y="337413"/>
                    <a:pt x="1304159" y="375496"/>
                    <a:pt x="1323003" y="403761"/>
                  </a:cubicBezTo>
                  <a:cubicBezTo>
                    <a:pt x="1326961" y="419595"/>
                    <a:pt x="1330078" y="435663"/>
                    <a:pt x="1334878" y="451263"/>
                  </a:cubicBezTo>
                  <a:cubicBezTo>
                    <a:pt x="1345922" y="487156"/>
                    <a:pt x="1364330" y="521099"/>
                    <a:pt x="1370504" y="558141"/>
                  </a:cubicBezTo>
                  <a:cubicBezTo>
                    <a:pt x="1374463" y="581892"/>
                    <a:pt x="1377157" y="605888"/>
                    <a:pt x="1382380" y="629393"/>
                  </a:cubicBezTo>
                  <a:cubicBezTo>
                    <a:pt x="1385095" y="641613"/>
                    <a:pt x="1389860" y="653298"/>
                    <a:pt x="1394255" y="665019"/>
                  </a:cubicBezTo>
                  <a:cubicBezTo>
                    <a:pt x="1401740" y="684978"/>
                    <a:pt x="1423176" y="703715"/>
                    <a:pt x="1418006" y="724395"/>
                  </a:cubicBezTo>
                  <a:cubicBezTo>
                    <a:pt x="1414970" y="736539"/>
                    <a:pt x="1394255" y="716478"/>
                    <a:pt x="1382380" y="712520"/>
                  </a:cubicBezTo>
                  <a:cubicBezTo>
                    <a:pt x="1354559" y="601244"/>
                    <a:pt x="1363635" y="657460"/>
                    <a:pt x="1382380" y="451263"/>
                  </a:cubicBezTo>
                  <a:cubicBezTo>
                    <a:pt x="1383858" y="435009"/>
                    <a:pt x="1389565" y="419394"/>
                    <a:pt x="1394255" y="403761"/>
                  </a:cubicBezTo>
                  <a:cubicBezTo>
                    <a:pt x="1401449" y="379782"/>
                    <a:pt x="1418006" y="332510"/>
                    <a:pt x="1418006" y="332510"/>
                  </a:cubicBezTo>
                  <a:cubicBezTo>
                    <a:pt x="1423942" y="296892"/>
                    <a:pt x="1432721" y="221374"/>
                    <a:pt x="1453632" y="190006"/>
                  </a:cubicBezTo>
                  <a:cubicBezTo>
                    <a:pt x="1461549" y="178131"/>
                    <a:pt x="1471586" y="167422"/>
                    <a:pt x="1477382" y="154380"/>
                  </a:cubicBezTo>
                  <a:cubicBezTo>
                    <a:pt x="1487550" y="131502"/>
                    <a:pt x="1501133" y="83128"/>
                    <a:pt x="1501133" y="83128"/>
                  </a:cubicBezTo>
                  <a:cubicBezTo>
                    <a:pt x="1509890" y="100643"/>
                    <a:pt x="1533847" y="142955"/>
                    <a:pt x="1536759" y="166255"/>
                  </a:cubicBezTo>
                  <a:cubicBezTo>
                    <a:pt x="1543160" y="217468"/>
                    <a:pt x="1542935" y="269338"/>
                    <a:pt x="1548634" y="320634"/>
                  </a:cubicBezTo>
                  <a:cubicBezTo>
                    <a:pt x="1552882" y="358869"/>
                    <a:pt x="1556685" y="388062"/>
                    <a:pt x="1584260" y="415637"/>
                  </a:cubicBezTo>
                  <a:cubicBezTo>
                    <a:pt x="1594352" y="425729"/>
                    <a:pt x="1607121" y="433004"/>
                    <a:pt x="1619886" y="439387"/>
                  </a:cubicBezTo>
                  <a:cubicBezTo>
                    <a:pt x="1631082" y="444985"/>
                    <a:pt x="1643091" y="449710"/>
                    <a:pt x="1655512" y="451263"/>
                  </a:cubicBezTo>
                  <a:cubicBezTo>
                    <a:pt x="1675151" y="453718"/>
                    <a:pt x="1695097" y="451263"/>
                    <a:pt x="1714889" y="451263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6463365" y="305966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f5</a:t>
            </a:r>
            <a:endParaRPr lang="zh-CN" altLang="en-US" dirty="0"/>
          </a:p>
        </p:txBody>
      </p:sp>
      <p:cxnSp>
        <p:nvCxnSpPr>
          <p:cNvPr id="66" name="直接连接符 65"/>
          <p:cNvCxnSpPr/>
          <p:nvPr/>
        </p:nvCxnSpPr>
        <p:spPr bwMode="auto">
          <a:xfrm>
            <a:off x="1646548" y="4962635"/>
            <a:ext cx="194421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67" name="组合 66"/>
          <p:cNvGrpSpPr/>
          <p:nvPr/>
        </p:nvGrpSpPr>
        <p:grpSpPr>
          <a:xfrm>
            <a:off x="3500583" y="3395092"/>
            <a:ext cx="3385945" cy="1567543"/>
            <a:chOff x="2924519" y="2797561"/>
            <a:chExt cx="3385945" cy="1567543"/>
          </a:xfrm>
        </p:grpSpPr>
        <p:cxnSp>
          <p:nvCxnSpPr>
            <p:cNvPr id="68" name="直接连接符 67"/>
            <p:cNvCxnSpPr/>
            <p:nvPr/>
          </p:nvCxnSpPr>
          <p:spPr bwMode="auto">
            <a:xfrm>
              <a:off x="4366248" y="3234668"/>
              <a:ext cx="19442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9" name="任意多边形 68"/>
            <p:cNvSpPr/>
            <p:nvPr/>
          </p:nvSpPr>
          <p:spPr bwMode="auto">
            <a:xfrm>
              <a:off x="2924519" y="2797561"/>
              <a:ext cx="1441729" cy="1567543"/>
            </a:xfrm>
            <a:custGeom>
              <a:avLst/>
              <a:gdLst>
                <a:gd name="connsiteX0" fmla="*/ 52343 w 1714889"/>
                <a:gd name="connsiteY0" fmla="*/ 1567543 h 1567543"/>
                <a:gd name="connsiteX1" fmla="*/ 28593 w 1714889"/>
                <a:gd name="connsiteY1" fmla="*/ 1496291 h 1567543"/>
                <a:gd name="connsiteX2" fmla="*/ 4842 w 1714889"/>
                <a:gd name="connsiteY2" fmla="*/ 1436915 h 1567543"/>
                <a:gd name="connsiteX3" fmla="*/ 28593 w 1714889"/>
                <a:gd name="connsiteY3" fmla="*/ 1151907 h 1567543"/>
                <a:gd name="connsiteX4" fmla="*/ 40468 w 1714889"/>
                <a:gd name="connsiteY4" fmla="*/ 1080655 h 1567543"/>
                <a:gd name="connsiteX5" fmla="*/ 52343 w 1714889"/>
                <a:gd name="connsiteY5" fmla="*/ 997528 h 1567543"/>
                <a:gd name="connsiteX6" fmla="*/ 76094 w 1714889"/>
                <a:gd name="connsiteY6" fmla="*/ 926276 h 1567543"/>
                <a:gd name="connsiteX7" fmla="*/ 87969 w 1714889"/>
                <a:gd name="connsiteY7" fmla="*/ 890650 h 1567543"/>
                <a:gd name="connsiteX8" fmla="*/ 111720 w 1714889"/>
                <a:gd name="connsiteY8" fmla="*/ 807523 h 1567543"/>
                <a:gd name="connsiteX9" fmla="*/ 159221 w 1714889"/>
                <a:gd name="connsiteY9" fmla="*/ 712520 h 1567543"/>
                <a:gd name="connsiteX10" fmla="*/ 171096 w 1714889"/>
                <a:gd name="connsiteY10" fmla="*/ 676894 h 1567543"/>
                <a:gd name="connsiteX11" fmla="*/ 182972 w 1714889"/>
                <a:gd name="connsiteY11" fmla="*/ 617517 h 1567543"/>
                <a:gd name="connsiteX12" fmla="*/ 230473 w 1714889"/>
                <a:gd name="connsiteY12" fmla="*/ 522515 h 1567543"/>
                <a:gd name="connsiteX13" fmla="*/ 266099 w 1714889"/>
                <a:gd name="connsiteY13" fmla="*/ 415637 h 1567543"/>
                <a:gd name="connsiteX14" fmla="*/ 277974 w 1714889"/>
                <a:gd name="connsiteY14" fmla="*/ 380011 h 1567543"/>
                <a:gd name="connsiteX15" fmla="*/ 289850 w 1714889"/>
                <a:gd name="connsiteY15" fmla="*/ 344385 h 1567543"/>
                <a:gd name="connsiteX16" fmla="*/ 301725 w 1714889"/>
                <a:gd name="connsiteY16" fmla="*/ 296884 h 1567543"/>
                <a:gd name="connsiteX17" fmla="*/ 325476 w 1714889"/>
                <a:gd name="connsiteY17" fmla="*/ 237507 h 1567543"/>
                <a:gd name="connsiteX18" fmla="*/ 349226 w 1714889"/>
                <a:gd name="connsiteY18" fmla="*/ 166255 h 1567543"/>
                <a:gd name="connsiteX19" fmla="*/ 396728 w 1714889"/>
                <a:gd name="connsiteY19" fmla="*/ 83128 h 1567543"/>
                <a:gd name="connsiteX20" fmla="*/ 444229 w 1714889"/>
                <a:gd name="connsiteY20" fmla="*/ 0 h 1567543"/>
                <a:gd name="connsiteX21" fmla="*/ 479855 w 1714889"/>
                <a:gd name="connsiteY21" fmla="*/ 11876 h 1567543"/>
                <a:gd name="connsiteX22" fmla="*/ 503606 w 1714889"/>
                <a:gd name="connsiteY22" fmla="*/ 71252 h 1567543"/>
                <a:gd name="connsiteX23" fmla="*/ 539232 w 1714889"/>
                <a:gd name="connsiteY23" fmla="*/ 118754 h 1567543"/>
                <a:gd name="connsiteX24" fmla="*/ 551107 w 1714889"/>
                <a:gd name="connsiteY24" fmla="*/ 178130 h 1567543"/>
                <a:gd name="connsiteX25" fmla="*/ 574858 w 1714889"/>
                <a:gd name="connsiteY25" fmla="*/ 225632 h 1567543"/>
                <a:gd name="connsiteX26" fmla="*/ 598608 w 1714889"/>
                <a:gd name="connsiteY26" fmla="*/ 296884 h 1567543"/>
                <a:gd name="connsiteX27" fmla="*/ 610484 w 1714889"/>
                <a:gd name="connsiteY27" fmla="*/ 475013 h 1567543"/>
                <a:gd name="connsiteX28" fmla="*/ 622359 w 1714889"/>
                <a:gd name="connsiteY28" fmla="*/ 748146 h 1567543"/>
                <a:gd name="connsiteX29" fmla="*/ 669860 w 1714889"/>
                <a:gd name="connsiteY29" fmla="*/ 902525 h 1567543"/>
                <a:gd name="connsiteX30" fmla="*/ 681735 w 1714889"/>
                <a:gd name="connsiteY30" fmla="*/ 938151 h 1567543"/>
                <a:gd name="connsiteX31" fmla="*/ 705486 w 1714889"/>
                <a:gd name="connsiteY31" fmla="*/ 973777 h 1567543"/>
                <a:gd name="connsiteX32" fmla="*/ 693611 w 1714889"/>
                <a:gd name="connsiteY32" fmla="*/ 890650 h 1567543"/>
                <a:gd name="connsiteX33" fmla="*/ 705486 w 1714889"/>
                <a:gd name="connsiteY33" fmla="*/ 581891 h 1567543"/>
                <a:gd name="connsiteX34" fmla="*/ 717361 w 1714889"/>
                <a:gd name="connsiteY34" fmla="*/ 522515 h 1567543"/>
                <a:gd name="connsiteX35" fmla="*/ 729237 w 1714889"/>
                <a:gd name="connsiteY35" fmla="*/ 391886 h 1567543"/>
                <a:gd name="connsiteX36" fmla="*/ 764863 w 1714889"/>
                <a:gd name="connsiteY36" fmla="*/ 403761 h 1567543"/>
                <a:gd name="connsiteX37" fmla="*/ 824239 w 1714889"/>
                <a:gd name="connsiteY37" fmla="*/ 498764 h 1567543"/>
                <a:gd name="connsiteX38" fmla="*/ 859865 w 1714889"/>
                <a:gd name="connsiteY38" fmla="*/ 534390 h 1567543"/>
                <a:gd name="connsiteX39" fmla="*/ 871741 w 1714889"/>
                <a:gd name="connsiteY39" fmla="*/ 581891 h 1567543"/>
                <a:gd name="connsiteX40" fmla="*/ 895491 w 1714889"/>
                <a:gd name="connsiteY40" fmla="*/ 653143 h 1567543"/>
                <a:gd name="connsiteX41" fmla="*/ 907367 w 1714889"/>
                <a:gd name="connsiteY41" fmla="*/ 712520 h 1567543"/>
                <a:gd name="connsiteX42" fmla="*/ 907367 w 1714889"/>
                <a:gd name="connsiteY42" fmla="*/ 736271 h 1567543"/>
                <a:gd name="connsiteX43" fmla="*/ 931117 w 1714889"/>
                <a:gd name="connsiteY43" fmla="*/ 510639 h 1567543"/>
                <a:gd name="connsiteX44" fmla="*/ 942993 w 1714889"/>
                <a:gd name="connsiteY44" fmla="*/ 463138 h 1567543"/>
                <a:gd name="connsiteX45" fmla="*/ 966743 w 1714889"/>
                <a:gd name="connsiteY45" fmla="*/ 415637 h 1567543"/>
                <a:gd name="connsiteX46" fmla="*/ 978619 w 1714889"/>
                <a:gd name="connsiteY46" fmla="*/ 344385 h 1567543"/>
                <a:gd name="connsiteX47" fmla="*/ 1002369 w 1714889"/>
                <a:gd name="connsiteY47" fmla="*/ 296884 h 1567543"/>
                <a:gd name="connsiteX48" fmla="*/ 1014245 w 1714889"/>
                <a:gd name="connsiteY48" fmla="*/ 261258 h 1567543"/>
                <a:gd name="connsiteX49" fmla="*/ 1049871 w 1714889"/>
                <a:gd name="connsiteY49" fmla="*/ 296884 h 1567543"/>
                <a:gd name="connsiteX50" fmla="*/ 1085496 w 1714889"/>
                <a:gd name="connsiteY50" fmla="*/ 415637 h 1567543"/>
                <a:gd name="connsiteX51" fmla="*/ 1109247 w 1714889"/>
                <a:gd name="connsiteY51" fmla="*/ 475013 h 1567543"/>
                <a:gd name="connsiteX52" fmla="*/ 1121122 w 1714889"/>
                <a:gd name="connsiteY52" fmla="*/ 534390 h 1567543"/>
                <a:gd name="connsiteX53" fmla="*/ 1132998 w 1714889"/>
                <a:gd name="connsiteY53" fmla="*/ 629393 h 1567543"/>
                <a:gd name="connsiteX54" fmla="*/ 1144873 w 1714889"/>
                <a:gd name="connsiteY54" fmla="*/ 665019 h 1567543"/>
                <a:gd name="connsiteX55" fmla="*/ 1156748 w 1714889"/>
                <a:gd name="connsiteY55" fmla="*/ 712520 h 1567543"/>
                <a:gd name="connsiteX56" fmla="*/ 1168624 w 1714889"/>
                <a:gd name="connsiteY56" fmla="*/ 748146 h 1567543"/>
                <a:gd name="connsiteX57" fmla="*/ 1121122 w 1714889"/>
                <a:gd name="connsiteY57" fmla="*/ 653143 h 1567543"/>
                <a:gd name="connsiteX58" fmla="*/ 1144873 w 1714889"/>
                <a:gd name="connsiteY58" fmla="*/ 368136 h 1567543"/>
                <a:gd name="connsiteX59" fmla="*/ 1180499 w 1714889"/>
                <a:gd name="connsiteY59" fmla="*/ 273133 h 1567543"/>
                <a:gd name="connsiteX60" fmla="*/ 1216125 w 1714889"/>
                <a:gd name="connsiteY60" fmla="*/ 249382 h 1567543"/>
                <a:gd name="connsiteX61" fmla="*/ 1251751 w 1714889"/>
                <a:gd name="connsiteY61" fmla="*/ 273133 h 1567543"/>
                <a:gd name="connsiteX62" fmla="*/ 1263626 w 1714889"/>
                <a:gd name="connsiteY62" fmla="*/ 308759 h 1567543"/>
                <a:gd name="connsiteX63" fmla="*/ 1323003 w 1714889"/>
                <a:gd name="connsiteY63" fmla="*/ 403761 h 1567543"/>
                <a:gd name="connsiteX64" fmla="*/ 1334878 w 1714889"/>
                <a:gd name="connsiteY64" fmla="*/ 451263 h 1567543"/>
                <a:gd name="connsiteX65" fmla="*/ 1370504 w 1714889"/>
                <a:gd name="connsiteY65" fmla="*/ 558141 h 1567543"/>
                <a:gd name="connsiteX66" fmla="*/ 1382380 w 1714889"/>
                <a:gd name="connsiteY66" fmla="*/ 629393 h 1567543"/>
                <a:gd name="connsiteX67" fmla="*/ 1394255 w 1714889"/>
                <a:gd name="connsiteY67" fmla="*/ 665019 h 1567543"/>
                <a:gd name="connsiteX68" fmla="*/ 1418006 w 1714889"/>
                <a:gd name="connsiteY68" fmla="*/ 724395 h 1567543"/>
                <a:gd name="connsiteX69" fmla="*/ 1382380 w 1714889"/>
                <a:gd name="connsiteY69" fmla="*/ 712520 h 1567543"/>
                <a:gd name="connsiteX70" fmla="*/ 1382380 w 1714889"/>
                <a:gd name="connsiteY70" fmla="*/ 451263 h 1567543"/>
                <a:gd name="connsiteX71" fmla="*/ 1394255 w 1714889"/>
                <a:gd name="connsiteY71" fmla="*/ 403761 h 1567543"/>
                <a:gd name="connsiteX72" fmla="*/ 1418006 w 1714889"/>
                <a:gd name="connsiteY72" fmla="*/ 332510 h 1567543"/>
                <a:gd name="connsiteX73" fmla="*/ 1453632 w 1714889"/>
                <a:gd name="connsiteY73" fmla="*/ 190006 h 1567543"/>
                <a:gd name="connsiteX74" fmla="*/ 1477382 w 1714889"/>
                <a:gd name="connsiteY74" fmla="*/ 154380 h 1567543"/>
                <a:gd name="connsiteX75" fmla="*/ 1501133 w 1714889"/>
                <a:gd name="connsiteY75" fmla="*/ 83128 h 1567543"/>
                <a:gd name="connsiteX76" fmla="*/ 1536759 w 1714889"/>
                <a:gd name="connsiteY76" fmla="*/ 166255 h 1567543"/>
                <a:gd name="connsiteX77" fmla="*/ 1548634 w 1714889"/>
                <a:gd name="connsiteY77" fmla="*/ 320634 h 1567543"/>
                <a:gd name="connsiteX78" fmla="*/ 1584260 w 1714889"/>
                <a:gd name="connsiteY78" fmla="*/ 415637 h 1567543"/>
                <a:gd name="connsiteX79" fmla="*/ 1619886 w 1714889"/>
                <a:gd name="connsiteY79" fmla="*/ 439387 h 1567543"/>
                <a:gd name="connsiteX80" fmla="*/ 1655512 w 1714889"/>
                <a:gd name="connsiteY80" fmla="*/ 451263 h 1567543"/>
                <a:gd name="connsiteX81" fmla="*/ 1714889 w 1714889"/>
                <a:gd name="connsiteY81" fmla="*/ 451263 h 1567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1714889" h="1567543">
                  <a:moveTo>
                    <a:pt x="52343" y="1567543"/>
                  </a:moveTo>
                  <a:cubicBezTo>
                    <a:pt x="44426" y="1543792"/>
                    <a:pt x="37149" y="1519819"/>
                    <a:pt x="28593" y="1496291"/>
                  </a:cubicBezTo>
                  <a:cubicBezTo>
                    <a:pt x="21308" y="1476258"/>
                    <a:pt x="5694" y="1458215"/>
                    <a:pt x="4842" y="1436915"/>
                  </a:cubicBezTo>
                  <a:cubicBezTo>
                    <a:pt x="-6540" y="1152382"/>
                    <a:pt x="2447" y="1282635"/>
                    <a:pt x="28593" y="1151907"/>
                  </a:cubicBezTo>
                  <a:cubicBezTo>
                    <a:pt x="33315" y="1128296"/>
                    <a:pt x="36807" y="1104453"/>
                    <a:pt x="40468" y="1080655"/>
                  </a:cubicBezTo>
                  <a:cubicBezTo>
                    <a:pt x="44724" y="1052990"/>
                    <a:pt x="46049" y="1024802"/>
                    <a:pt x="52343" y="997528"/>
                  </a:cubicBezTo>
                  <a:cubicBezTo>
                    <a:pt x="57972" y="973134"/>
                    <a:pt x="68177" y="950027"/>
                    <a:pt x="76094" y="926276"/>
                  </a:cubicBezTo>
                  <a:cubicBezTo>
                    <a:pt x="80052" y="914401"/>
                    <a:pt x="84933" y="902794"/>
                    <a:pt x="87969" y="890650"/>
                  </a:cubicBezTo>
                  <a:cubicBezTo>
                    <a:pt x="91773" y="875436"/>
                    <a:pt x="103204" y="824555"/>
                    <a:pt x="111720" y="807523"/>
                  </a:cubicBezTo>
                  <a:cubicBezTo>
                    <a:pt x="169113" y="692737"/>
                    <a:pt x="97585" y="876889"/>
                    <a:pt x="159221" y="712520"/>
                  </a:cubicBezTo>
                  <a:cubicBezTo>
                    <a:pt x="163616" y="700799"/>
                    <a:pt x="168060" y="689038"/>
                    <a:pt x="171096" y="676894"/>
                  </a:cubicBezTo>
                  <a:cubicBezTo>
                    <a:pt x="175991" y="657312"/>
                    <a:pt x="175726" y="636356"/>
                    <a:pt x="182972" y="617517"/>
                  </a:cubicBezTo>
                  <a:cubicBezTo>
                    <a:pt x="195682" y="584472"/>
                    <a:pt x="219277" y="556103"/>
                    <a:pt x="230473" y="522515"/>
                  </a:cubicBezTo>
                  <a:lnTo>
                    <a:pt x="266099" y="415637"/>
                  </a:lnTo>
                  <a:lnTo>
                    <a:pt x="277974" y="380011"/>
                  </a:lnTo>
                  <a:cubicBezTo>
                    <a:pt x="281933" y="368136"/>
                    <a:pt x="286814" y="356529"/>
                    <a:pt x="289850" y="344385"/>
                  </a:cubicBezTo>
                  <a:cubicBezTo>
                    <a:pt x="293808" y="328551"/>
                    <a:pt x="296564" y="312367"/>
                    <a:pt x="301725" y="296884"/>
                  </a:cubicBezTo>
                  <a:cubicBezTo>
                    <a:pt x="308466" y="276661"/>
                    <a:pt x="318191" y="257541"/>
                    <a:pt x="325476" y="237507"/>
                  </a:cubicBezTo>
                  <a:cubicBezTo>
                    <a:pt x="334032" y="213979"/>
                    <a:pt x="335339" y="187086"/>
                    <a:pt x="349226" y="166255"/>
                  </a:cubicBezTo>
                  <a:cubicBezTo>
                    <a:pt x="382797" y="115900"/>
                    <a:pt x="366594" y="143395"/>
                    <a:pt x="396728" y="83128"/>
                  </a:cubicBezTo>
                  <a:cubicBezTo>
                    <a:pt x="404342" y="52670"/>
                    <a:pt x="405638" y="12863"/>
                    <a:pt x="444229" y="0"/>
                  </a:cubicBezTo>
                  <a:lnTo>
                    <a:pt x="479855" y="11876"/>
                  </a:lnTo>
                  <a:cubicBezTo>
                    <a:pt x="487772" y="31668"/>
                    <a:pt x="493254" y="52618"/>
                    <a:pt x="503606" y="71252"/>
                  </a:cubicBezTo>
                  <a:cubicBezTo>
                    <a:pt x="513218" y="88554"/>
                    <a:pt x="531194" y="100667"/>
                    <a:pt x="539232" y="118754"/>
                  </a:cubicBezTo>
                  <a:cubicBezTo>
                    <a:pt x="547429" y="137198"/>
                    <a:pt x="544724" y="158982"/>
                    <a:pt x="551107" y="178130"/>
                  </a:cubicBezTo>
                  <a:cubicBezTo>
                    <a:pt x="556705" y="194924"/>
                    <a:pt x="568283" y="209195"/>
                    <a:pt x="574858" y="225632"/>
                  </a:cubicBezTo>
                  <a:cubicBezTo>
                    <a:pt x="584156" y="248877"/>
                    <a:pt x="598608" y="296884"/>
                    <a:pt x="598608" y="296884"/>
                  </a:cubicBezTo>
                  <a:cubicBezTo>
                    <a:pt x="602567" y="356260"/>
                    <a:pt x="607356" y="415587"/>
                    <a:pt x="610484" y="475013"/>
                  </a:cubicBezTo>
                  <a:cubicBezTo>
                    <a:pt x="615274" y="566017"/>
                    <a:pt x="614109" y="657390"/>
                    <a:pt x="622359" y="748146"/>
                  </a:cubicBezTo>
                  <a:cubicBezTo>
                    <a:pt x="632140" y="855743"/>
                    <a:pt x="629645" y="842203"/>
                    <a:pt x="669860" y="902525"/>
                  </a:cubicBezTo>
                  <a:cubicBezTo>
                    <a:pt x="673818" y="914400"/>
                    <a:pt x="676137" y="926955"/>
                    <a:pt x="681735" y="938151"/>
                  </a:cubicBezTo>
                  <a:cubicBezTo>
                    <a:pt x="688118" y="950917"/>
                    <a:pt x="702024" y="987623"/>
                    <a:pt x="705486" y="973777"/>
                  </a:cubicBezTo>
                  <a:cubicBezTo>
                    <a:pt x="712275" y="946623"/>
                    <a:pt x="697569" y="918359"/>
                    <a:pt x="693611" y="890650"/>
                  </a:cubicBezTo>
                  <a:cubicBezTo>
                    <a:pt x="697569" y="787730"/>
                    <a:pt x="698855" y="684673"/>
                    <a:pt x="705486" y="581891"/>
                  </a:cubicBezTo>
                  <a:cubicBezTo>
                    <a:pt x="706785" y="561749"/>
                    <a:pt x="714857" y="542543"/>
                    <a:pt x="717361" y="522515"/>
                  </a:cubicBezTo>
                  <a:cubicBezTo>
                    <a:pt x="722784" y="479130"/>
                    <a:pt x="725278" y="435429"/>
                    <a:pt x="729237" y="391886"/>
                  </a:cubicBezTo>
                  <a:cubicBezTo>
                    <a:pt x="741112" y="395844"/>
                    <a:pt x="756547" y="394405"/>
                    <a:pt x="764863" y="403761"/>
                  </a:cubicBezTo>
                  <a:cubicBezTo>
                    <a:pt x="789673" y="431672"/>
                    <a:pt x="797833" y="472358"/>
                    <a:pt x="824239" y="498764"/>
                  </a:cubicBezTo>
                  <a:lnTo>
                    <a:pt x="859865" y="534390"/>
                  </a:lnTo>
                  <a:cubicBezTo>
                    <a:pt x="863824" y="550224"/>
                    <a:pt x="867051" y="566258"/>
                    <a:pt x="871741" y="581891"/>
                  </a:cubicBezTo>
                  <a:cubicBezTo>
                    <a:pt x="878935" y="605870"/>
                    <a:pt x="890581" y="628594"/>
                    <a:pt x="895491" y="653143"/>
                  </a:cubicBezTo>
                  <a:cubicBezTo>
                    <a:pt x="899450" y="672935"/>
                    <a:pt x="902056" y="693047"/>
                    <a:pt x="907367" y="712520"/>
                  </a:cubicBezTo>
                  <a:cubicBezTo>
                    <a:pt x="924977" y="777089"/>
                    <a:pt x="950613" y="822765"/>
                    <a:pt x="907367" y="736271"/>
                  </a:cubicBezTo>
                  <a:cubicBezTo>
                    <a:pt x="915632" y="628817"/>
                    <a:pt x="913303" y="599709"/>
                    <a:pt x="931117" y="510639"/>
                  </a:cubicBezTo>
                  <a:cubicBezTo>
                    <a:pt x="934318" y="494635"/>
                    <a:pt x="937262" y="478420"/>
                    <a:pt x="942993" y="463138"/>
                  </a:cubicBezTo>
                  <a:cubicBezTo>
                    <a:pt x="949209" y="446563"/>
                    <a:pt x="958826" y="431471"/>
                    <a:pt x="966743" y="415637"/>
                  </a:cubicBezTo>
                  <a:cubicBezTo>
                    <a:pt x="970702" y="391886"/>
                    <a:pt x="971700" y="367448"/>
                    <a:pt x="978619" y="344385"/>
                  </a:cubicBezTo>
                  <a:cubicBezTo>
                    <a:pt x="983706" y="327429"/>
                    <a:pt x="995396" y="313155"/>
                    <a:pt x="1002369" y="296884"/>
                  </a:cubicBezTo>
                  <a:cubicBezTo>
                    <a:pt x="1007300" y="285378"/>
                    <a:pt x="1010286" y="273133"/>
                    <a:pt x="1014245" y="261258"/>
                  </a:cubicBezTo>
                  <a:cubicBezTo>
                    <a:pt x="1026120" y="273133"/>
                    <a:pt x="1040110" y="283218"/>
                    <a:pt x="1049871" y="296884"/>
                  </a:cubicBezTo>
                  <a:cubicBezTo>
                    <a:pt x="1086442" y="348084"/>
                    <a:pt x="1067918" y="351185"/>
                    <a:pt x="1085496" y="415637"/>
                  </a:cubicBezTo>
                  <a:cubicBezTo>
                    <a:pt x="1091105" y="436203"/>
                    <a:pt x="1101330" y="455221"/>
                    <a:pt x="1109247" y="475013"/>
                  </a:cubicBezTo>
                  <a:cubicBezTo>
                    <a:pt x="1113205" y="494805"/>
                    <a:pt x="1118053" y="514440"/>
                    <a:pt x="1121122" y="534390"/>
                  </a:cubicBezTo>
                  <a:cubicBezTo>
                    <a:pt x="1125975" y="565933"/>
                    <a:pt x="1127289" y="597994"/>
                    <a:pt x="1132998" y="629393"/>
                  </a:cubicBezTo>
                  <a:cubicBezTo>
                    <a:pt x="1135237" y="641709"/>
                    <a:pt x="1141434" y="652983"/>
                    <a:pt x="1144873" y="665019"/>
                  </a:cubicBezTo>
                  <a:cubicBezTo>
                    <a:pt x="1149357" y="680712"/>
                    <a:pt x="1152264" y="696827"/>
                    <a:pt x="1156748" y="712520"/>
                  </a:cubicBezTo>
                  <a:cubicBezTo>
                    <a:pt x="1160187" y="724556"/>
                    <a:pt x="1175064" y="758880"/>
                    <a:pt x="1168624" y="748146"/>
                  </a:cubicBezTo>
                  <a:cubicBezTo>
                    <a:pt x="1150408" y="717786"/>
                    <a:pt x="1121122" y="653143"/>
                    <a:pt x="1121122" y="653143"/>
                  </a:cubicBezTo>
                  <a:cubicBezTo>
                    <a:pt x="1138686" y="301877"/>
                    <a:pt x="1112770" y="512605"/>
                    <a:pt x="1144873" y="368136"/>
                  </a:cubicBezTo>
                  <a:cubicBezTo>
                    <a:pt x="1154583" y="324438"/>
                    <a:pt x="1149061" y="304571"/>
                    <a:pt x="1180499" y="273133"/>
                  </a:cubicBezTo>
                  <a:cubicBezTo>
                    <a:pt x="1190591" y="263041"/>
                    <a:pt x="1204250" y="257299"/>
                    <a:pt x="1216125" y="249382"/>
                  </a:cubicBezTo>
                  <a:cubicBezTo>
                    <a:pt x="1228000" y="257299"/>
                    <a:pt x="1242835" y="261988"/>
                    <a:pt x="1251751" y="273133"/>
                  </a:cubicBezTo>
                  <a:cubicBezTo>
                    <a:pt x="1259571" y="282908"/>
                    <a:pt x="1258028" y="297563"/>
                    <a:pt x="1263626" y="308759"/>
                  </a:cubicBezTo>
                  <a:cubicBezTo>
                    <a:pt x="1277953" y="337413"/>
                    <a:pt x="1304159" y="375496"/>
                    <a:pt x="1323003" y="403761"/>
                  </a:cubicBezTo>
                  <a:cubicBezTo>
                    <a:pt x="1326961" y="419595"/>
                    <a:pt x="1330078" y="435663"/>
                    <a:pt x="1334878" y="451263"/>
                  </a:cubicBezTo>
                  <a:cubicBezTo>
                    <a:pt x="1345922" y="487156"/>
                    <a:pt x="1364330" y="521099"/>
                    <a:pt x="1370504" y="558141"/>
                  </a:cubicBezTo>
                  <a:cubicBezTo>
                    <a:pt x="1374463" y="581892"/>
                    <a:pt x="1377157" y="605888"/>
                    <a:pt x="1382380" y="629393"/>
                  </a:cubicBezTo>
                  <a:cubicBezTo>
                    <a:pt x="1385095" y="641613"/>
                    <a:pt x="1389860" y="653298"/>
                    <a:pt x="1394255" y="665019"/>
                  </a:cubicBezTo>
                  <a:cubicBezTo>
                    <a:pt x="1401740" y="684978"/>
                    <a:pt x="1423176" y="703715"/>
                    <a:pt x="1418006" y="724395"/>
                  </a:cubicBezTo>
                  <a:cubicBezTo>
                    <a:pt x="1414970" y="736539"/>
                    <a:pt x="1394255" y="716478"/>
                    <a:pt x="1382380" y="712520"/>
                  </a:cubicBezTo>
                  <a:cubicBezTo>
                    <a:pt x="1354559" y="601244"/>
                    <a:pt x="1363635" y="657460"/>
                    <a:pt x="1382380" y="451263"/>
                  </a:cubicBezTo>
                  <a:cubicBezTo>
                    <a:pt x="1383858" y="435009"/>
                    <a:pt x="1389565" y="419394"/>
                    <a:pt x="1394255" y="403761"/>
                  </a:cubicBezTo>
                  <a:cubicBezTo>
                    <a:pt x="1401449" y="379782"/>
                    <a:pt x="1418006" y="332510"/>
                    <a:pt x="1418006" y="332510"/>
                  </a:cubicBezTo>
                  <a:cubicBezTo>
                    <a:pt x="1423942" y="296892"/>
                    <a:pt x="1432721" y="221374"/>
                    <a:pt x="1453632" y="190006"/>
                  </a:cubicBezTo>
                  <a:cubicBezTo>
                    <a:pt x="1461549" y="178131"/>
                    <a:pt x="1471586" y="167422"/>
                    <a:pt x="1477382" y="154380"/>
                  </a:cubicBezTo>
                  <a:cubicBezTo>
                    <a:pt x="1487550" y="131502"/>
                    <a:pt x="1501133" y="83128"/>
                    <a:pt x="1501133" y="83128"/>
                  </a:cubicBezTo>
                  <a:cubicBezTo>
                    <a:pt x="1509890" y="100643"/>
                    <a:pt x="1533847" y="142955"/>
                    <a:pt x="1536759" y="166255"/>
                  </a:cubicBezTo>
                  <a:cubicBezTo>
                    <a:pt x="1543160" y="217468"/>
                    <a:pt x="1542935" y="269338"/>
                    <a:pt x="1548634" y="320634"/>
                  </a:cubicBezTo>
                  <a:cubicBezTo>
                    <a:pt x="1552882" y="358869"/>
                    <a:pt x="1556685" y="388062"/>
                    <a:pt x="1584260" y="415637"/>
                  </a:cubicBezTo>
                  <a:cubicBezTo>
                    <a:pt x="1594352" y="425729"/>
                    <a:pt x="1607121" y="433004"/>
                    <a:pt x="1619886" y="439387"/>
                  </a:cubicBezTo>
                  <a:cubicBezTo>
                    <a:pt x="1631082" y="444985"/>
                    <a:pt x="1643091" y="449710"/>
                    <a:pt x="1655512" y="451263"/>
                  </a:cubicBezTo>
                  <a:cubicBezTo>
                    <a:pt x="1675151" y="453718"/>
                    <a:pt x="1695097" y="451263"/>
                    <a:pt x="1714889" y="451263"/>
                  </a:cubicBezTo>
                </a:path>
              </a:pathLst>
            </a:cu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3212225" y="418464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f3</a:t>
            </a:r>
            <a:endParaRPr lang="zh-CN" alt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4860032" y="3517641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f4</a:t>
            </a:r>
            <a:endParaRPr lang="zh-CN" altLang="en-US" dirty="0"/>
          </a:p>
        </p:txBody>
      </p:sp>
      <p:grpSp>
        <p:nvGrpSpPr>
          <p:cNvPr id="72" name="组合 71"/>
          <p:cNvGrpSpPr/>
          <p:nvPr/>
        </p:nvGrpSpPr>
        <p:grpSpPr>
          <a:xfrm>
            <a:off x="6833649" y="2274455"/>
            <a:ext cx="3724540" cy="1567543"/>
            <a:chOff x="2924519" y="2797561"/>
            <a:chExt cx="3385945" cy="1567543"/>
          </a:xfrm>
        </p:grpSpPr>
        <p:cxnSp>
          <p:nvCxnSpPr>
            <p:cNvPr id="73" name="直接连接符 72"/>
            <p:cNvCxnSpPr/>
            <p:nvPr/>
          </p:nvCxnSpPr>
          <p:spPr bwMode="auto">
            <a:xfrm>
              <a:off x="4366248" y="3234668"/>
              <a:ext cx="194421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4" name="任意多边形 73"/>
            <p:cNvSpPr/>
            <p:nvPr/>
          </p:nvSpPr>
          <p:spPr bwMode="auto">
            <a:xfrm>
              <a:off x="2924519" y="2797561"/>
              <a:ext cx="1441729" cy="1567543"/>
            </a:xfrm>
            <a:custGeom>
              <a:avLst/>
              <a:gdLst>
                <a:gd name="connsiteX0" fmla="*/ 52343 w 1714889"/>
                <a:gd name="connsiteY0" fmla="*/ 1567543 h 1567543"/>
                <a:gd name="connsiteX1" fmla="*/ 28593 w 1714889"/>
                <a:gd name="connsiteY1" fmla="*/ 1496291 h 1567543"/>
                <a:gd name="connsiteX2" fmla="*/ 4842 w 1714889"/>
                <a:gd name="connsiteY2" fmla="*/ 1436915 h 1567543"/>
                <a:gd name="connsiteX3" fmla="*/ 28593 w 1714889"/>
                <a:gd name="connsiteY3" fmla="*/ 1151907 h 1567543"/>
                <a:gd name="connsiteX4" fmla="*/ 40468 w 1714889"/>
                <a:gd name="connsiteY4" fmla="*/ 1080655 h 1567543"/>
                <a:gd name="connsiteX5" fmla="*/ 52343 w 1714889"/>
                <a:gd name="connsiteY5" fmla="*/ 997528 h 1567543"/>
                <a:gd name="connsiteX6" fmla="*/ 76094 w 1714889"/>
                <a:gd name="connsiteY6" fmla="*/ 926276 h 1567543"/>
                <a:gd name="connsiteX7" fmla="*/ 87969 w 1714889"/>
                <a:gd name="connsiteY7" fmla="*/ 890650 h 1567543"/>
                <a:gd name="connsiteX8" fmla="*/ 111720 w 1714889"/>
                <a:gd name="connsiteY8" fmla="*/ 807523 h 1567543"/>
                <a:gd name="connsiteX9" fmla="*/ 159221 w 1714889"/>
                <a:gd name="connsiteY9" fmla="*/ 712520 h 1567543"/>
                <a:gd name="connsiteX10" fmla="*/ 171096 w 1714889"/>
                <a:gd name="connsiteY10" fmla="*/ 676894 h 1567543"/>
                <a:gd name="connsiteX11" fmla="*/ 182972 w 1714889"/>
                <a:gd name="connsiteY11" fmla="*/ 617517 h 1567543"/>
                <a:gd name="connsiteX12" fmla="*/ 230473 w 1714889"/>
                <a:gd name="connsiteY12" fmla="*/ 522515 h 1567543"/>
                <a:gd name="connsiteX13" fmla="*/ 266099 w 1714889"/>
                <a:gd name="connsiteY13" fmla="*/ 415637 h 1567543"/>
                <a:gd name="connsiteX14" fmla="*/ 277974 w 1714889"/>
                <a:gd name="connsiteY14" fmla="*/ 380011 h 1567543"/>
                <a:gd name="connsiteX15" fmla="*/ 289850 w 1714889"/>
                <a:gd name="connsiteY15" fmla="*/ 344385 h 1567543"/>
                <a:gd name="connsiteX16" fmla="*/ 301725 w 1714889"/>
                <a:gd name="connsiteY16" fmla="*/ 296884 h 1567543"/>
                <a:gd name="connsiteX17" fmla="*/ 325476 w 1714889"/>
                <a:gd name="connsiteY17" fmla="*/ 237507 h 1567543"/>
                <a:gd name="connsiteX18" fmla="*/ 349226 w 1714889"/>
                <a:gd name="connsiteY18" fmla="*/ 166255 h 1567543"/>
                <a:gd name="connsiteX19" fmla="*/ 396728 w 1714889"/>
                <a:gd name="connsiteY19" fmla="*/ 83128 h 1567543"/>
                <a:gd name="connsiteX20" fmla="*/ 444229 w 1714889"/>
                <a:gd name="connsiteY20" fmla="*/ 0 h 1567543"/>
                <a:gd name="connsiteX21" fmla="*/ 479855 w 1714889"/>
                <a:gd name="connsiteY21" fmla="*/ 11876 h 1567543"/>
                <a:gd name="connsiteX22" fmla="*/ 503606 w 1714889"/>
                <a:gd name="connsiteY22" fmla="*/ 71252 h 1567543"/>
                <a:gd name="connsiteX23" fmla="*/ 539232 w 1714889"/>
                <a:gd name="connsiteY23" fmla="*/ 118754 h 1567543"/>
                <a:gd name="connsiteX24" fmla="*/ 551107 w 1714889"/>
                <a:gd name="connsiteY24" fmla="*/ 178130 h 1567543"/>
                <a:gd name="connsiteX25" fmla="*/ 574858 w 1714889"/>
                <a:gd name="connsiteY25" fmla="*/ 225632 h 1567543"/>
                <a:gd name="connsiteX26" fmla="*/ 598608 w 1714889"/>
                <a:gd name="connsiteY26" fmla="*/ 296884 h 1567543"/>
                <a:gd name="connsiteX27" fmla="*/ 610484 w 1714889"/>
                <a:gd name="connsiteY27" fmla="*/ 475013 h 1567543"/>
                <a:gd name="connsiteX28" fmla="*/ 622359 w 1714889"/>
                <a:gd name="connsiteY28" fmla="*/ 748146 h 1567543"/>
                <a:gd name="connsiteX29" fmla="*/ 669860 w 1714889"/>
                <a:gd name="connsiteY29" fmla="*/ 902525 h 1567543"/>
                <a:gd name="connsiteX30" fmla="*/ 681735 w 1714889"/>
                <a:gd name="connsiteY30" fmla="*/ 938151 h 1567543"/>
                <a:gd name="connsiteX31" fmla="*/ 705486 w 1714889"/>
                <a:gd name="connsiteY31" fmla="*/ 973777 h 1567543"/>
                <a:gd name="connsiteX32" fmla="*/ 693611 w 1714889"/>
                <a:gd name="connsiteY32" fmla="*/ 890650 h 1567543"/>
                <a:gd name="connsiteX33" fmla="*/ 705486 w 1714889"/>
                <a:gd name="connsiteY33" fmla="*/ 581891 h 1567543"/>
                <a:gd name="connsiteX34" fmla="*/ 717361 w 1714889"/>
                <a:gd name="connsiteY34" fmla="*/ 522515 h 1567543"/>
                <a:gd name="connsiteX35" fmla="*/ 729237 w 1714889"/>
                <a:gd name="connsiteY35" fmla="*/ 391886 h 1567543"/>
                <a:gd name="connsiteX36" fmla="*/ 764863 w 1714889"/>
                <a:gd name="connsiteY36" fmla="*/ 403761 h 1567543"/>
                <a:gd name="connsiteX37" fmla="*/ 824239 w 1714889"/>
                <a:gd name="connsiteY37" fmla="*/ 498764 h 1567543"/>
                <a:gd name="connsiteX38" fmla="*/ 859865 w 1714889"/>
                <a:gd name="connsiteY38" fmla="*/ 534390 h 1567543"/>
                <a:gd name="connsiteX39" fmla="*/ 871741 w 1714889"/>
                <a:gd name="connsiteY39" fmla="*/ 581891 h 1567543"/>
                <a:gd name="connsiteX40" fmla="*/ 895491 w 1714889"/>
                <a:gd name="connsiteY40" fmla="*/ 653143 h 1567543"/>
                <a:gd name="connsiteX41" fmla="*/ 907367 w 1714889"/>
                <a:gd name="connsiteY41" fmla="*/ 712520 h 1567543"/>
                <a:gd name="connsiteX42" fmla="*/ 907367 w 1714889"/>
                <a:gd name="connsiteY42" fmla="*/ 736271 h 1567543"/>
                <a:gd name="connsiteX43" fmla="*/ 931117 w 1714889"/>
                <a:gd name="connsiteY43" fmla="*/ 510639 h 1567543"/>
                <a:gd name="connsiteX44" fmla="*/ 942993 w 1714889"/>
                <a:gd name="connsiteY44" fmla="*/ 463138 h 1567543"/>
                <a:gd name="connsiteX45" fmla="*/ 966743 w 1714889"/>
                <a:gd name="connsiteY45" fmla="*/ 415637 h 1567543"/>
                <a:gd name="connsiteX46" fmla="*/ 978619 w 1714889"/>
                <a:gd name="connsiteY46" fmla="*/ 344385 h 1567543"/>
                <a:gd name="connsiteX47" fmla="*/ 1002369 w 1714889"/>
                <a:gd name="connsiteY47" fmla="*/ 296884 h 1567543"/>
                <a:gd name="connsiteX48" fmla="*/ 1014245 w 1714889"/>
                <a:gd name="connsiteY48" fmla="*/ 261258 h 1567543"/>
                <a:gd name="connsiteX49" fmla="*/ 1049871 w 1714889"/>
                <a:gd name="connsiteY49" fmla="*/ 296884 h 1567543"/>
                <a:gd name="connsiteX50" fmla="*/ 1085496 w 1714889"/>
                <a:gd name="connsiteY50" fmla="*/ 415637 h 1567543"/>
                <a:gd name="connsiteX51" fmla="*/ 1109247 w 1714889"/>
                <a:gd name="connsiteY51" fmla="*/ 475013 h 1567543"/>
                <a:gd name="connsiteX52" fmla="*/ 1121122 w 1714889"/>
                <a:gd name="connsiteY52" fmla="*/ 534390 h 1567543"/>
                <a:gd name="connsiteX53" fmla="*/ 1132998 w 1714889"/>
                <a:gd name="connsiteY53" fmla="*/ 629393 h 1567543"/>
                <a:gd name="connsiteX54" fmla="*/ 1144873 w 1714889"/>
                <a:gd name="connsiteY54" fmla="*/ 665019 h 1567543"/>
                <a:gd name="connsiteX55" fmla="*/ 1156748 w 1714889"/>
                <a:gd name="connsiteY55" fmla="*/ 712520 h 1567543"/>
                <a:gd name="connsiteX56" fmla="*/ 1168624 w 1714889"/>
                <a:gd name="connsiteY56" fmla="*/ 748146 h 1567543"/>
                <a:gd name="connsiteX57" fmla="*/ 1121122 w 1714889"/>
                <a:gd name="connsiteY57" fmla="*/ 653143 h 1567543"/>
                <a:gd name="connsiteX58" fmla="*/ 1144873 w 1714889"/>
                <a:gd name="connsiteY58" fmla="*/ 368136 h 1567543"/>
                <a:gd name="connsiteX59" fmla="*/ 1180499 w 1714889"/>
                <a:gd name="connsiteY59" fmla="*/ 273133 h 1567543"/>
                <a:gd name="connsiteX60" fmla="*/ 1216125 w 1714889"/>
                <a:gd name="connsiteY60" fmla="*/ 249382 h 1567543"/>
                <a:gd name="connsiteX61" fmla="*/ 1251751 w 1714889"/>
                <a:gd name="connsiteY61" fmla="*/ 273133 h 1567543"/>
                <a:gd name="connsiteX62" fmla="*/ 1263626 w 1714889"/>
                <a:gd name="connsiteY62" fmla="*/ 308759 h 1567543"/>
                <a:gd name="connsiteX63" fmla="*/ 1323003 w 1714889"/>
                <a:gd name="connsiteY63" fmla="*/ 403761 h 1567543"/>
                <a:gd name="connsiteX64" fmla="*/ 1334878 w 1714889"/>
                <a:gd name="connsiteY64" fmla="*/ 451263 h 1567543"/>
                <a:gd name="connsiteX65" fmla="*/ 1370504 w 1714889"/>
                <a:gd name="connsiteY65" fmla="*/ 558141 h 1567543"/>
                <a:gd name="connsiteX66" fmla="*/ 1382380 w 1714889"/>
                <a:gd name="connsiteY66" fmla="*/ 629393 h 1567543"/>
                <a:gd name="connsiteX67" fmla="*/ 1394255 w 1714889"/>
                <a:gd name="connsiteY67" fmla="*/ 665019 h 1567543"/>
                <a:gd name="connsiteX68" fmla="*/ 1418006 w 1714889"/>
                <a:gd name="connsiteY68" fmla="*/ 724395 h 1567543"/>
                <a:gd name="connsiteX69" fmla="*/ 1382380 w 1714889"/>
                <a:gd name="connsiteY69" fmla="*/ 712520 h 1567543"/>
                <a:gd name="connsiteX70" fmla="*/ 1382380 w 1714889"/>
                <a:gd name="connsiteY70" fmla="*/ 451263 h 1567543"/>
                <a:gd name="connsiteX71" fmla="*/ 1394255 w 1714889"/>
                <a:gd name="connsiteY71" fmla="*/ 403761 h 1567543"/>
                <a:gd name="connsiteX72" fmla="*/ 1418006 w 1714889"/>
                <a:gd name="connsiteY72" fmla="*/ 332510 h 1567543"/>
                <a:gd name="connsiteX73" fmla="*/ 1453632 w 1714889"/>
                <a:gd name="connsiteY73" fmla="*/ 190006 h 1567543"/>
                <a:gd name="connsiteX74" fmla="*/ 1477382 w 1714889"/>
                <a:gd name="connsiteY74" fmla="*/ 154380 h 1567543"/>
                <a:gd name="connsiteX75" fmla="*/ 1501133 w 1714889"/>
                <a:gd name="connsiteY75" fmla="*/ 83128 h 1567543"/>
                <a:gd name="connsiteX76" fmla="*/ 1536759 w 1714889"/>
                <a:gd name="connsiteY76" fmla="*/ 166255 h 1567543"/>
                <a:gd name="connsiteX77" fmla="*/ 1548634 w 1714889"/>
                <a:gd name="connsiteY77" fmla="*/ 320634 h 1567543"/>
                <a:gd name="connsiteX78" fmla="*/ 1584260 w 1714889"/>
                <a:gd name="connsiteY78" fmla="*/ 415637 h 1567543"/>
                <a:gd name="connsiteX79" fmla="*/ 1619886 w 1714889"/>
                <a:gd name="connsiteY79" fmla="*/ 439387 h 1567543"/>
                <a:gd name="connsiteX80" fmla="*/ 1655512 w 1714889"/>
                <a:gd name="connsiteY80" fmla="*/ 451263 h 1567543"/>
                <a:gd name="connsiteX81" fmla="*/ 1714889 w 1714889"/>
                <a:gd name="connsiteY81" fmla="*/ 451263 h 1567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1714889" h="1567543">
                  <a:moveTo>
                    <a:pt x="52343" y="1567543"/>
                  </a:moveTo>
                  <a:cubicBezTo>
                    <a:pt x="44426" y="1543792"/>
                    <a:pt x="37149" y="1519819"/>
                    <a:pt x="28593" y="1496291"/>
                  </a:cubicBezTo>
                  <a:cubicBezTo>
                    <a:pt x="21308" y="1476258"/>
                    <a:pt x="5694" y="1458215"/>
                    <a:pt x="4842" y="1436915"/>
                  </a:cubicBezTo>
                  <a:cubicBezTo>
                    <a:pt x="-6540" y="1152382"/>
                    <a:pt x="2447" y="1282635"/>
                    <a:pt x="28593" y="1151907"/>
                  </a:cubicBezTo>
                  <a:cubicBezTo>
                    <a:pt x="33315" y="1128296"/>
                    <a:pt x="36807" y="1104453"/>
                    <a:pt x="40468" y="1080655"/>
                  </a:cubicBezTo>
                  <a:cubicBezTo>
                    <a:pt x="44724" y="1052990"/>
                    <a:pt x="46049" y="1024802"/>
                    <a:pt x="52343" y="997528"/>
                  </a:cubicBezTo>
                  <a:cubicBezTo>
                    <a:pt x="57972" y="973134"/>
                    <a:pt x="68177" y="950027"/>
                    <a:pt x="76094" y="926276"/>
                  </a:cubicBezTo>
                  <a:cubicBezTo>
                    <a:pt x="80052" y="914401"/>
                    <a:pt x="84933" y="902794"/>
                    <a:pt x="87969" y="890650"/>
                  </a:cubicBezTo>
                  <a:cubicBezTo>
                    <a:pt x="91773" y="875436"/>
                    <a:pt x="103204" y="824555"/>
                    <a:pt x="111720" y="807523"/>
                  </a:cubicBezTo>
                  <a:cubicBezTo>
                    <a:pt x="169113" y="692737"/>
                    <a:pt x="97585" y="876889"/>
                    <a:pt x="159221" y="712520"/>
                  </a:cubicBezTo>
                  <a:cubicBezTo>
                    <a:pt x="163616" y="700799"/>
                    <a:pt x="168060" y="689038"/>
                    <a:pt x="171096" y="676894"/>
                  </a:cubicBezTo>
                  <a:cubicBezTo>
                    <a:pt x="175991" y="657312"/>
                    <a:pt x="175726" y="636356"/>
                    <a:pt x="182972" y="617517"/>
                  </a:cubicBezTo>
                  <a:cubicBezTo>
                    <a:pt x="195682" y="584472"/>
                    <a:pt x="219277" y="556103"/>
                    <a:pt x="230473" y="522515"/>
                  </a:cubicBezTo>
                  <a:lnTo>
                    <a:pt x="266099" y="415637"/>
                  </a:lnTo>
                  <a:lnTo>
                    <a:pt x="277974" y="380011"/>
                  </a:lnTo>
                  <a:cubicBezTo>
                    <a:pt x="281933" y="368136"/>
                    <a:pt x="286814" y="356529"/>
                    <a:pt x="289850" y="344385"/>
                  </a:cubicBezTo>
                  <a:cubicBezTo>
                    <a:pt x="293808" y="328551"/>
                    <a:pt x="296564" y="312367"/>
                    <a:pt x="301725" y="296884"/>
                  </a:cubicBezTo>
                  <a:cubicBezTo>
                    <a:pt x="308466" y="276661"/>
                    <a:pt x="318191" y="257541"/>
                    <a:pt x="325476" y="237507"/>
                  </a:cubicBezTo>
                  <a:cubicBezTo>
                    <a:pt x="334032" y="213979"/>
                    <a:pt x="335339" y="187086"/>
                    <a:pt x="349226" y="166255"/>
                  </a:cubicBezTo>
                  <a:cubicBezTo>
                    <a:pt x="382797" y="115900"/>
                    <a:pt x="366594" y="143395"/>
                    <a:pt x="396728" y="83128"/>
                  </a:cubicBezTo>
                  <a:cubicBezTo>
                    <a:pt x="404342" y="52670"/>
                    <a:pt x="405638" y="12863"/>
                    <a:pt x="444229" y="0"/>
                  </a:cubicBezTo>
                  <a:lnTo>
                    <a:pt x="479855" y="11876"/>
                  </a:lnTo>
                  <a:cubicBezTo>
                    <a:pt x="487772" y="31668"/>
                    <a:pt x="493254" y="52618"/>
                    <a:pt x="503606" y="71252"/>
                  </a:cubicBezTo>
                  <a:cubicBezTo>
                    <a:pt x="513218" y="88554"/>
                    <a:pt x="531194" y="100667"/>
                    <a:pt x="539232" y="118754"/>
                  </a:cubicBezTo>
                  <a:cubicBezTo>
                    <a:pt x="547429" y="137198"/>
                    <a:pt x="544724" y="158982"/>
                    <a:pt x="551107" y="178130"/>
                  </a:cubicBezTo>
                  <a:cubicBezTo>
                    <a:pt x="556705" y="194924"/>
                    <a:pt x="568283" y="209195"/>
                    <a:pt x="574858" y="225632"/>
                  </a:cubicBezTo>
                  <a:cubicBezTo>
                    <a:pt x="584156" y="248877"/>
                    <a:pt x="598608" y="296884"/>
                    <a:pt x="598608" y="296884"/>
                  </a:cubicBezTo>
                  <a:cubicBezTo>
                    <a:pt x="602567" y="356260"/>
                    <a:pt x="607356" y="415587"/>
                    <a:pt x="610484" y="475013"/>
                  </a:cubicBezTo>
                  <a:cubicBezTo>
                    <a:pt x="615274" y="566017"/>
                    <a:pt x="614109" y="657390"/>
                    <a:pt x="622359" y="748146"/>
                  </a:cubicBezTo>
                  <a:cubicBezTo>
                    <a:pt x="632140" y="855743"/>
                    <a:pt x="629645" y="842203"/>
                    <a:pt x="669860" y="902525"/>
                  </a:cubicBezTo>
                  <a:cubicBezTo>
                    <a:pt x="673818" y="914400"/>
                    <a:pt x="676137" y="926955"/>
                    <a:pt x="681735" y="938151"/>
                  </a:cubicBezTo>
                  <a:cubicBezTo>
                    <a:pt x="688118" y="950917"/>
                    <a:pt x="702024" y="987623"/>
                    <a:pt x="705486" y="973777"/>
                  </a:cubicBezTo>
                  <a:cubicBezTo>
                    <a:pt x="712275" y="946623"/>
                    <a:pt x="697569" y="918359"/>
                    <a:pt x="693611" y="890650"/>
                  </a:cubicBezTo>
                  <a:cubicBezTo>
                    <a:pt x="697569" y="787730"/>
                    <a:pt x="698855" y="684673"/>
                    <a:pt x="705486" y="581891"/>
                  </a:cubicBezTo>
                  <a:cubicBezTo>
                    <a:pt x="706785" y="561749"/>
                    <a:pt x="714857" y="542543"/>
                    <a:pt x="717361" y="522515"/>
                  </a:cubicBezTo>
                  <a:cubicBezTo>
                    <a:pt x="722784" y="479130"/>
                    <a:pt x="725278" y="435429"/>
                    <a:pt x="729237" y="391886"/>
                  </a:cubicBezTo>
                  <a:cubicBezTo>
                    <a:pt x="741112" y="395844"/>
                    <a:pt x="756547" y="394405"/>
                    <a:pt x="764863" y="403761"/>
                  </a:cubicBezTo>
                  <a:cubicBezTo>
                    <a:pt x="789673" y="431672"/>
                    <a:pt x="797833" y="472358"/>
                    <a:pt x="824239" y="498764"/>
                  </a:cubicBezTo>
                  <a:lnTo>
                    <a:pt x="859865" y="534390"/>
                  </a:lnTo>
                  <a:cubicBezTo>
                    <a:pt x="863824" y="550224"/>
                    <a:pt x="867051" y="566258"/>
                    <a:pt x="871741" y="581891"/>
                  </a:cubicBezTo>
                  <a:cubicBezTo>
                    <a:pt x="878935" y="605870"/>
                    <a:pt x="890581" y="628594"/>
                    <a:pt x="895491" y="653143"/>
                  </a:cubicBezTo>
                  <a:cubicBezTo>
                    <a:pt x="899450" y="672935"/>
                    <a:pt x="902056" y="693047"/>
                    <a:pt x="907367" y="712520"/>
                  </a:cubicBezTo>
                  <a:cubicBezTo>
                    <a:pt x="924977" y="777089"/>
                    <a:pt x="950613" y="822765"/>
                    <a:pt x="907367" y="736271"/>
                  </a:cubicBezTo>
                  <a:cubicBezTo>
                    <a:pt x="915632" y="628817"/>
                    <a:pt x="913303" y="599709"/>
                    <a:pt x="931117" y="510639"/>
                  </a:cubicBezTo>
                  <a:cubicBezTo>
                    <a:pt x="934318" y="494635"/>
                    <a:pt x="937262" y="478420"/>
                    <a:pt x="942993" y="463138"/>
                  </a:cubicBezTo>
                  <a:cubicBezTo>
                    <a:pt x="949209" y="446563"/>
                    <a:pt x="958826" y="431471"/>
                    <a:pt x="966743" y="415637"/>
                  </a:cubicBezTo>
                  <a:cubicBezTo>
                    <a:pt x="970702" y="391886"/>
                    <a:pt x="971700" y="367448"/>
                    <a:pt x="978619" y="344385"/>
                  </a:cubicBezTo>
                  <a:cubicBezTo>
                    <a:pt x="983706" y="327429"/>
                    <a:pt x="995396" y="313155"/>
                    <a:pt x="1002369" y="296884"/>
                  </a:cubicBezTo>
                  <a:cubicBezTo>
                    <a:pt x="1007300" y="285378"/>
                    <a:pt x="1010286" y="273133"/>
                    <a:pt x="1014245" y="261258"/>
                  </a:cubicBezTo>
                  <a:cubicBezTo>
                    <a:pt x="1026120" y="273133"/>
                    <a:pt x="1040110" y="283218"/>
                    <a:pt x="1049871" y="296884"/>
                  </a:cubicBezTo>
                  <a:cubicBezTo>
                    <a:pt x="1086442" y="348084"/>
                    <a:pt x="1067918" y="351185"/>
                    <a:pt x="1085496" y="415637"/>
                  </a:cubicBezTo>
                  <a:cubicBezTo>
                    <a:pt x="1091105" y="436203"/>
                    <a:pt x="1101330" y="455221"/>
                    <a:pt x="1109247" y="475013"/>
                  </a:cubicBezTo>
                  <a:cubicBezTo>
                    <a:pt x="1113205" y="494805"/>
                    <a:pt x="1118053" y="514440"/>
                    <a:pt x="1121122" y="534390"/>
                  </a:cubicBezTo>
                  <a:cubicBezTo>
                    <a:pt x="1125975" y="565933"/>
                    <a:pt x="1127289" y="597994"/>
                    <a:pt x="1132998" y="629393"/>
                  </a:cubicBezTo>
                  <a:cubicBezTo>
                    <a:pt x="1135237" y="641709"/>
                    <a:pt x="1141434" y="652983"/>
                    <a:pt x="1144873" y="665019"/>
                  </a:cubicBezTo>
                  <a:cubicBezTo>
                    <a:pt x="1149357" y="680712"/>
                    <a:pt x="1152264" y="696827"/>
                    <a:pt x="1156748" y="712520"/>
                  </a:cubicBezTo>
                  <a:cubicBezTo>
                    <a:pt x="1160187" y="724556"/>
                    <a:pt x="1175064" y="758880"/>
                    <a:pt x="1168624" y="748146"/>
                  </a:cubicBezTo>
                  <a:cubicBezTo>
                    <a:pt x="1150408" y="717786"/>
                    <a:pt x="1121122" y="653143"/>
                    <a:pt x="1121122" y="653143"/>
                  </a:cubicBezTo>
                  <a:cubicBezTo>
                    <a:pt x="1138686" y="301877"/>
                    <a:pt x="1112770" y="512605"/>
                    <a:pt x="1144873" y="368136"/>
                  </a:cubicBezTo>
                  <a:cubicBezTo>
                    <a:pt x="1154583" y="324438"/>
                    <a:pt x="1149061" y="304571"/>
                    <a:pt x="1180499" y="273133"/>
                  </a:cubicBezTo>
                  <a:cubicBezTo>
                    <a:pt x="1190591" y="263041"/>
                    <a:pt x="1204250" y="257299"/>
                    <a:pt x="1216125" y="249382"/>
                  </a:cubicBezTo>
                  <a:cubicBezTo>
                    <a:pt x="1228000" y="257299"/>
                    <a:pt x="1242835" y="261988"/>
                    <a:pt x="1251751" y="273133"/>
                  </a:cubicBezTo>
                  <a:cubicBezTo>
                    <a:pt x="1259571" y="282908"/>
                    <a:pt x="1258028" y="297563"/>
                    <a:pt x="1263626" y="308759"/>
                  </a:cubicBezTo>
                  <a:cubicBezTo>
                    <a:pt x="1277953" y="337413"/>
                    <a:pt x="1304159" y="375496"/>
                    <a:pt x="1323003" y="403761"/>
                  </a:cubicBezTo>
                  <a:cubicBezTo>
                    <a:pt x="1326961" y="419595"/>
                    <a:pt x="1330078" y="435663"/>
                    <a:pt x="1334878" y="451263"/>
                  </a:cubicBezTo>
                  <a:cubicBezTo>
                    <a:pt x="1345922" y="487156"/>
                    <a:pt x="1364330" y="521099"/>
                    <a:pt x="1370504" y="558141"/>
                  </a:cubicBezTo>
                  <a:cubicBezTo>
                    <a:pt x="1374463" y="581892"/>
                    <a:pt x="1377157" y="605888"/>
                    <a:pt x="1382380" y="629393"/>
                  </a:cubicBezTo>
                  <a:cubicBezTo>
                    <a:pt x="1385095" y="641613"/>
                    <a:pt x="1389860" y="653298"/>
                    <a:pt x="1394255" y="665019"/>
                  </a:cubicBezTo>
                  <a:cubicBezTo>
                    <a:pt x="1401740" y="684978"/>
                    <a:pt x="1423176" y="703715"/>
                    <a:pt x="1418006" y="724395"/>
                  </a:cubicBezTo>
                  <a:cubicBezTo>
                    <a:pt x="1414970" y="736539"/>
                    <a:pt x="1394255" y="716478"/>
                    <a:pt x="1382380" y="712520"/>
                  </a:cubicBezTo>
                  <a:cubicBezTo>
                    <a:pt x="1354559" y="601244"/>
                    <a:pt x="1363635" y="657460"/>
                    <a:pt x="1382380" y="451263"/>
                  </a:cubicBezTo>
                  <a:cubicBezTo>
                    <a:pt x="1383858" y="435009"/>
                    <a:pt x="1389565" y="419394"/>
                    <a:pt x="1394255" y="403761"/>
                  </a:cubicBezTo>
                  <a:cubicBezTo>
                    <a:pt x="1401449" y="379782"/>
                    <a:pt x="1418006" y="332510"/>
                    <a:pt x="1418006" y="332510"/>
                  </a:cubicBezTo>
                  <a:cubicBezTo>
                    <a:pt x="1423942" y="296892"/>
                    <a:pt x="1432721" y="221374"/>
                    <a:pt x="1453632" y="190006"/>
                  </a:cubicBezTo>
                  <a:cubicBezTo>
                    <a:pt x="1461549" y="178131"/>
                    <a:pt x="1471586" y="167422"/>
                    <a:pt x="1477382" y="154380"/>
                  </a:cubicBezTo>
                  <a:cubicBezTo>
                    <a:pt x="1487550" y="131502"/>
                    <a:pt x="1501133" y="83128"/>
                    <a:pt x="1501133" y="83128"/>
                  </a:cubicBezTo>
                  <a:cubicBezTo>
                    <a:pt x="1509890" y="100643"/>
                    <a:pt x="1533847" y="142955"/>
                    <a:pt x="1536759" y="166255"/>
                  </a:cubicBezTo>
                  <a:cubicBezTo>
                    <a:pt x="1543160" y="217468"/>
                    <a:pt x="1542935" y="269338"/>
                    <a:pt x="1548634" y="320634"/>
                  </a:cubicBezTo>
                  <a:cubicBezTo>
                    <a:pt x="1552882" y="358869"/>
                    <a:pt x="1556685" y="388062"/>
                    <a:pt x="1584260" y="415637"/>
                  </a:cubicBezTo>
                  <a:cubicBezTo>
                    <a:pt x="1594352" y="425729"/>
                    <a:pt x="1607121" y="433004"/>
                    <a:pt x="1619886" y="439387"/>
                  </a:cubicBezTo>
                  <a:cubicBezTo>
                    <a:pt x="1631082" y="444985"/>
                    <a:pt x="1643091" y="449710"/>
                    <a:pt x="1655512" y="451263"/>
                  </a:cubicBezTo>
                  <a:cubicBezTo>
                    <a:pt x="1675151" y="453718"/>
                    <a:pt x="1695097" y="451263"/>
                    <a:pt x="1714889" y="451263"/>
                  </a:cubicBezTo>
                </a:path>
              </a:pathLst>
            </a:cu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8245977" y="243134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f6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27167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毫米波信号的产生和采集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产生：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 直接产生毫米波频率的信号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 先产生低频或中频信号，再变频或倍频成毫米波信号</a:t>
            </a:r>
            <a:endParaRPr lang="en-US" altLang="zh-CN" dirty="0" smtClean="0"/>
          </a:p>
          <a:p>
            <a:r>
              <a:rPr lang="zh-CN" altLang="en-US" dirty="0" smtClean="0"/>
              <a:t>采集：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   直接采集毫米波信号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  先将毫米波信号</a:t>
            </a:r>
            <a:r>
              <a:rPr lang="zh-CN" altLang="en-US" dirty="0"/>
              <a:t>处理（混频</a:t>
            </a:r>
            <a:r>
              <a:rPr lang="en-US" dirty="0"/>
              <a:t>/</a:t>
            </a:r>
            <a:r>
              <a:rPr lang="zh-CN" altLang="en-US" dirty="0"/>
              <a:t>下变频</a:t>
            </a:r>
            <a:r>
              <a:rPr lang="en-US" dirty="0"/>
              <a:t>/</a:t>
            </a:r>
            <a:r>
              <a:rPr lang="zh-CN" altLang="en-US" dirty="0"/>
              <a:t>超外差</a:t>
            </a:r>
            <a:r>
              <a:rPr lang="zh-CN" altLang="en-US" dirty="0" smtClean="0"/>
              <a:t>等）成</a:t>
            </a:r>
            <a:r>
              <a:rPr lang="zh-CN" altLang="en-US" dirty="0"/>
              <a:t>中频或</a:t>
            </a:r>
            <a:r>
              <a:rPr lang="zh-CN" altLang="en-US" dirty="0" smtClean="0"/>
              <a:t>低频（甚至直流）信号（基带信号）再采集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Box 178"/>
          <p:cNvSpPr txBox="1"/>
          <p:nvPr/>
        </p:nvSpPr>
        <p:spPr>
          <a:xfrm>
            <a:off x="4863888" y="3212976"/>
            <a:ext cx="681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……</a:t>
            </a:r>
            <a:endParaRPr lang="zh-CN" altLang="en-US" sz="2800" dirty="0"/>
          </a:p>
        </p:txBody>
      </p:sp>
      <p:sp>
        <p:nvSpPr>
          <p:cNvPr id="4" name="矩形 3"/>
          <p:cNvSpPr/>
          <p:nvPr/>
        </p:nvSpPr>
        <p:spPr>
          <a:xfrm>
            <a:off x="2559632" y="2996952"/>
            <a:ext cx="504056" cy="122413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60"/>
          <p:cNvGrpSpPr/>
          <p:nvPr/>
        </p:nvGrpSpPr>
        <p:grpSpPr>
          <a:xfrm>
            <a:off x="2631640" y="3789040"/>
            <a:ext cx="360040" cy="360040"/>
            <a:chOff x="2123728" y="2060848"/>
            <a:chExt cx="360040" cy="360040"/>
          </a:xfrm>
        </p:grpSpPr>
        <p:sp>
          <p:nvSpPr>
            <p:cNvPr id="5" name="矩形 4"/>
            <p:cNvSpPr/>
            <p:nvPr/>
          </p:nvSpPr>
          <p:spPr>
            <a:xfrm>
              <a:off x="2123728" y="2060848"/>
              <a:ext cx="360040" cy="360040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2195736" y="2132856"/>
              <a:ext cx="216024" cy="216024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" name="组合 181"/>
          <p:cNvGrpSpPr/>
          <p:nvPr/>
        </p:nvGrpSpPr>
        <p:grpSpPr>
          <a:xfrm>
            <a:off x="2631640" y="3068960"/>
            <a:ext cx="360040" cy="360040"/>
            <a:chOff x="2123728" y="1556792"/>
            <a:chExt cx="360040" cy="360040"/>
          </a:xfrm>
        </p:grpSpPr>
        <p:sp>
          <p:nvSpPr>
            <p:cNvPr id="7" name="矩形 6"/>
            <p:cNvSpPr/>
            <p:nvPr/>
          </p:nvSpPr>
          <p:spPr>
            <a:xfrm>
              <a:off x="2123728" y="1556792"/>
              <a:ext cx="360040" cy="360040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0" name="直接连接符 9"/>
            <p:cNvCxnSpPr/>
            <p:nvPr/>
          </p:nvCxnSpPr>
          <p:spPr>
            <a:xfrm flipH="1">
              <a:off x="2123728" y="1556792"/>
              <a:ext cx="360040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2123728" y="1556792"/>
              <a:ext cx="360040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椭圆 61"/>
          <p:cNvSpPr/>
          <p:nvPr/>
        </p:nvSpPr>
        <p:spPr>
          <a:xfrm>
            <a:off x="2785181" y="358978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" name="组合 63"/>
          <p:cNvGrpSpPr/>
          <p:nvPr/>
        </p:nvGrpSpPr>
        <p:grpSpPr>
          <a:xfrm>
            <a:off x="3063688" y="2996952"/>
            <a:ext cx="504056" cy="1224136"/>
            <a:chOff x="2051720" y="1484784"/>
            <a:chExt cx="504056" cy="1224136"/>
          </a:xfrm>
        </p:grpSpPr>
        <p:sp>
          <p:nvSpPr>
            <p:cNvPr id="65" name="矩形 64"/>
            <p:cNvSpPr/>
            <p:nvPr/>
          </p:nvSpPr>
          <p:spPr>
            <a:xfrm>
              <a:off x="2051720" y="1484784"/>
              <a:ext cx="504056" cy="1224136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9" name="组合 60"/>
            <p:cNvGrpSpPr/>
            <p:nvPr/>
          </p:nvGrpSpPr>
          <p:grpSpPr>
            <a:xfrm>
              <a:off x="2123728" y="2276872"/>
              <a:ext cx="360040" cy="360040"/>
              <a:chOff x="2123728" y="2060848"/>
              <a:chExt cx="360040" cy="360040"/>
            </a:xfrm>
          </p:grpSpPr>
          <p:sp>
            <p:nvSpPr>
              <p:cNvPr id="71" name="矩形 4"/>
              <p:cNvSpPr/>
              <p:nvPr/>
            </p:nvSpPr>
            <p:spPr>
              <a:xfrm>
                <a:off x="2123728" y="2060848"/>
                <a:ext cx="360040" cy="36004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2" name="椭圆 71"/>
              <p:cNvSpPr/>
              <p:nvPr/>
            </p:nvSpPr>
            <p:spPr>
              <a:xfrm>
                <a:off x="2195736" y="2132856"/>
                <a:ext cx="216024" cy="216024"/>
              </a:xfrm>
              <a:prstGeom prst="ellips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67" name="矩形 66"/>
            <p:cNvSpPr/>
            <p:nvPr/>
          </p:nvSpPr>
          <p:spPr>
            <a:xfrm>
              <a:off x="2123728" y="1556792"/>
              <a:ext cx="360040" cy="360040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68" name="直接连接符 67"/>
            <p:cNvCxnSpPr/>
            <p:nvPr/>
          </p:nvCxnSpPr>
          <p:spPr>
            <a:xfrm flipH="1">
              <a:off x="2123728" y="1556792"/>
              <a:ext cx="360040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接连接符 68"/>
            <p:cNvCxnSpPr/>
            <p:nvPr/>
          </p:nvCxnSpPr>
          <p:spPr>
            <a:xfrm>
              <a:off x="2123728" y="1556792"/>
              <a:ext cx="360040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椭圆 69"/>
            <p:cNvSpPr/>
            <p:nvPr/>
          </p:nvSpPr>
          <p:spPr>
            <a:xfrm>
              <a:off x="2277269" y="2077612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1" name="组合 72"/>
          <p:cNvGrpSpPr/>
          <p:nvPr/>
        </p:nvGrpSpPr>
        <p:grpSpPr>
          <a:xfrm>
            <a:off x="3567744" y="2996952"/>
            <a:ext cx="504056" cy="1224136"/>
            <a:chOff x="2051720" y="1484784"/>
            <a:chExt cx="504056" cy="1224136"/>
          </a:xfrm>
        </p:grpSpPr>
        <p:sp>
          <p:nvSpPr>
            <p:cNvPr id="74" name="矩形 73"/>
            <p:cNvSpPr/>
            <p:nvPr/>
          </p:nvSpPr>
          <p:spPr>
            <a:xfrm>
              <a:off x="2051720" y="1484784"/>
              <a:ext cx="504056" cy="1224136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3" name="组合 60"/>
            <p:cNvGrpSpPr/>
            <p:nvPr/>
          </p:nvGrpSpPr>
          <p:grpSpPr>
            <a:xfrm>
              <a:off x="2123728" y="2276872"/>
              <a:ext cx="360040" cy="360040"/>
              <a:chOff x="2123728" y="2060848"/>
              <a:chExt cx="360040" cy="360040"/>
            </a:xfrm>
          </p:grpSpPr>
          <p:sp>
            <p:nvSpPr>
              <p:cNvPr id="80" name="矩形 4"/>
              <p:cNvSpPr/>
              <p:nvPr/>
            </p:nvSpPr>
            <p:spPr>
              <a:xfrm>
                <a:off x="2123728" y="2060848"/>
                <a:ext cx="360040" cy="36004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1" name="椭圆 80"/>
              <p:cNvSpPr/>
              <p:nvPr/>
            </p:nvSpPr>
            <p:spPr>
              <a:xfrm>
                <a:off x="2195736" y="2132856"/>
                <a:ext cx="216024" cy="216024"/>
              </a:xfrm>
              <a:prstGeom prst="ellips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76" name="矩形 75"/>
            <p:cNvSpPr/>
            <p:nvPr/>
          </p:nvSpPr>
          <p:spPr>
            <a:xfrm>
              <a:off x="2123728" y="1556792"/>
              <a:ext cx="360040" cy="360040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77" name="直接连接符 76"/>
            <p:cNvCxnSpPr/>
            <p:nvPr/>
          </p:nvCxnSpPr>
          <p:spPr>
            <a:xfrm flipH="1">
              <a:off x="2123728" y="1556792"/>
              <a:ext cx="360040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接连接符 77"/>
            <p:cNvCxnSpPr/>
            <p:nvPr/>
          </p:nvCxnSpPr>
          <p:spPr>
            <a:xfrm>
              <a:off x="2123728" y="1556792"/>
              <a:ext cx="360040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椭圆 78"/>
            <p:cNvSpPr/>
            <p:nvPr/>
          </p:nvSpPr>
          <p:spPr>
            <a:xfrm>
              <a:off x="2277269" y="2077612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4" name="组合 81"/>
          <p:cNvGrpSpPr/>
          <p:nvPr/>
        </p:nvGrpSpPr>
        <p:grpSpPr>
          <a:xfrm>
            <a:off x="4071800" y="2996952"/>
            <a:ext cx="504056" cy="1224136"/>
            <a:chOff x="2051720" y="1484784"/>
            <a:chExt cx="504056" cy="1224136"/>
          </a:xfrm>
        </p:grpSpPr>
        <p:sp>
          <p:nvSpPr>
            <p:cNvPr id="83" name="矩形 82"/>
            <p:cNvSpPr/>
            <p:nvPr/>
          </p:nvSpPr>
          <p:spPr>
            <a:xfrm>
              <a:off x="2051720" y="1484784"/>
              <a:ext cx="504056" cy="1224136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60"/>
            <p:cNvGrpSpPr/>
            <p:nvPr/>
          </p:nvGrpSpPr>
          <p:grpSpPr>
            <a:xfrm>
              <a:off x="2123728" y="2276872"/>
              <a:ext cx="360040" cy="360040"/>
              <a:chOff x="2123728" y="2060848"/>
              <a:chExt cx="360040" cy="360040"/>
            </a:xfrm>
          </p:grpSpPr>
          <p:sp>
            <p:nvSpPr>
              <p:cNvPr id="89" name="矩形 4"/>
              <p:cNvSpPr/>
              <p:nvPr/>
            </p:nvSpPr>
            <p:spPr>
              <a:xfrm>
                <a:off x="2123728" y="2060848"/>
                <a:ext cx="360040" cy="36004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椭圆 89"/>
              <p:cNvSpPr/>
              <p:nvPr/>
            </p:nvSpPr>
            <p:spPr>
              <a:xfrm>
                <a:off x="2195736" y="2132856"/>
                <a:ext cx="216024" cy="216024"/>
              </a:xfrm>
              <a:prstGeom prst="ellips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85" name="矩形 84"/>
            <p:cNvSpPr/>
            <p:nvPr/>
          </p:nvSpPr>
          <p:spPr>
            <a:xfrm>
              <a:off x="2123728" y="1556792"/>
              <a:ext cx="360040" cy="360040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86" name="直接连接符 85"/>
            <p:cNvCxnSpPr/>
            <p:nvPr/>
          </p:nvCxnSpPr>
          <p:spPr>
            <a:xfrm flipH="1">
              <a:off x="2123728" y="1556792"/>
              <a:ext cx="360040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接连接符 86"/>
            <p:cNvCxnSpPr/>
            <p:nvPr/>
          </p:nvCxnSpPr>
          <p:spPr>
            <a:xfrm>
              <a:off x="2123728" y="1556792"/>
              <a:ext cx="360040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椭圆 87"/>
            <p:cNvSpPr/>
            <p:nvPr/>
          </p:nvSpPr>
          <p:spPr>
            <a:xfrm>
              <a:off x="2277269" y="2077612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6" name="组合 108"/>
          <p:cNvGrpSpPr/>
          <p:nvPr/>
        </p:nvGrpSpPr>
        <p:grpSpPr>
          <a:xfrm>
            <a:off x="5727984" y="2996952"/>
            <a:ext cx="504056" cy="1224136"/>
            <a:chOff x="2051720" y="1484784"/>
            <a:chExt cx="504056" cy="1224136"/>
          </a:xfrm>
        </p:grpSpPr>
        <p:sp>
          <p:nvSpPr>
            <p:cNvPr id="110" name="矩形 109"/>
            <p:cNvSpPr/>
            <p:nvPr/>
          </p:nvSpPr>
          <p:spPr>
            <a:xfrm>
              <a:off x="2051720" y="1484784"/>
              <a:ext cx="504056" cy="1224136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7" name="组合 60"/>
            <p:cNvGrpSpPr/>
            <p:nvPr/>
          </p:nvGrpSpPr>
          <p:grpSpPr>
            <a:xfrm>
              <a:off x="2123728" y="2276872"/>
              <a:ext cx="360040" cy="360040"/>
              <a:chOff x="2123728" y="2060848"/>
              <a:chExt cx="360040" cy="360040"/>
            </a:xfrm>
          </p:grpSpPr>
          <p:sp>
            <p:nvSpPr>
              <p:cNvPr id="131" name="矩形 4"/>
              <p:cNvSpPr/>
              <p:nvPr/>
            </p:nvSpPr>
            <p:spPr>
              <a:xfrm>
                <a:off x="2123728" y="2060848"/>
                <a:ext cx="360040" cy="36004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2" name="椭圆 131"/>
              <p:cNvSpPr/>
              <p:nvPr/>
            </p:nvSpPr>
            <p:spPr>
              <a:xfrm>
                <a:off x="2195736" y="2132856"/>
                <a:ext cx="216024" cy="216024"/>
              </a:xfrm>
              <a:prstGeom prst="ellips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12" name="矩形 111"/>
            <p:cNvSpPr/>
            <p:nvPr/>
          </p:nvSpPr>
          <p:spPr>
            <a:xfrm>
              <a:off x="2123728" y="1556792"/>
              <a:ext cx="360040" cy="360040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13" name="直接连接符 112"/>
            <p:cNvCxnSpPr/>
            <p:nvPr/>
          </p:nvCxnSpPr>
          <p:spPr>
            <a:xfrm flipH="1">
              <a:off x="2123728" y="1556792"/>
              <a:ext cx="360040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接连接符 113"/>
            <p:cNvCxnSpPr/>
            <p:nvPr/>
          </p:nvCxnSpPr>
          <p:spPr>
            <a:xfrm>
              <a:off x="2123728" y="1556792"/>
              <a:ext cx="360040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椭圆 129"/>
            <p:cNvSpPr/>
            <p:nvPr/>
          </p:nvSpPr>
          <p:spPr>
            <a:xfrm>
              <a:off x="2277269" y="2077612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3" name="TextBox 132"/>
          <p:cNvSpPr txBox="1"/>
          <p:nvPr/>
        </p:nvSpPr>
        <p:spPr>
          <a:xfrm>
            <a:off x="2612590" y="2675012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T1</a:t>
            </a:r>
            <a:endParaRPr lang="zh-CN" alt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4124758" y="2675012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T4</a:t>
            </a:r>
            <a:endParaRPr lang="zh-CN" altLang="en-US" dirty="0"/>
          </a:p>
        </p:txBody>
      </p:sp>
      <p:sp>
        <p:nvSpPr>
          <p:cNvPr id="137" name="TextBox 136"/>
          <p:cNvSpPr txBox="1"/>
          <p:nvPr/>
        </p:nvSpPr>
        <p:spPr>
          <a:xfrm>
            <a:off x="5780942" y="2675012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Tn</a:t>
            </a:r>
            <a:endParaRPr lang="zh-CN" altLang="en-US" dirty="0"/>
          </a:p>
        </p:txBody>
      </p:sp>
      <p:sp>
        <p:nvSpPr>
          <p:cNvPr id="138" name="TextBox 137"/>
          <p:cNvSpPr txBox="1"/>
          <p:nvPr/>
        </p:nvSpPr>
        <p:spPr>
          <a:xfrm>
            <a:off x="3116646" y="2675012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T2</a:t>
            </a:r>
            <a:endParaRPr lang="zh-CN" altLang="en-US" dirty="0"/>
          </a:p>
        </p:txBody>
      </p:sp>
      <p:sp>
        <p:nvSpPr>
          <p:cNvPr id="139" name="TextBox 138"/>
          <p:cNvSpPr txBox="1"/>
          <p:nvPr/>
        </p:nvSpPr>
        <p:spPr>
          <a:xfrm>
            <a:off x="3620702" y="2675012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T3</a:t>
            </a:r>
            <a:endParaRPr lang="zh-CN" altLang="en-US" dirty="0"/>
          </a:p>
        </p:txBody>
      </p:sp>
      <p:sp>
        <p:nvSpPr>
          <p:cNvPr id="140" name="TextBox 139"/>
          <p:cNvSpPr txBox="1"/>
          <p:nvPr/>
        </p:nvSpPr>
        <p:spPr>
          <a:xfrm>
            <a:off x="2603065" y="416813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R1</a:t>
            </a:r>
            <a:endParaRPr lang="zh-CN" altLang="en-US" dirty="0"/>
          </a:p>
        </p:txBody>
      </p:sp>
      <p:sp>
        <p:nvSpPr>
          <p:cNvPr id="141" name="TextBox 140"/>
          <p:cNvSpPr txBox="1"/>
          <p:nvPr/>
        </p:nvSpPr>
        <p:spPr>
          <a:xfrm>
            <a:off x="4115233" y="416813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R4</a:t>
            </a:r>
            <a:endParaRPr lang="zh-CN" altLang="en-US" dirty="0"/>
          </a:p>
        </p:txBody>
      </p:sp>
      <p:sp>
        <p:nvSpPr>
          <p:cNvPr id="142" name="TextBox 141"/>
          <p:cNvSpPr txBox="1"/>
          <p:nvPr/>
        </p:nvSpPr>
        <p:spPr>
          <a:xfrm>
            <a:off x="5771417" y="4168130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Rn</a:t>
            </a:r>
            <a:endParaRPr lang="zh-CN" altLang="en-US" dirty="0"/>
          </a:p>
        </p:txBody>
      </p:sp>
      <p:sp>
        <p:nvSpPr>
          <p:cNvPr id="143" name="TextBox 142"/>
          <p:cNvSpPr txBox="1"/>
          <p:nvPr/>
        </p:nvSpPr>
        <p:spPr>
          <a:xfrm>
            <a:off x="3107121" y="416813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R2</a:t>
            </a:r>
            <a:endParaRPr lang="zh-CN" altLang="en-US" dirty="0"/>
          </a:p>
        </p:txBody>
      </p:sp>
      <p:sp>
        <p:nvSpPr>
          <p:cNvPr id="144" name="TextBox 143"/>
          <p:cNvSpPr txBox="1"/>
          <p:nvPr/>
        </p:nvSpPr>
        <p:spPr>
          <a:xfrm>
            <a:off x="3611177" y="416813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R3</a:t>
            </a:r>
            <a:endParaRPr lang="zh-CN" altLang="en-US" dirty="0"/>
          </a:p>
        </p:txBody>
      </p:sp>
      <p:sp>
        <p:nvSpPr>
          <p:cNvPr id="145" name="TextBox 144"/>
          <p:cNvSpPr txBox="1"/>
          <p:nvPr/>
        </p:nvSpPr>
        <p:spPr>
          <a:xfrm>
            <a:off x="2506674" y="3438525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P1</a:t>
            </a:r>
            <a:endParaRPr lang="zh-CN" altLang="en-US" sz="1400" dirty="0"/>
          </a:p>
        </p:txBody>
      </p:sp>
      <p:sp>
        <p:nvSpPr>
          <p:cNvPr id="146" name="TextBox 145"/>
          <p:cNvSpPr txBox="1"/>
          <p:nvPr/>
        </p:nvSpPr>
        <p:spPr>
          <a:xfrm>
            <a:off x="4018842" y="3438525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P4</a:t>
            </a:r>
            <a:endParaRPr lang="zh-CN" altLang="en-US" sz="1400" dirty="0"/>
          </a:p>
        </p:txBody>
      </p:sp>
      <p:sp>
        <p:nvSpPr>
          <p:cNvPr id="147" name="TextBox 146"/>
          <p:cNvSpPr txBox="1"/>
          <p:nvPr/>
        </p:nvSpPr>
        <p:spPr>
          <a:xfrm>
            <a:off x="5675026" y="3438525"/>
            <a:ext cx="372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err="1" smtClean="0"/>
              <a:t>Pn</a:t>
            </a:r>
            <a:endParaRPr lang="zh-CN" altLang="en-US" sz="1400" dirty="0"/>
          </a:p>
        </p:txBody>
      </p:sp>
      <p:sp>
        <p:nvSpPr>
          <p:cNvPr id="148" name="TextBox 147"/>
          <p:cNvSpPr txBox="1"/>
          <p:nvPr/>
        </p:nvSpPr>
        <p:spPr>
          <a:xfrm>
            <a:off x="3010730" y="3438525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P2</a:t>
            </a:r>
            <a:endParaRPr lang="zh-CN" altLang="en-US" sz="1400" dirty="0"/>
          </a:p>
        </p:txBody>
      </p:sp>
      <p:sp>
        <p:nvSpPr>
          <p:cNvPr id="149" name="TextBox 148"/>
          <p:cNvSpPr txBox="1"/>
          <p:nvPr/>
        </p:nvSpPr>
        <p:spPr>
          <a:xfrm>
            <a:off x="3514786" y="3438525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P3</a:t>
            </a:r>
            <a:endParaRPr lang="zh-CN" altLang="en-US" sz="1400" dirty="0"/>
          </a:p>
        </p:txBody>
      </p:sp>
      <p:grpSp>
        <p:nvGrpSpPr>
          <p:cNvPr id="18" name="组合 149"/>
          <p:cNvGrpSpPr/>
          <p:nvPr/>
        </p:nvGrpSpPr>
        <p:grpSpPr>
          <a:xfrm>
            <a:off x="4719872" y="4725144"/>
            <a:ext cx="360040" cy="360040"/>
            <a:chOff x="2123728" y="2060848"/>
            <a:chExt cx="360040" cy="360040"/>
          </a:xfrm>
        </p:grpSpPr>
        <p:sp>
          <p:nvSpPr>
            <p:cNvPr id="180" name="矩形 179"/>
            <p:cNvSpPr/>
            <p:nvPr/>
          </p:nvSpPr>
          <p:spPr>
            <a:xfrm>
              <a:off x="2123728" y="2060848"/>
              <a:ext cx="360040" cy="360040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1" name="椭圆 180"/>
            <p:cNvSpPr/>
            <p:nvPr/>
          </p:nvSpPr>
          <p:spPr>
            <a:xfrm>
              <a:off x="2195736" y="2132856"/>
              <a:ext cx="216024" cy="216024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9" name="组合 182"/>
          <p:cNvGrpSpPr/>
          <p:nvPr/>
        </p:nvGrpSpPr>
        <p:grpSpPr>
          <a:xfrm>
            <a:off x="2415616" y="4725144"/>
            <a:ext cx="360040" cy="360040"/>
            <a:chOff x="2123728" y="1556792"/>
            <a:chExt cx="360040" cy="360040"/>
          </a:xfrm>
        </p:grpSpPr>
        <p:sp>
          <p:nvSpPr>
            <p:cNvPr id="184" name="矩形 183"/>
            <p:cNvSpPr/>
            <p:nvPr/>
          </p:nvSpPr>
          <p:spPr>
            <a:xfrm>
              <a:off x="2123728" y="1556792"/>
              <a:ext cx="360040" cy="360040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85" name="直接连接符 184"/>
            <p:cNvCxnSpPr/>
            <p:nvPr/>
          </p:nvCxnSpPr>
          <p:spPr>
            <a:xfrm flipH="1">
              <a:off x="2123728" y="1556792"/>
              <a:ext cx="360040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接连接符 185"/>
            <p:cNvCxnSpPr/>
            <p:nvPr/>
          </p:nvCxnSpPr>
          <p:spPr>
            <a:xfrm>
              <a:off x="2123728" y="1556792"/>
              <a:ext cx="360040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7" name="TextBox 186"/>
          <p:cNvSpPr txBox="1"/>
          <p:nvPr/>
        </p:nvSpPr>
        <p:spPr>
          <a:xfrm>
            <a:off x="2775656" y="4725144"/>
            <a:ext cx="16560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Transmit Antenna</a:t>
            </a:r>
            <a:endParaRPr lang="zh-CN" altLang="en-US" sz="1600" dirty="0"/>
          </a:p>
        </p:txBody>
      </p:sp>
      <p:sp>
        <p:nvSpPr>
          <p:cNvPr id="188" name="TextBox 187"/>
          <p:cNvSpPr txBox="1"/>
          <p:nvPr/>
        </p:nvSpPr>
        <p:spPr>
          <a:xfrm>
            <a:off x="5082621" y="4725144"/>
            <a:ext cx="15776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Receive Antenna</a:t>
            </a:r>
            <a:endParaRPr lang="zh-CN" altLang="en-US" sz="1600" dirty="0"/>
          </a:p>
        </p:txBody>
      </p:sp>
      <p:sp>
        <p:nvSpPr>
          <p:cNvPr id="73" name="标题 1"/>
          <p:cNvSpPr txBox="1">
            <a:spLocks/>
          </p:cNvSpPr>
          <p:nvPr/>
        </p:nvSpPr>
        <p:spPr bwMode="auto">
          <a:xfrm>
            <a:off x="685800" y="765175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扫描分系统：天线排布方法</a:t>
            </a:r>
            <a:endParaRPr kumimoji="1" lang="zh-CN" altLang="en-US" sz="3200" kern="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786050" y="5429264"/>
            <a:ext cx="13099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smtClean="0"/>
              <a:t>T</a:t>
            </a:r>
            <a:r>
              <a:rPr lang="zh-CN" altLang="en-US" sz="1600" dirty="0" smtClean="0"/>
              <a:t>：发射天线</a:t>
            </a:r>
            <a:endParaRPr lang="zh-CN" altLang="en-US" sz="1600" dirty="0"/>
          </a:p>
        </p:txBody>
      </p:sp>
      <p:sp>
        <p:nvSpPr>
          <p:cNvPr id="82" name="TextBox 81"/>
          <p:cNvSpPr txBox="1"/>
          <p:nvPr/>
        </p:nvSpPr>
        <p:spPr>
          <a:xfrm>
            <a:off x="5143504" y="5429264"/>
            <a:ext cx="1322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R</a:t>
            </a:r>
            <a:r>
              <a:rPr lang="zh-CN" altLang="en-US" sz="1600" dirty="0" smtClean="0"/>
              <a:t>：接收天线</a:t>
            </a:r>
            <a:endParaRPr lang="zh-CN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extBox 173"/>
          <p:cNvSpPr txBox="1"/>
          <p:nvPr/>
        </p:nvSpPr>
        <p:spPr>
          <a:xfrm>
            <a:off x="7596336" y="2636912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……</a:t>
            </a:r>
            <a:endParaRPr lang="zh-CN" altLang="en-US" dirty="0"/>
          </a:p>
        </p:txBody>
      </p:sp>
      <p:grpSp>
        <p:nvGrpSpPr>
          <p:cNvPr id="2" name="组合 308"/>
          <p:cNvGrpSpPr/>
          <p:nvPr/>
        </p:nvGrpSpPr>
        <p:grpSpPr>
          <a:xfrm>
            <a:off x="179512" y="1772816"/>
            <a:ext cx="3710885" cy="2088232"/>
            <a:chOff x="467544" y="1552600"/>
            <a:chExt cx="3710885" cy="2088232"/>
          </a:xfrm>
        </p:grpSpPr>
        <p:grpSp>
          <p:nvGrpSpPr>
            <p:cNvPr id="3" name="组合 249"/>
            <p:cNvGrpSpPr/>
            <p:nvPr/>
          </p:nvGrpSpPr>
          <p:grpSpPr>
            <a:xfrm>
              <a:off x="467544" y="1552600"/>
              <a:ext cx="3710885" cy="2088232"/>
              <a:chOff x="467544" y="1552600"/>
              <a:chExt cx="3710885" cy="2088232"/>
            </a:xfrm>
          </p:grpSpPr>
          <p:sp>
            <p:nvSpPr>
              <p:cNvPr id="179" name="TextBox 178"/>
              <p:cNvSpPr txBox="1"/>
              <p:nvPr/>
            </p:nvSpPr>
            <p:spPr>
              <a:xfrm>
                <a:off x="2771800" y="2041684"/>
                <a:ext cx="6815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800" dirty="0" smtClean="0"/>
                  <a:t>……</a:t>
                </a:r>
                <a:endParaRPr lang="zh-CN" altLang="en-US" sz="2800" dirty="0"/>
              </a:p>
            </p:txBody>
          </p:sp>
          <p:grpSp>
            <p:nvGrpSpPr>
              <p:cNvPr id="4" name="组合 60"/>
              <p:cNvGrpSpPr/>
              <p:nvPr/>
            </p:nvGrpSpPr>
            <p:grpSpPr>
              <a:xfrm>
                <a:off x="592510" y="2924944"/>
                <a:ext cx="360040" cy="360040"/>
                <a:chOff x="2123728" y="2060848"/>
                <a:chExt cx="360040" cy="360040"/>
              </a:xfrm>
            </p:grpSpPr>
            <p:sp>
              <p:nvSpPr>
                <p:cNvPr id="5" name="矩形 4"/>
                <p:cNvSpPr/>
                <p:nvPr/>
              </p:nvSpPr>
              <p:spPr>
                <a:xfrm>
                  <a:off x="2123728" y="2060848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6" name="椭圆 5"/>
                <p:cNvSpPr/>
                <p:nvPr/>
              </p:nvSpPr>
              <p:spPr>
                <a:xfrm>
                  <a:off x="2195736" y="2132856"/>
                  <a:ext cx="216024" cy="216024"/>
                </a:xfrm>
                <a:prstGeom prst="ellips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8" name="组合 181"/>
              <p:cNvGrpSpPr/>
              <p:nvPr/>
            </p:nvGrpSpPr>
            <p:grpSpPr>
              <a:xfrm>
                <a:off x="592510" y="2204864"/>
                <a:ext cx="360040" cy="360040"/>
                <a:chOff x="2123728" y="1556792"/>
                <a:chExt cx="360040" cy="360040"/>
              </a:xfrm>
            </p:grpSpPr>
            <p:sp>
              <p:nvSpPr>
                <p:cNvPr id="7" name="矩形 6"/>
                <p:cNvSpPr/>
                <p:nvPr/>
              </p:nvSpPr>
              <p:spPr>
                <a:xfrm>
                  <a:off x="2123728" y="1556792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10" name="直接连接符 9"/>
                <p:cNvCxnSpPr/>
                <p:nvPr/>
              </p:nvCxnSpPr>
              <p:spPr>
                <a:xfrm flipH="1">
                  <a:off x="2123728" y="1556792"/>
                  <a:ext cx="360040" cy="3600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直接连接符 11"/>
                <p:cNvCxnSpPr/>
                <p:nvPr/>
              </p:nvCxnSpPr>
              <p:spPr>
                <a:xfrm>
                  <a:off x="2123728" y="1556792"/>
                  <a:ext cx="360040" cy="3600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2" name="椭圆 61"/>
              <p:cNvSpPr/>
              <p:nvPr/>
            </p:nvSpPr>
            <p:spPr>
              <a:xfrm>
                <a:off x="746051" y="272568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9" name="组合 60"/>
              <p:cNvGrpSpPr/>
              <p:nvPr/>
            </p:nvGrpSpPr>
            <p:grpSpPr>
              <a:xfrm>
                <a:off x="1096566" y="2924944"/>
                <a:ext cx="360040" cy="360040"/>
                <a:chOff x="2123728" y="2060848"/>
                <a:chExt cx="360040" cy="360040"/>
              </a:xfrm>
            </p:grpSpPr>
            <p:sp>
              <p:nvSpPr>
                <p:cNvPr id="71" name="矩形 4"/>
                <p:cNvSpPr/>
                <p:nvPr/>
              </p:nvSpPr>
              <p:spPr>
                <a:xfrm>
                  <a:off x="2123728" y="2060848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2" name="椭圆 71"/>
                <p:cNvSpPr/>
                <p:nvPr/>
              </p:nvSpPr>
              <p:spPr>
                <a:xfrm>
                  <a:off x="2195736" y="2132856"/>
                  <a:ext cx="216024" cy="216024"/>
                </a:xfrm>
                <a:prstGeom prst="ellips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67" name="矩形 66"/>
              <p:cNvSpPr/>
              <p:nvPr/>
            </p:nvSpPr>
            <p:spPr>
              <a:xfrm>
                <a:off x="1096566" y="2204864"/>
                <a:ext cx="360040" cy="36004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68" name="直接连接符 67"/>
              <p:cNvCxnSpPr/>
              <p:nvPr/>
            </p:nvCxnSpPr>
            <p:spPr>
              <a:xfrm flipH="1">
                <a:off x="1096566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接连接符 68"/>
              <p:cNvCxnSpPr/>
              <p:nvPr/>
            </p:nvCxnSpPr>
            <p:spPr>
              <a:xfrm>
                <a:off x="1096566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椭圆 69"/>
              <p:cNvSpPr/>
              <p:nvPr/>
            </p:nvSpPr>
            <p:spPr>
              <a:xfrm>
                <a:off x="1250107" y="272568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11" name="组合 60"/>
              <p:cNvGrpSpPr/>
              <p:nvPr/>
            </p:nvGrpSpPr>
            <p:grpSpPr>
              <a:xfrm>
                <a:off x="1600622" y="2924944"/>
                <a:ext cx="360040" cy="360040"/>
                <a:chOff x="2123728" y="2060848"/>
                <a:chExt cx="360040" cy="360040"/>
              </a:xfrm>
            </p:grpSpPr>
            <p:sp>
              <p:nvSpPr>
                <p:cNvPr id="80" name="矩形 4"/>
                <p:cNvSpPr/>
                <p:nvPr/>
              </p:nvSpPr>
              <p:spPr>
                <a:xfrm>
                  <a:off x="2123728" y="2060848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81" name="椭圆 80"/>
                <p:cNvSpPr/>
                <p:nvPr/>
              </p:nvSpPr>
              <p:spPr>
                <a:xfrm>
                  <a:off x="2195736" y="2132856"/>
                  <a:ext cx="216024" cy="216024"/>
                </a:xfrm>
                <a:prstGeom prst="ellips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76" name="矩形 75"/>
              <p:cNvSpPr/>
              <p:nvPr/>
            </p:nvSpPr>
            <p:spPr>
              <a:xfrm>
                <a:off x="1600622" y="2204864"/>
                <a:ext cx="360040" cy="36004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77" name="直接连接符 76"/>
              <p:cNvCxnSpPr/>
              <p:nvPr/>
            </p:nvCxnSpPr>
            <p:spPr>
              <a:xfrm flipH="1">
                <a:off x="1600622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接连接符 77"/>
              <p:cNvCxnSpPr/>
              <p:nvPr/>
            </p:nvCxnSpPr>
            <p:spPr>
              <a:xfrm>
                <a:off x="1600622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椭圆 78"/>
              <p:cNvSpPr/>
              <p:nvPr/>
            </p:nvSpPr>
            <p:spPr>
              <a:xfrm>
                <a:off x="1754163" y="272568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13" name="组合 60"/>
              <p:cNvGrpSpPr/>
              <p:nvPr/>
            </p:nvGrpSpPr>
            <p:grpSpPr>
              <a:xfrm>
                <a:off x="2104678" y="2924944"/>
                <a:ext cx="360040" cy="360040"/>
                <a:chOff x="2123728" y="2060848"/>
                <a:chExt cx="360040" cy="360040"/>
              </a:xfrm>
            </p:grpSpPr>
            <p:sp>
              <p:nvSpPr>
                <p:cNvPr id="89" name="矩形 4"/>
                <p:cNvSpPr/>
                <p:nvPr/>
              </p:nvSpPr>
              <p:spPr>
                <a:xfrm>
                  <a:off x="2123728" y="2060848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90" name="椭圆 89"/>
                <p:cNvSpPr/>
                <p:nvPr/>
              </p:nvSpPr>
              <p:spPr>
                <a:xfrm>
                  <a:off x="2195736" y="2132856"/>
                  <a:ext cx="216024" cy="216024"/>
                </a:xfrm>
                <a:prstGeom prst="ellips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85" name="矩形 84"/>
              <p:cNvSpPr/>
              <p:nvPr/>
            </p:nvSpPr>
            <p:spPr>
              <a:xfrm>
                <a:off x="2104678" y="2204864"/>
                <a:ext cx="360040" cy="36004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86" name="直接连接符 85"/>
              <p:cNvCxnSpPr/>
              <p:nvPr/>
            </p:nvCxnSpPr>
            <p:spPr>
              <a:xfrm flipH="1">
                <a:off x="2104678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接连接符 86"/>
              <p:cNvCxnSpPr/>
              <p:nvPr/>
            </p:nvCxnSpPr>
            <p:spPr>
              <a:xfrm>
                <a:off x="2104678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椭圆 87"/>
              <p:cNvSpPr/>
              <p:nvPr/>
            </p:nvSpPr>
            <p:spPr>
              <a:xfrm>
                <a:off x="2258219" y="272568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0" name="矩形 109"/>
              <p:cNvSpPr/>
              <p:nvPr/>
            </p:nvSpPr>
            <p:spPr>
              <a:xfrm>
                <a:off x="539552" y="2132856"/>
                <a:ext cx="3600400" cy="485006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14" name="组合 60"/>
              <p:cNvGrpSpPr/>
              <p:nvPr/>
            </p:nvGrpSpPr>
            <p:grpSpPr>
              <a:xfrm>
                <a:off x="3741812" y="2924944"/>
                <a:ext cx="360040" cy="360040"/>
                <a:chOff x="2123728" y="2060848"/>
                <a:chExt cx="360040" cy="360040"/>
              </a:xfrm>
            </p:grpSpPr>
            <p:sp>
              <p:nvSpPr>
                <p:cNvPr id="131" name="矩形 4"/>
                <p:cNvSpPr/>
                <p:nvPr/>
              </p:nvSpPr>
              <p:spPr>
                <a:xfrm>
                  <a:off x="2123728" y="2060848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32" name="椭圆 131"/>
                <p:cNvSpPr/>
                <p:nvPr/>
              </p:nvSpPr>
              <p:spPr>
                <a:xfrm>
                  <a:off x="2195736" y="2132856"/>
                  <a:ext cx="216024" cy="216024"/>
                </a:xfrm>
                <a:prstGeom prst="ellips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112" name="矩形 111"/>
              <p:cNvSpPr/>
              <p:nvPr/>
            </p:nvSpPr>
            <p:spPr>
              <a:xfrm>
                <a:off x="3741812" y="2204864"/>
                <a:ext cx="360040" cy="36004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113" name="直接连接符 112"/>
              <p:cNvCxnSpPr/>
              <p:nvPr/>
            </p:nvCxnSpPr>
            <p:spPr>
              <a:xfrm flipH="1">
                <a:off x="3760862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直接连接符 113"/>
              <p:cNvCxnSpPr/>
              <p:nvPr/>
            </p:nvCxnSpPr>
            <p:spPr>
              <a:xfrm>
                <a:off x="3760862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0" name="椭圆 129"/>
              <p:cNvSpPr/>
              <p:nvPr/>
            </p:nvSpPr>
            <p:spPr>
              <a:xfrm>
                <a:off x="3914403" y="272568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573460" y="1877591"/>
                <a:ext cx="3642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T1</a:t>
                </a:r>
                <a:endParaRPr lang="zh-CN" altLang="en-US" sz="1400" dirty="0"/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2085628" y="1877591"/>
                <a:ext cx="3642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T4</a:t>
                </a:r>
                <a:endParaRPr lang="zh-CN" altLang="en-US" sz="1400" dirty="0"/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3722762" y="1877591"/>
                <a:ext cx="4555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T16</a:t>
                </a:r>
                <a:endParaRPr lang="zh-CN" altLang="en-US" sz="1400" dirty="0"/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1077516" y="1877591"/>
                <a:ext cx="3642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T2</a:t>
                </a:r>
                <a:endParaRPr lang="zh-CN" altLang="en-US" sz="1400" dirty="0"/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1581572" y="1877591"/>
                <a:ext cx="3642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T3</a:t>
                </a:r>
                <a:endParaRPr lang="zh-CN" altLang="en-US" sz="1400" dirty="0"/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563935" y="3304034"/>
                <a:ext cx="3738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R1</a:t>
                </a:r>
                <a:endParaRPr lang="zh-CN" altLang="en-US" sz="1400" dirty="0"/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>
                <a:off x="2076103" y="3304034"/>
                <a:ext cx="3738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R4</a:t>
                </a:r>
                <a:endParaRPr lang="zh-CN" altLang="en-US" sz="1400" dirty="0"/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3713237" y="3304034"/>
                <a:ext cx="4651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R16</a:t>
                </a:r>
                <a:endParaRPr lang="zh-CN" altLang="en-US" sz="1400" dirty="0"/>
              </a:p>
            </p:txBody>
          </p:sp>
          <p:sp>
            <p:nvSpPr>
              <p:cNvPr id="143" name="TextBox 142"/>
              <p:cNvSpPr txBox="1"/>
              <p:nvPr/>
            </p:nvSpPr>
            <p:spPr>
              <a:xfrm>
                <a:off x="1067991" y="3304034"/>
                <a:ext cx="3738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R2</a:t>
                </a:r>
                <a:endParaRPr lang="zh-CN" altLang="en-US" sz="1400" dirty="0"/>
              </a:p>
            </p:txBody>
          </p:sp>
          <p:sp>
            <p:nvSpPr>
              <p:cNvPr id="144" name="TextBox 143"/>
              <p:cNvSpPr txBox="1"/>
              <p:nvPr/>
            </p:nvSpPr>
            <p:spPr>
              <a:xfrm>
                <a:off x="1572047" y="3304034"/>
                <a:ext cx="3738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R3</a:t>
                </a:r>
                <a:endParaRPr lang="zh-CN" altLang="en-US" sz="1400" dirty="0"/>
              </a:p>
            </p:txBody>
          </p:sp>
          <p:sp>
            <p:nvSpPr>
              <p:cNvPr id="145" name="TextBox 144"/>
              <p:cNvSpPr txBox="1"/>
              <p:nvPr/>
            </p:nvSpPr>
            <p:spPr>
              <a:xfrm>
                <a:off x="467544" y="2574429"/>
                <a:ext cx="3690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P1</a:t>
                </a:r>
                <a:endParaRPr lang="zh-CN" altLang="en-US" sz="1400" dirty="0"/>
              </a:p>
            </p:txBody>
          </p:sp>
          <p:sp>
            <p:nvSpPr>
              <p:cNvPr id="146" name="TextBox 145"/>
              <p:cNvSpPr txBox="1"/>
              <p:nvPr/>
            </p:nvSpPr>
            <p:spPr>
              <a:xfrm>
                <a:off x="1979712" y="2574429"/>
                <a:ext cx="3690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P4</a:t>
                </a:r>
                <a:endParaRPr lang="zh-CN" altLang="en-US" sz="1400" dirty="0"/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>
                <a:off x="3572396" y="2574429"/>
                <a:ext cx="4603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P16</a:t>
                </a:r>
                <a:endParaRPr lang="zh-CN" altLang="en-US" sz="1400" dirty="0"/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971600" y="2574429"/>
                <a:ext cx="3690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P2</a:t>
                </a:r>
                <a:endParaRPr lang="zh-CN" altLang="en-US" sz="1400" dirty="0"/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>
                <a:off x="1475656" y="2574429"/>
                <a:ext cx="3690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P3</a:t>
                </a:r>
                <a:endParaRPr lang="zh-CN" altLang="en-US" sz="1400" dirty="0"/>
              </a:p>
            </p:txBody>
          </p:sp>
          <p:sp>
            <p:nvSpPr>
              <p:cNvPr id="73" name="矩形 72"/>
              <p:cNvSpPr/>
              <p:nvPr/>
            </p:nvSpPr>
            <p:spPr>
              <a:xfrm>
                <a:off x="539552" y="1552600"/>
                <a:ext cx="3600400" cy="208823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5" name="TextBox 174"/>
              <p:cNvSpPr txBox="1"/>
              <p:nvPr/>
            </p:nvSpPr>
            <p:spPr>
              <a:xfrm>
                <a:off x="2699792" y="1556792"/>
                <a:ext cx="87235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 smtClean="0"/>
                  <a:t>Unit1</a:t>
                </a:r>
                <a:endParaRPr lang="zh-CN" altLang="en-US" sz="2400" dirty="0"/>
              </a:p>
            </p:txBody>
          </p:sp>
          <p:sp>
            <p:nvSpPr>
              <p:cNvPr id="249" name="矩形 248"/>
              <p:cNvSpPr/>
              <p:nvPr/>
            </p:nvSpPr>
            <p:spPr>
              <a:xfrm>
                <a:off x="539552" y="2871986"/>
                <a:ext cx="3600400" cy="485006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08" name="TextBox 307"/>
            <p:cNvSpPr txBox="1"/>
            <p:nvPr/>
          </p:nvSpPr>
          <p:spPr>
            <a:xfrm>
              <a:off x="2771800" y="2747020"/>
              <a:ext cx="681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 smtClean="0"/>
                <a:t>……</a:t>
              </a:r>
              <a:endParaRPr lang="zh-CN" altLang="en-US" sz="2800" dirty="0"/>
            </a:p>
          </p:txBody>
        </p:sp>
      </p:grpSp>
      <p:grpSp>
        <p:nvGrpSpPr>
          <p:cNvPr id="15" name="组合 309"/>
          <p:cNvGrpSpPr/>
          <p:nvPr/>
        </p:nvGrpSpPr>
        <p:grpSpPr>
          <a:xfrm>
            <a:off x="8205931" y="1764308"/>
            <a:ext cx="3710885" cy="2088232"/>
            <a:chOff x="467544" y="1552600"/>
            <a:chExt cx="3710885" cy="2088232"/>
          </a:xfrm>
        </p:grpSpPr>
        <p:grpSp>
          <p:nvGrpSpPr>
            <p:cNvPr id="16" name="组合 249"/>
            <p:cNvGrpSpPr/>
            <p:nvPr/>
          </p:nvGrpSpPr>
          <p:grpSpPr>
            <a:xfrm>
              <a:off x="467544" y="1552600"/>
              <a:ext cx="3710885" cy="2088232"/>
              <a:chOff x="467544" y="1552600"/>
              <a:chExt cx="3710885" cy="2088232"/>
            </a:xfrm>
          </p:grpSpPr>
          <p:sp>
            <p:nvSpPr>
              <p:cNvPr id="313" name="TextBox 312"/>
              <p:cNvSpPr txBox="1"/>
              <p:nvPr/>
            </p:nvSpPr>
            <p:spPr>
              <a:xfrm>
                <a:off x="2771800" y="2041684"/>
                <a:ext cx="6815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800" dirty="0" smtClean="0"/>
                  <a:t>……</a:t>
                </a:r>
                <a:endParaRPr lang="zh-CN" altLang="en-US" sz="2800" dirty="0"/>
              </a:p>
            </p:txBody>
          </p:sp>
          <p:grpSp>
            <p:nvGrpSpPr>
              <p:cNvPr id="17" name="组合 60"/>
              <p:cNvGrpSpPr/>
              <p:nvPr/>
            </p:nvGrpSpPr>
            <p:grpSpPr>
              <a:xfrm>
                <a:off x="592510" y="2924944"/>
                <a:ext cx="360040" cy="360040"/>
                <a:chOff x="2123728" y="2060848"/>
                <a:chExt cx="360040" cy="360040"/>
              </a:xfrm>
            </p:grpSpPr>
            <p:sp>
              <p:nvSpPr>
                <p:cNvPr id="367" name="矩形 366"/>
                <p:cNvSpPr/>
                <p:nvPr/>
              </p:nvSpPr>
              <p:spPr>
                <a:xfrm>
                  <a:off x="2123728" y="2060848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68" name="椭圆 5"/>
                <p:cNvSpPr/>
                <p:nvPr/>
              </p:nvSpPr>
              <p:spPr>
                <a:xfrm>
                  <a:off x="2195736" y="2132856"/>
                  <a:ext cx="216024" cy="216024"/>
                </a:xfrm>
                <a:prstGeom prst="ellips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18" name="组合 181"/>
              <p:cNvGrpSpPr/>
              <p:nvPr/>
            </p:nvGrpSpPr>
            <p:grpSpPr>
              <a:xfrm>
                <a:off x="592510" y="2204864"/>
                <a:ext cx="360040" cy="360040"/>
                <a:chOff x="2123728" y="1556792"/>
                <a:chExt cx="360040" cy="360040"/>
              </a:xfrm>
            </p:grpSpPr>
            <p:sp>
              <p:nvSpPr>
                <p:cNvPr id="364" name="矩形 6"/>
                <p:cNvSpPr/>
                <p:nvPr/>
              </p:nvSpPr>
              <p:spPr>
                <a:xfrm>
                  <a:off x="2123728" y="1556792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365" name="直接连接符 364"/>
                <p:cNvCxnSpPr/>
                <p:nvPr/>
              </p:nvCxnSpPr>
              <p:spPr>
                <a:xfrm flipH="1">
                  <a:off x="2123728" y="1556792"/>
                  <a:ext cx="360040" cy="3600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6" name="直接连接符 365"/>
                <p:cNvCxnSpPr/>
                <p:nvPr/>
              </p:nvCxnSpPr>
              <p:spPr>
                <a:xfrm>
                  <a:off x="2123728" y="1556792"/>
                  <a:ext cx="360040" cy="3600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6" name="椭圆 315"/>
              <p:cNvSpPr/>
              <p:nvPr/>
            </p:nvSpPr>
            <p:spPr>
              <a:xfrm>
                <a:off x="746051" y="272568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19" name="组合 60"/>
              <p:cNvGrpSpPr/>
              <p:nvPr/>
            </p:nvGrpSpPr>
            <p:grpSpPr>
              <a:xfrm>
                <a:off x="1096566" y="2924944"/>
                <a:ext cx="360040" cy="360040"/>
                <a:chOff x="2123728" y="2060848"/>
                <a:chExt cx="360040" cy="360040"/>
              </a:xfrm>
            </p:grpSpPr>
            <p:sp>
              <p:nvSpPr>
                <p:cNvPr id="362" name="矩形 4"/>
                <p:cNvSpPr/>
                <p:nvPr/>
              </p:nvSpPr>
              <p:spPr>
                <a:xfrm>
                  <a:off x="2123728" y="2060848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63" name="椭圆 362"/>
                <p:cNvSpPr/>
                <p:nvPr/>
              </p:nvSpPr>
              <p:spPr>
                <a:xfrm>
                  <a:off x="2195736" y="2132856"/>
                  <a:ext cx="216024" cy="216024"/>
                </a:xfrm>
                <a:prstGeom prst="ellips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318" name="矩形 317"/>
              <p:cNvSpPr/>
              <p:nvPr/>
            </p:nvSpPr>
            <p:spPr>
              <a:xfrm>
                <a:off x="1096566" y="2204864"/>
                <a:ext cx="360040" cy="36004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319" name="直接连接符 318"/>
              <p:cNvCxnSpPr/>
              <p:nvPr/>
            </p:nvCxnSpPr>
            <p:spPr>
              <a:xfrm flipH="1">
                <a:off x="1096566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0" name="直接连接符 319"/>
              <p:cNvCxnSpPr/>
              <p:nvPr/>
            </p:nvCxnSpPr>
            <p:spPr>
              <a:xfrm>
                <a:off x="1096566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1" name="椭圆 320"/>
              <p:cNvSpPr/>
              <p:nvPr/>
            </p:nvSpPr>
            <p:spPr>
              <a:xfrm>
                <a:off x="1250107" y="272568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20" name="组合 60"/>
              <p:cNvGrpSpPr/>
              <p:nvPr/>
            </p:nvGrpSpPr>
            <p:grpSpPr>
              <a:xfrm>
                <a:off x="1600622" y="2924944"/>
                <a:ext cx="360040" cy="360040"/>
                <a:chOff x="2123728" y="2060848"/>
                <a:chExt cx="360040" cy="360040"/>
              </a:xfrm>
            </p:grpSpPr>
            <p:sp>
              <p:nvSpPr>
                <p:cNvPr id="360" name="矩形 4"/>
                <p:cNvSpPr/>
                <p:nvPr/>
              </p:nvSpPr>
              <p:spPr>
                <a:xfrm>
                  <a:off x="2123728" y="2060848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61" name="椭圆 360"/>
                <p:cNvSpPr/>
                <p:nvPr/>
              </p:nvSpPr>
              <p:spPr>
                <a:xfrm>
                  <a:off x="2195736" y="2132856"/>
                  <a:ext cx="216024" cy="216024"/>
                </a:xfrm>
                <a:prstGeom prst="ellips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323" name="矩形 322"/>
              <p:cNvSpPr/>
              <p:nvPr/>
            </p:nvSpPr>
            <p:spPr>
              <a:xfrm>
                <a:off x="1600622" y="2204864"/>
                <a:ext cx="360040" cy="36004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324" name="直接连接符 323"/>
              <p:cNvCxnSpPr/>
              <p:nvPr/>
            </p:nvCxnSpPr>
            <p:spPr>
              <a:xfrm flipH="1">
                <a:off x="1600622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5" name="直接连接符 324"/>
              <p:cNvCxnSpPr/>
              <p:nvPr/>
            </p:nvCxnSpPr>
            <p:spPr>
              <a:xfrm>
                <a:off x="1600622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6" name="椭圆 325"/>
              <p:cNvSpPr/>
              <p:nvPr/>
            </p:nvSpPr>
            <p:spPr>
              <a:xfrm>
                <a:off x="1754163" y="272568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21" name="组合 60"/>
              <p:cNvGrpSpPr/>
              <p:nvPr/>
            </p:nvGrpSpPr>
            <p:grpSpPr>
              <a:xfrm>
                <a:off x="2104678" y="2924944"/>
                <a:ext cx="360040" cy="360040"/>
                <a:chOff x="2123728" y="2060848"/>
                <a:chExt cx="360040" cy="360040"/>
              </a:xfrm>
            </p:grpSpPr>
            <p:sp>
              <p:nvSpPr>
                <p:cNvPr id="358" name="矩形 4"/>
                <p:cNvSpPr/>
                <p:nvPr/>
              </p:nvSpPr>
              <p:spPr>
                <a:xfrm>
                  <a:off x="2123728" y="2060848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59" name="椭圆 358"/>
                <p:cNvSpPr/>
                <p:nvPr/>
              </p:nvSpPr>
              <p:spPr>
                <a:xfrm>
                  <a:off x="2195736" y="2132856"/>
                  <a:ext cx="216024" cy="216024"/>
                </a:xfrm>
                <a:prstGeom prst="ellips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328" name="矩形 327"/>
              <p:cNvSpPr/>
              <p:nvPr/>
            </p:nvSpPr>
            <p:spPr>
              <a:xfrm>
                <a:off x="2104678" y="2204864"/>
                <a:ext cx="360040" cy="36004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329" name="直接连接符 328"/>
              <p:cNvCxnSpPr/>
              <p:nvPr/>
            </p:nvCxnSpPr>
            <p:spPr>
              <a:xfrm flipH="1">
                <a:off x="2104678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0" name="直接连接符 329"/>
              <p:cNvCxnSpPr/>
              <p:nvPr/>
            </p:nvCxnSpPr>
            <p:spPr>
              <a:xfrm>
                <a:off x="2104678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1" name="椭圆 330"/>
              <p:cNvSpPr/>
              <p:nvPr/>
            </p:nvSpPr>
            <p:spPr>
              <a:xfrm>
                <a:off x="2258219" y="272568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32" name="矩形 331"/>
              <p:cNvSpPr/>
              <p:nvPr/>
            </p:nvSpPr>
            <p:spPr>
              <a:xfrm>
                <a:off x="539552" y="2132856"/>
                <a:ext cx="3600400" cy="485006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22" name="组合 60"/>
              <p:cNvGrpSpPr/>
              <p:nvPr/>
            </p:nvGrpSpPr>
            <p:grpSpPr>
              <a:xfrm>
                <a:off x="3741812" y="2924944"/>
                <a:ext cx="360040" cy="360040"/>
                <a:chOff x="2123728" y="2060848"/>
                <a:chExt cx="360040" cy="360040"/>
              </a:xfrm>
            </p:grpSpPr>
            <p:sp>
              <p:nvSpPr>
                <p:cNvPr id="356" name="矩形 4"/>
                <p:cNvSpPr/>
                <p:nvPr/>
              </p:nvSpPr>
              <p:spPr>
                <a:xfrm>
                  <a:off x="2123728" y="2060848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57" name="椭圆 356"/>
                <p:cNvSpPr/>
                <p:nvPr/>
              </p:nvSpPr>
              <p:spPr>
                <a:xfrm>
                  <a:off x="2195736" y="2132856"/>
                  <a:ext cx="216024" cy="216024"/>
                </a:xfrm>
                <a:prstGeom prst="ellips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334" name="矩形 333"/>
              <p:cNvSpPr/>
              <p:nvPr/>
            </p:nvSpPr>
            <p:spPr>
              <a:xfrm>
                <a:off x="3741812" y="2204864"/>
                <a:ext cx="360040" cy="36004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335" name="直接连接符 334"/>
              <p:cNvCxnSpPr/>
              <p:nvPr/>
            </p:nvCxnSpPr>
            <p:spPr>
              <a:xfrm flipH="1">
                <a:off x="3760862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6" name="直接连接符 335"/>
              <p:cNvCxnSpPr/>
              <p:nvPr/>
            </p:nvCxnSpPr>
            <p:spPr>
              <a:xfrm>
                <a:off x="3760862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7" name="椭圆 336"/>
              <p:cNvSpPr/>
              <p:nvPr/>
            </p:nvSpPr>
            <p:spPr>
              <a:xfrm>
                <a:off x="3914403" y="272568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38" name="TextBox 337"/>
              <p:cNvSpPr txBox="1"/>
              <p:nvPr/>
            </p:nvSpPr>
            <p:spPr>
              <a:xfrm>
                <a:off x="573460" y="1877591"/>
                <a:ext cx="3642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T1</a:t>
                </a:r>
                <a:endParaRPr lang="zh-CN" altLang="en-US" sz="1400" dirty="0"/>
              </a:p>
            </p:txBody>
          </p:sp>
          <p:sp>
            <p:nvSpPr>
              <p:cNvPr id="339" name="TextBox 338"/>
              <p:cNvSpPr txBox="1"/>
              <p:nvPr/>
            </p:nvSpPr>
            <p:spPr>
              <a:xfrm>
                <a:off x="2085628" y="1877591"/>
                <a:ext cx="3642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T4</a:t>
                </a:r>
                <a:endParaRPr lang="zh-CN" altLang="en-US" sz="1400" dirty="0"/>
              </a:p>
            </p:txBody>
          </p:sp>
          <p:sp>
            <p:nvSpPr>
              <p:cNvPr id="340" name="TextBox 339"/>
              <p:cNvSpPr txBox="1"/>
              <p:nvPr/>
            </p:nvSpPr>
            <p:spPr>
              <a:xfrm>
                <a:off x="3722762" y="1877591"/>
                <a:ext cx="4555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T16</a:t>
                </a:r>
                <a:endParaRPr lang="zh-CN" altLang="en-US" sz="1400" dirty="0"/>
              </a:p>
            </p:txBody>
          </p:sp>
          <p:sp>
            <p:nvSpPr>
              <p:cNvPr id="341" name="TextBox 340"/>
              <p:cNvSpPr txBox="1"/>
              <p:nvPr/>
            </p:nvSpPr>
            <p:spPr>
              <a:xfrm>
                <a:off x="1077516" y="1877591"/>
                <a:ext cx="3642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T2</a:t>
                </a:r>
                <a:endParaRPr lang="zh-CN" altLang="en-US" sz="1400" dirty="0"/>
              </a:p>
            </p:txBody>
          </p:sp>
          <p:sp>
            <p:nvSpPr>
              <p:cNvPr id="342" name="TextBox 341"/>
              <p:cNvSpPr txBox="1"/>
              <p:nvPr/>
            </p:nvSpPr>
            <p:spPr>
              <a:xfrm>
                <a:off x="1581572" y="1877591"/>
                <a:ext cx="3642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T3</a:t>
                </a:r>
                <a:endParaRPr lang="zh-CN" altLang="en-US" sz="1400" dirty="0"/>
              </a:p>
            </p:txBody>
          </p:sp>
          <p:sp>
            <p:nvSpPr>
              <p:cNvPr id="343" name="TextBox 342"/>
              <p:cNvSpPr txBox="1"/>
              <p:nvPr/>
            </p:nvSpPr>
            <p:spPr>
              <a:xfrm>
                <a:off x="563935" y="3304034"/>
                <a:ext cx="3738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R1</a:t>
                </a:r>
                <a:endParaRPr lang="zh-CN" altLang="en-US" sz="1400" dirty="0"/>
              </a:p>
            </p:txBody>
          </p:sp>
          <p:sp>
            <p:nvSpPr>
              <p:cNvPr id="344" name="TextBox 343"/>
              <p:cNvSpPr txBox="1"/>
              <p:nvPr/>
            </p:nvSpPr>
            <p:spPr>
              <a:xfrm>
                <a:off x="2076103" y="3304034"/>
                <a:ext cx="3738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R4</a:t>
                </a:r>
                <a:endParaRPr lang="zh-CN" altLang="en-US" sz="1400" dirty="0"/>
              </a:p>
            </p:txBody>
          </p:sp>
          <p:sp>
            <p:nvSpPr>
              <p:cNvPr id="345" name="TextBox 344"/>
              <p:cNvSpPr txBox="1"/>
              <p:nvPr/>
            </p:nvSpPr>
            <p:spPr>
              <a:xfrm>
                <a:off x="3713237" y="3304034"/>
                <a:ext cx="4651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R16</a:t>
                </a:r>
                <a:endParaRPr lang="zh-CN" altLang="en-US" sz="1400" dirty="0"/>
              </a:p>
            </p:txBody>
          </p:sp>
          <p:sp>
            <p:nvSpPr>
              <p:cNvPr id="346" name="TextBox 345"/>
              <p:cNvSpPr txBox="1"/>
              <p:nvPr/>
            </p:nvSpPr>
            <p:spPr>
              <a:xfrm>
                <a:off x="1067991" y="3304034"/>
                <a:ext cx="3738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R2</a:t>
                </a:r>
                <a:endParaRPr lang="zh-CN" altLang="en-US" sz="1400" dirty="0"/>
              </a:p>
            </p:txBody>
          </p:sp>
          <p:sp>
            <p:nvSpPr>
              <p:cNvPr id="347" name="TextBox 346"/>
              <p:cNvSpPr txBox="1"/>
              <p:nvPr/>
            </p:nvSpPr>
            <p:spPr>
              <a:xfrm>
                <a:off x="1572047" y="3304034"/>
                <a:ext cx="3738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R3</a:t>
                </a:r>
                <a:endParaRPr lang="zh-CN" altLang="en-US" sz="1400" dirty="0"/>
              </a:p>
            </p:txBody>
          </p:sp>
          <p:sp>
            <p:nvSpPr>
              <p:cNvPr id="348" name="TextBox 347"/>
              <p:cNvSpPr txBox="1"/>
              <p:nvPr/>
            </p:nvSpPr>
            <p:spPr>
              <a:xfrm>
                <a:off x="467544" y="2574429"/>
                <a:ext cx="3690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P1</a:t>
                </a:r>
                <a:endParaRPr lang="zh-CN" altLang="en-US" sz="1400" dirty="0"/>
              </a:p>
            </p:txBody>
          </p:sp>
          <p:sp>
            <p:nvSpPr>
              <p:cNvPr id="349" name="TextBox 348"/>
              <p:cNvSpPr txBox="1"/>
              <p:nvPr/>
            </p:nvSpPr>
            <p:spPr>
              <a:xfrm>
                <a:off x="1979712" y="2574429"/>
                <a:ext cx="3690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P4</a:t>
                </a:r>
                <a:endParaRPr lang="zh-CN" altLang="en-US" sz="1400" dirty="0"/>
              </a:p>
            </p:txBody>
          </p:sp>
          <p:sp>
            <p:nvSpPr>
              <p:cNvPr id="350" name="TextBox 349"/>
              <p:cNvSpPr txBox="1"/>
              <p:nvPr/>
            </p:nvSpPr>
            <p:spPr>
              <a:xfrm>
                <a:off x="3572396" y="2574429"/>
                <a:ext cx="4603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P16</a:t>
                </a:r>
                <a:endParaRPr lang="zh-CN" altLang="en-US" sz="1400" dirty="0"/>
              </a:p>
            </p:txBody>
          </p:sp>
          <p:sp>
            <p:nvSpPr>
              <p:cNvPr id="351" name="TextBox 350"/>
              <p:cNvSpPr txBox="1"/>
              <p:nvPr/>
            </p:nvSpPr>
            <p:spPr>
              <a:xfrm>
                <a:off x="971600" y="2574429"/>
                <a:ext cx="3690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P2</a:t>
                </a:r>
                <a:endParaRPr lang="zh-CN" altLang="en-US" sz="1400" dirty="0"/>
              </a:p>
            </p:txBody>
          </p:sp>
          <p:sp>
            <p:nvSpPr>
              <p:cNvPr id="352" name="TextBox 351"/>
              <p:cNvSpPr txBox="1"/>
              <p:nvPr/>
            </p:nvSpPr>
            <p:spPr>
              <a:xfrm>
                <a:off x="1475656" y="2574429"/>
                <a:ext cx="3690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P3</a:t>
                </a:r>
                <a:endParaRPr lang="zh-CN" altLang="en-US" sz="1400" dirty="0"/>
              </a:p>
            </p:txBody>
          </p:sp>
          <p:sp>
            <p:nvSpPr>
              <p:cNvPr id="353" name="矩形 352"/>
              <p:cNvSpPr/>
              <p:nvPr/>
            </p:nvSpPr>
            <p:spPr>
              <a:xfrm>
                <a:off x="539552" y="1552600"/>
                <a:ext cx="3600400" cy="208823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54" name="TextBox 353"/>
              <p:cNvSpPr txBox="1"/>
              <p:nvPr/>
            </p:nvSpPr>
            <p:spPr>
              <a:xfrm>
                <a:off x="2699792" y="1556792"/>
                <a:ext cx="87235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 smtClean="0"/>
                  <a:t>Unit8</a:t>
                </a:r>
                <a:endParaRPr lang="zh-CN" altLang="en-US" sz="2400" dirty="0"/>
              </a:p>
            </p:txBody>
          </p:sp>
          <p:sp>
            <p:nvSpPr>
              <p:cNvPr id="355" name="矩形 354"/>
              <p:cNvSpPr/>
              <p:nvPr/>
            </p:nvSpPr>
            <p:spPr>
              <a:xfrm>
                <a:off x="539552" y="2871986"/>
                <a:ext cx="3600400" cy="485006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12" name="TextBox 311"/>
            <p:cNvSpPr txBox="1"/>
            <p:nvPr/>
          </p:nvSpPr>
          <p:spPr>
            <a:xfrm>
              <a:off x="2771800" y="2747020"/>
              <a:ext cx="681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 smtClean="0"/>
                <a:t>……</a:t>
              </a:r>
              <a:endParaRPr lang="zh-CN" altLang="en-US" sz="2800" dirty="0"/>
            </a:p>
          </p:txBody>
        </p:sp>
      </p:grpSp>
      <p:grpSp>
        <p:nvGrpSpPr>
          <p:cNvPr id="23" name="组合 121"/>
          <p:cNvGrpSpPr/>
          <p:nvPr/>
        </p:nvGrpSpPr>
        <p:grpSpPr>
          <a:xfrm>
            <a:off x="3813820" y="1772816"/>
            <a:ext cx="3710885" cy="2088232"/>
            <a:chOff x="467544" y="1552600"/>
            <a:chExt cx="3710885" cy="2088232"/>
          </a:xfrm>
        </p:grpSpPr>
        <p:grpSp>
          <p:nvGrpSpPr>
            <p:cNvPr id="24" name="组合 249"/>
            <p:cNvGrpSpPr/>
            <p:nvPr/>
          </p:nvGrpSpPr>
          <p:grpSpPr>
            <a:xfrm>
              <a:off x="467544" y="1552600"/>
              <a:ext cx="3710885" cy="2088232"/>
              <a:chOff x="467544" y="1552600"/>
              <a:chExt cx="3710885" cy="2088232"/>
            </a:xfrm>
          </p:grpSpPr>
          <p:sp>
            <p:nvSpPr>
              <p:cNvPr id="125" name="TextBox 124"/>
              <p:cNvSpPr txBox="1"/>
              <p:nvPr/>
            </p:nvSpPr>
            <p:spPr>
              <a:xfrm>
                <a:off x="2771800" y="2041684"/>
                <a:ext cx="6815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800" dirty="0" smtClean="0"/>
                  <a:t>……</a:t>
                </a:r>
                <a:endParaRPr lang="zh-CN" altLang="en-US" sz="2800" dirty="0"/>
              </a:p>
            </p:txBody>
          </p:sp>
          <p:grpSp>
            <p:nvGrpSpPr>
              <p:cNvPr id="25" name="组合 60"/>
              <p:cNvGrpSpPr/>
              <p:nvPr/>
            </p:nvGrpSpPr>
            <p:grpSpPr>
              <a:xfrm>
                <a:off x="592510" y="2924944"/>
                <a:ext cx="360040" cy="360040"/>
                <a:chOff x="2123728" y="2060848"/>
                <a:chExt cx="360040" cy="360040"/>
              </a:xfrm>
            </p:grpSpPr>
            <p:sp>
              <p:nvSpPr>
                <p:cNvPr id="200" name="矩形 199"/>
                <p:cNvSpPr/>
                <p:nvPr/>
              </p:nvSpPr>
              <p:spPr>
                <a:xfrm>
                  <a:off x="2123728" y="2060848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1" name="椭圆 5"/>
                <p:cNvSpPr/>
                <p:nvPr/>
              </p:nvSpPr>
              <p:spPr>
                <a:xfrm>
                  <a:off x="2195736" y="2132856"/>
                  <a:ext cx="216024" cy="216024"/>
                </a:xfrm>
                <a:prstGeom prst="ellips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26" name="组合 181"/>
              <p:cNvGrpSpPr/>
              <p:nvPr/>
            </p:nvGrpSpPr>
            <p:grpSpPr>
              <a:xfrm>
                <a:off x="592510" y="2204864"/>
                <a:ext cx="360040" cy="360040"/>
                <a:chOff x="2123728" y="1556792"/>
                <a:chExt cx="360040" cy="360040"/>
              </a:xfrm>
            </p:grpSpPr>
            <p:sp>
              <p:nvSpPr>
                <p:cNvPr id="197" name="矩形 6"/>
                <p:cNvSpPr/>
                <p:nvPr/>
              </p:nvSpPr>
              <p:spPr>
                <a:xfrm>
                  <a:off x="2123728" y="1556792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198" name="直接连接符 197"/>
                <p:cNvCxnSpPr/>
                <p:nvPr/>
              </p:nvCxnSpPr>
              <p:spPr>
                <a:xfrm flipH="1">
                  <a:off x="2123728" y="1556792"/>
                  <a:ext cx="360040" cy="3600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直接连接符 198"/>
                <p:cNvCxnSpPr/>
                <p:nvPr/>
              </p:nvCxnSpPr>
              <p:spPr>
                <a:xfrm>
                  <a:off x="2123728" y="1556792"/>
                  <a:ext cx="360040" cy="3600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8" name="椭圆 127"/>
              <p:cNvSpPr/>
              <p:nvPr/>
            </p:nvSpPr>
            <p:spPr>
              <a:xfrm>
                <a:off x="746051" y="272568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27" name="组合 60"/>
              <p:cNvGrpSpPr/>
              <p:nvPr/>
            </p:nvGrpSpPr>
            <p:grpSpPr>
              <a:xfrm>
                <a:off x="1096566" y="2924944"/>
                <a:ext cx="360040" cy="360040"/>
                <a:chOff x="2123728" y="2060848"/>
                <a:chExt cx="360040" cy="360040"/>
              </a:xfrm>
            </p:grpSpPr>
            <p:sp>
              <p:nvSpPr>
                <p:cNvPr id="195" name="矩形 4"/>
                <p:cNvSpPr/>
                <p:nvPr/>
              </p:nvSpPr>
              <p:spPr>
                <a:xfrm>
                  <a:off x="2123728" y="2060848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6" name="椭圆 195"/>
                <p:cNvSpPr/>
                <p:nvPr/>
              </p:nvSpPr>
              <p:spPr>
                <a:xfrm>
                  <a:off x="2195736" y="2132856"/>
                  <a:ext cx="216024" cy="216024"/>
                </a:xfrm>
                <a:prstGeom prst="ellips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135" name="矩形 134"/>
              <p:cNvSpPr/>
              <p:nvPr/>
            </p:nvSpPr>
            <p:spPr>
              <a:xfrm>
                <a:off x="1096566" y="2204864"/>
                <a:ext cx="360040" cy="36004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136" name="直接连接符 135"/>
              <p:cNvCxnSpPr/>
              <p:nvPr/>
            </p:nvCxnSpPr>
            <p:spPr>
              <a:xfrm flipH="1">
                <a:off x="1096566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直接连接符 149"/>
              <p:cNvCxnSpPr/>
              <p:nvPr/>
            </p:nvCxnSpPr>
            <p:spPr>
              <a:xfrm>
                <a:off x="1096566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1" name="椭圆 150"/>
              <p:cNvSpPr/>
              <p:nvPr/>
            </p:nvSpPr>
            <p:spPr>
              <a:xfrm>
                <a:off x="1250107" y="272568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28" name="组合 60"/>
              <p:cNvGrpSpPr/>
              <p:nvPr/>
            </p:nvGrpSpPr>
            <p:grpSpPr>
              <a:xfrm>
                <a:off x="1600622" y="2924944"/>
                <a:ext cx="360040" cy="360040"/>
                <a:chOff x="2123728" y="2060848"/>
                <a:chExt cx="360040" cy="360040"/>
              </a:xfrm>
            </p:grpSpPr>
            <p:sp>
              <p:nvSpPr>
                <p:cNvPr id="193" name="矩形 4"/>
                <p:cNvSpPr/>
                <p:nvPr/>
              </p:nvSpPr>
              <p:spPr>
                <a:xfrm>
                  <a:off x="2123728" y="2060848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4" name="椭圆 193"/>
                <p:cNvSpPr/>
                <p:nvPr/>
              </p:nvSpPr>
              <p:spPr>
                <a:xfrm>
                  <a:off x="2195736" y="2132856"/>
                  <a:ext cx="216024" cy="216024"/>
                </a:xfrm>
                <a:prstGeom prst="ellips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153" name="矩形 152"/>
              <p:cNvSpPr/>
              <p:nvPr/>
            </p:nvSpPr>
            <p:spPr>
              <a:xfrm>
                <a:off x="1600622" y="2204864"/>
                <a:ext cx="360040" cy="36004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154" name="直接连接符 153"/>
              <p:cNvCxnSpPr/>
              <p:nvPr/>
            </p:nvCxnSpPr>
            <p:spPr>
              <a:xfrm flipH="1">
                <a:off x="1600622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直接连接符 154"/>
              <p:cNvCxnSpPr/>
              <p:nvPr/>
            </p:nvCxnSpPr>
            <p:spPr>
              <a:xfrm>
                <a:off x="1600622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6" name="椭圆 155"/>
              <p:cNvSpPr/>
              <p:nvPr/>
            </p:nvSpPr>
            <p:spPr>
              <a:xfrm>
                <a:off x="1754163" y="272568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29" name="组合 60"/>
              <p:cNvGrpSpPr/>
              <p:nvPr/>
            </p:nvGrpSpPr>
            <p:grpSpPr>
              <a:xfrm>
                <a:off x="2104678" y="2924944"/>
                <a:ext cx="360040" cy="360040"/>
                <a:chOff x="2123728" y="2060848"/>
                <a:chExt cx="360040" cy="360040"/>
              </a:xfrm>
            </p:grpSpPr>
            <p:sp>
              <p:nvSpPr>
                <p:cNvPr id="191" name="矩形 4"/>
                <p:cNvSpPr/>
                <p:nvPr/>
              </p:nvSpPr>
              <p:spPr>
                <a:xfrm>
                  <a:off x="2123728" y="2060848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2" name="椭圆 191"/>
                <p:cNvSpPr/>
                <p:nvPr/>
              </p:nvSpPr>
              <p:spPr>
                <a:xfrm>
                  <a:off x="2195736" y="2132856"/>
                  <a:ext cx="216024" cy="216024"/>
                </a:xfrm>
                <a:prstGeom prst="ellips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158" name="矩形 157"/>
              <p:cNvSpPr/>
              <p:nvPr/>
            </p:nvSpPr>
            <p:spPr>
              <a:xfrm>
                <a:off x="2104678" y="2204864"/>
                <a:ext cx="360040" cy="36004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159" name="直接连接符 158"/>
              <p:cNvCxnSpPr/>
              <p:nvPr/>
            </p:nvCxnSpPr>
            <p:spPr>
              <a:xfrm flipH="1">
                <a:off x="2104678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直接连接符 159"/>
              <p:cNvCxnSpPr/>
              <p:nvPr/>
            </p:nvCxnSpPr>
            <p:spPr>
              <a:xfrm>
                <a:off x="2104678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1" name="椭圆 160"/>
              <p:cNvSpPr/>
              <p:nvPr/>
            </p:nvSpPr>
            <p:spPr>
              <a:xfrm>
                <a:off x="2258219" y="272568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2" name="矩形 161"/>
              <p:cNvSpPr/>
              <p:nvPr/>
            </p:nvSpPr>
            <p:spPr>
              <a:xfrm>
                <a:off x="539552" y="2132856"/>
                <a:ext cx="3600400" cy="485006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30" name="组合 60"/>
              <p:cNvGrpSpPr/>
              <p:nvPr/>
            </p:nvGrpSpPr>
            <p:grpSpPr>
              <a:xfrm>
                <a:off x="3741812" y="2924944"/>
                <a:ext cx="360040" cy="360040"/>
                <a:chOff x="2123728" y="2060848"/>
                <a:chExt cx="360040" cy="360040"/>
              </a:xfrm>
            </p:grpSpPr>
            <p:sp>
              <p:nvSpPr>
                <p:cNvPr id="189" name="矩形 4"/>
                <p:cNvSpPr/>
                <p:nvPr/>
              </p:nvSpPr>
              <p:spPr>
                <a:xfrm>
                  <a:off x="2123728" y="2060848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0" name="椭圆 189"/>
                <p:cNvSpPr/>
                <p:nvPr/>
              </p:nvSpPr>
              <p:spPr>
                <a:xfrm>
                  <a:off x="2195736" y="2132856"/>
                  <a:ext cx="216024" cy="216024"/>
                </a:xfrm>
                <a:prstGeom prst="ellips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164" name="矩形 163"/>
              <p:cNvSpPr/>
              <p:nvPr/>
            </p:nvSpPr>
            <p:spPr>
              <a:xfrm>
                <a:off x="3741812" y="2204864"/>
                <a:ext cx="360040" cy="36004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165" name="直接连接符 164"/>
              <p:cNvCxnSpPr/>
              <p:nvPr/>
            </p:nvCxnSpPr>
            <p:spPr>
              <a:xfrm flipH="1">
                <a:off x="3760862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直接连接符 165"/>
              <p:cNvCxnSpPr/>
              <p:nvPr/>
            </p:nvCxnSpPr>
            <p:spPr>
              <a:xfrm>
                <a:off x="3760862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7" name="椭圆 166"/>
              <p:cNvSpPr/>
              <p:nvPr/>
            </p:nvSpPr>
            <p:spPr>
              <a:xfrm>
                <a:off x="3914403" y="272568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8" name="TextBox 167"/>
              <p:cNvSpPr txBox="1"/>
              <p:nvPr/>
            </p:nvSpPr>
            <p:spPr>
              <a:xfrm>
                <a:off x="573460" y="1877591"/>
                <a:ext cx="3642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T1</a:t>
                </a:r>
                <a:endParaRPr lang="zh-CN" altLang="en-US" sz="1400" dirty="0"/>
              </a:p>
            </p:txBody>
          </p:sp>
          <p:sp>
            <p:nvSpPr>
              <p:cNvPr id="169" name="TextBox 168"/>
              <p:cNvSpPr txBox="1"/>
              <p:nvPr/>
            </p:nvSpPr>
            <p:spPr>
              <a:xfrm>
                <a:off x="2085628" y="1877591"/>
                <a:ext cx="3642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T4</a:t>
                </a:r>
                <a:endParaRPr lang="zh-CN" altLang="en-US" sz="1400" dirty="0"/>
              </a:p>
            </p:txBody>
          </p:sp>
          <p:sp>
            <p:nvSpPr>
              <p:cNvPr id="170" name="TextBox 169"/>
              <p:cNvSpPr txBox="1"/>
              <p:nvPr/>
            </p:nvSpPr>
            <p:spPr>
              <a:xfrm>
                <a:off x="3722762" y="1877591"/>
                <a:ext cx="4555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T16</a:t>
                </a:r>
                <a:endParaRPr lang="zh-CN" altLang="en-US" sz="1400" dirty="0"/>
              </a:p>
            </p:txBody>
          </p:sp>
          <p:sp>
            <p:nvSpPr>
              <p:cNvPr id="171" name="TextBox 170"/>
              <p:cNvSpPr txBox="1"/>
              <p:nvPr/>
            </p:nvSpPr>
            <p:spPr>
              <a:xfrm>
                <a:off x="1077516" y="1877591"/>
                <a:ext cx="3642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T2</a:t>
                </a:r>
                <a:endParaRPr lang="zh-CN" altLang="en-US" sz="1400" dirty="0"/>
              </a:p>
            </p:txBody>
          </p:sp>
          <p:sp>
            <p:nvSpPr>
              <p:cNvPr id="172" name="TextBox 171"/>
              <p:cNvSpPr txBox="1"/>
              <p:nvPr/>
            </p:nvSpPr>
            <p:spPr>
              <a:xfrm>
                <a:off x="1581572" y="1877591"/>
                <a:ext cx="3642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T3</a:t>
                </a:r>
                <a:endParaRPr lang="zh-CN" altLang="en-US" sz="1400" dirty="0"/>
              </a:p>
            </p:txBody>
          </p:sp>
          <p:sp>
            <p:nvSpPr>
              <p:cNvPr id="173" name="TextBox 172"/>
              <p:cNvSpPr txBox="1"/>
              <p:nvPr/>
            </p:nvSpPr>
            <p:spPr>
              <a:xfrm>
                <a:off x="563935" y="3304034"/>
                <a:ext cx="3738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R1</a:t>
                </a:r>
                <a:endParaRPr lang="zh-CN" altLang="en-US" sz="1400" dirty="0"/>
              </a:p>
            </p:txBody>
          </p:sp>
          <p:sp>
            <p:nvSpPr>
              <p:cNvPr id="176" name="TextBox 175"/>
              <p:cNvSpPr txBox="1"/>
              <p:nvPr/>
            </p:nvSpPr>
            <p:spPr>
              <a:xfrm>
                <a:off x="2076103" y="3304034"/>
                <a:ext cx="3738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R4</a:t>
                </a:r>
                <a:endParaRPr lang="zh-CN" altLang="en-US" sz="1400" dirty="0"/>
              </a:p>
            </p:txBody>
          </p:sp>
          <p:sp>
            <p:nvSpPr>
              <p:cNvPr id="177" name="TextBox 176"/>
              <p:cNvSpPr txBox="1"/>
              <p:nvPr/>
            </p:nvSpPr>
            <p:spPr>
              <a:xfrm>
                <a:off x="3713237" y="3304034"/>
                <a:ext cx="4651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R16</a:t>
                </a:r>
                <a:endParaRPr lang="zh-CN" altLang="en-US" sz="1400" dirty="0"/>
              </a:p>
            </p:txBody>
          </p:sp>
          <p:sp>
            <p:nvSpPr>
              <p:cNvPr id="178" name="TextBox 177"/>
              <p:cNvSpPr txBox="1"/>
              <p:nvPr/>
            </p:nvSpPr>
            <p:spPr>
              <a:xfrm>
                <a:off x="1067991" y="3304034"/>
                <a:ext cx="3738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R2</a:t>
                </a:r>
                <a:endParaRPr lang="zh-CN" altLang="en-US" sz="1400" dirty="0"/>
              </a:p>
            </p:txBody>
          </p:sp>
          <p:sp>
            <p:nvSpPr>
              <p:cNvPr id="180" name="TextBox 179"/>
              <p:cNvSpPr txBox="1"/>
              <p:nvPr/>
            </p:nvSpPr>
            <p:spPr>
              <a:xfrm>
                <a:off x="1572047" y="3304034"/>
                <a:ext cx="3738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R3</a:t>
                </a:r>
                <a:endParaRPr lang="zh-CN" altLang="en-US" sz="1400" dirty="0"/>
              </a:p>
            </p:txBody>
          </p:sp>
          <p:sp>
            <p:nvSpPr>
              <p:cNvPr id="181" name="TextBox 180"/>
              <p:cNvSpPr txBox="1"/>
              <p:nvPr/>
            </p:nvSpPr>
            <p:spPr>
              <a:xfrm>
                <a:off x="467544" y="2574429"/>
                <a:ext cx="3690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P1</a:t>
                </a:r>
                <a:endParaRPr lang="zh-CN" altLang="en-US" sz="1400" dirty="0"/>
              </a:p>
            </p:txBody>
          </p:sp>
          <p:sp>
            <p:nvSpPr>
              <p:cNvPr id="182" name="TextBox 181"/>
              <p:cNvSpPr txBox="1"/>
              <p:nvPr/>
            </p:nvSpPr>
            <p:spPr>
              <a:xfrm>
                <a:off x="1979712" y="2574429"/>
                <a:ext cx="3690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P4</a:t>
                </a:r>
                <a:endParaRPr lang="zh-CN" altLang="en-US" sz="1400" dirty="0"/>
              </a:p>
            </p:txBody>
          </p:sp>
          <p:sp>
            <p:nvSpPr>
              <p:cNvPr id="183" name="TextBox 182"/>
              <p:cNvSpPr txBox="1"/>
              <p:nvPr/>
            </p:nvSpPr>
            <p:spPr>
              <a:xfrm>
                <a:off x="3572396" y="2574429"/>
                <a:ext cx="4603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P16</a:t>
                </a:r>
                <a:endParaRPr lang="zh-CN" altLang="en-US" sz="1400" dirty="0"/>
              </a:p>
            </p:txBody>
          </p:sp>
          <p:sp>
            <p:nvSpPr>
              <p:cNvPr id="184" name="TextBox 183"/>
              <p:cNvSpPr txBox="1"/>
              <p:nvPr/>
            </p:nvSpPr>
            <p:spPr>
              <a:xfrm>
                <a:off x="971600" y="2574429"/>
                <a:ext cx="3690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P2</a:t>
                </a:r>
                <a:endParaRPr lang="zh-CN" altLang="en-US" sz="1400" dirty="0"/>
              </a:p>
            </p:txBody>
          </p:sp>
          <p:sp>
            <p:nvSpPr>
              <p:cNvPr id="185" name="TextBox 184"/>
              <p:cNvSpPr txBox="1"/>
              <p:nvPr/>
            </p:nvSpPr>
            <p:spPr>
              <a:xfrm>
                <a:off x="1475656" y="2574429"/>
                <a:ext cx="3690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P3</a:t>
                </a:r>
                <a:endParaRPr lang="zh-CN" altLang="en-US" sz="1400" dirty="0"/>
              </a:p>
            </p:txBody>
          </p:sp>
          <p:sp>
            <p:nvSpPr>
              <p:cNvPr id="186" name="矩形 185"/>
              <p:cNvSpPr/>
              <p:nvPr/>
            </p:nvSpPr>
            <p:spPr>
              <a:xfrm>
                <a:off x="539552" y="1552600"/>
                <a:ext cx="3600400" cy="208823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7" name="TextBox 186"/>
              <p:cNvSpPr txBox="1"/>
              <p:nvPr/>
            </p:nvSpPr>
            <p:spPr>
              <a:xfrm>
                <a:off x="2699792" y="1556792"/>
                <a:ext cx="87235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 smtClean="0"/>
                  <a:t>Unit2</a:t>
                </a:r>
                <a:endParaRPr lang="zh-CN" altLang="en-US" sz="2400" dirty="0"/>
              </a:p>
            </p:txBody>
          </p:sp>
          <p:sp>
            <p:nvSpPr>
              <p:cNvPr id="188" name="矩形 187"/>
              <p:cNvSpPr/>
              <p:nvPr/>
            </p:nvSpPr>
            <p:spPr>
              <a:xfrm>
                <a:off x="539552" y="2871986"/>
                <a:ext cx="3600400" cy="485006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24" name="TextBox 123"/>
            <p:cNvSpPr txBox="1"/>
            <p:nvPr/>
          </p:nvSpPr>
          <p:spPr>
            <a:xfrm>
              <a:off x="2771800" y="2747020"/>
              <a:ext cx="681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 smtClean="0"/>
                <a:t>……</a:t>
              </a:r>
              <a:endParaRPr lang="zh-CN" altLang="en-US" sz="2800" dirty="0"/>
            </a:p>
          </p:txBody>
        </p:sp>
      </p:grpSp>
      <p:sp>
        <p:nvSpPr>
          <p:cNvPr id="202" name="TextBox 201"/>
          <p:cNvSpPr txBox="1"/>
          <p:nvPr/>
        </p:nvSpPr>
        <p:spPr>
          <a:xfrm>
            <a:off x="7850460" y="4877668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……</a:t>
            </a:r>
            <a:endParaRPr lang="zh-CN" altLang="en-US" dirty="0"/>
          </a:p>
        </p:txBody>
      </p:sp>
      <p:grpSp>
        <p:nvGrpSpPr>
          <p:cNvPr id="31" name="组合 202"/>
          <p:cNvGrpSpPr/>
          <p:nvPr/>
        </p:nvGrpSpPr>
        <p:grpSpPr>
          <a:xfrm>
            <a:off x="433636" y="4013572"/>
            <a:ext cx="3710885" cy="2088232"/>
            <a:chOff x="467544" y="1552600"/>
            <a:chExt cx="3710885" cy="2088232"/>
          </a:xfrm>
        </p:grpSpPr>
        <p:grpSp>
          <p:nvGrpSpPr>
            <p:cNvPr id="32" name="组合 249"/>
            <p:cNvGrpSpPr/>
            <p:nvPr/>
          </p:nvGrpSpPr>
          <p:grpSpPr>
            <a:xfrm>
              <a:off x="467544" y="1552600"/>
              <a:ext cx="3710885" cy="2088232"/>
              <a:chOff x="467544" y="1552600"/>
              <a:chExt cx="3710885" cy="2088232"/>
            </a:xfrm>
          </p:grpSpPr>
          <p:sp>
            <p:nvSpPr>
              <p:cNvPr id="206" name="TextBox 205"/>
              <p:cNvSpPr txBox="1"/>
              <p:nvPr/>
            </p:nvSpPr>
            <p:spPr>
              <a:xfrm>
                <a:off x="2771800" y="2041684"/>
                <a:ext cx="6815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800" dirty="0" smtClean="0"/>
                  <a:t>……</a:t>
                </a:r>
                <a:endParaRPr lang="zh-CN" altLang="en-US" sz="2800" dirty="0"/>
              </a:p>
            </p:txBody>
          </p:sp>
          <p:grpSp>
            <p:nvGrpSpPr>
              <p:cNvPr id="33" name="组合 60"/>
              <p:cNvGrpSpPr/>
              <p:nvPr/>
            </p:nvGrpSpPr>
            <p:grpSpPr>
              <a:xfrm>
                <a:off x="592510" y="2924944"/>
                <a:ext cx="360040" cy="360040"/>
                <a:chOff x="2123728" y="2060848"/>
                <a:chExt cx="360040" cy="360040"/>
              </a:xfrm>
            </p:grpSpPr>
            <p:sp>
              <p:nvSpPr>
                <p:cNvPr id="262" name="矩形 261"/>
                <p:cNvSpPr/>
                <p:nvPr/>
              </p:nvSpPr>
              <p:spPr>
                <a:xfrm>
                  <a:off x="2123728" y="2060848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63" name="椭圆 262"/>
                <p:cNvSpPr/>
                <p:nvPr/>
              </p:nvSpPr>
              <p:spPr>
                <a:xfrm>
                  <a:off x="2195736" y="2132856"/>
                  <a:ext cx="216024" cy="216024"/>
                </a:xfrm>
                <a:prstGeom prst="ellips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34" name="组合 181"/>
              <p:cNvGrpSpPr/>
              <p:nvPr/>
            </p:nvGrpSpPr>
            <p:grpSpPr>
              <a:xfrm>
                <a:off x="592510" y="2204864"/>
                <a:ext cx="360040" cy="360040"/>
                <a:chOff x="2123728" y="1556792"/>
                <a:chExt cx="360040" cy="360040"/>
              </a:xfrm>
            </p:grpSpPr>
            <p:sp>
              <p:nvSpPr>
                <p:cNvPr id="259" name="矩形 6"/>
                <p:cNvSpPr/>
                <p:nvPr/>
              </p:nvSpPr>
              <p:spPr>
                <a:xfrm>
                  <a:off x="2123728" y="1556792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260" name="直接连接符 9"/>
                <p:cNvCxnSpPr/>
                <p:nvPr/>
              </p:nvCxnSpPr>
              <p:spPr>
                <a:xfrm flipH="1">
                  <a:off x="2123728" y="1556792"/>
                  <a:ext cx="360040" cy="3600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1" name="直接连接符 260"/>
                <p:cNvCxnSpPr/>
                <p:nvPr/>
              </p:nvCxnSpPr>
              <p:spPr>
                <a:xfrm>
                  <a:off x="2123728" y="1556792"/>
                  <a:ext cx="360040" cy="3600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9" name="椭圆 208"/>
              <p:cNvSpPr/>
              <p:nvPr/>
            </p:nvSpPr>
            <p:spPr>
              <a:xfrm>
                <a:off x="746051" y="272568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35" name="组合 60"/>
              <p:cNvGrpSpPr/>
              <p:nvPr/>
            </p:nvGrpSpPr>
            <p:grpSpPr>
              <a:xfrm>
                <a:off x="1096566" y="2924944"/>
                <a:ext cx="360040" cy="360040"/>
                <a:chOff x="2123728" y="2060848"/>
                <a:chExt cx="360040" cy="360040"/>
              </a:xfrm>
            </p:grpSpPr>
            <p:sp>
              <p:nvSpPr>
                <p:cNvPr id="257" name="矩形 4"/>
                <p:cNvSpPr/>
                <p:nvPr/>
              </p:nvSpPr>
              <p:spPr>
                <a:xfrm>
                  <a:off x="2123728" y="2060848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58" name="椭圆 257"/>
                <p:cNvSpPr/>
                <p:nvPr/>
              </p:nvSpPr>
              <p:spPr>
                <a:xfrm>
                  <a:off x="2195736" y="2132856"/>
                  <a:ext cx="216024" cy="216024"/>
                </a:xfrm>
                <a:prstGeom prst="ellips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211" name="矩形 210"/>
              <p:cNvSpPr/>
              <p:nvPr/>
            </p:nvSpPr>
            <p:spPr>
              <a:xfrm>
                <a:off x="1096566" y="2204864"/>
                <a:ext cx="360040" cy="36004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12" name="直接连接符 211"/>
              <p:cNvCxnSpPr/>
              <p:nvPr/>
            </p:nvCxnSpPr>
            <p:spPr>
              <a:xfrm flipH="1">
                <a:off x="1096566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直接连接符 212"/>
              <p:cNvCxnSpPr/>
              <p:nvPr/>
            </p:nvCxnSpPr>
            <p:spPr>
              <a:xfrm>
                <a:off x="1096566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4" name="椭圆 213"/>
              <p:cNvSpPr/>
              <p:nvPr/>
            </p:nvSpPr>
            <p:spPr>
              <a:xfrm>
                <a:off x="1250107" y="272568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36" name="组合 60"/>
              <p:cNvGrpSpPr/>
              <p:nvPr/>
            </p:nvGrpSpPr>
            <p:grpSpPr>
              <a:xfrm>
                <a:off x="1600622" y="2924944"/>
                <a:ext cx="360040" cy="360040"/>
                <a:chOff x="2123728" y="2060848"/>
                <a:chExt cx="360040" cy="360040"/>
              </a:xfrm>
            </p:grpSpPr>
            <p:sp>
              <p:nvSpPr>
                <p:cNvPr id="255" name="矩形 4"/>
                <p:cNvSpPr/>
                <p:nvPr/>
              </p:nvSpPr>
              <p:spPr>
                <a:xfrm>
                  <a:off x="2123728" y="2060848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56" name="椭圆 255"/>
                <p:cNvSpPr/>
                <p:nvPr/>
              </p:nvSpPr>
              <p:spPr>
                <a:xfrm>
                  <a:off x="2195736" y="2132856"/>
                  <a:ext cx="216024" cy="216024"/>
                </a:xfrm>
                <a:prstGeom prst="ellips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216" name="矩形 215"/>
              <p:cNvSpPr/>
              <p:nvPr/>
            </p:nvSpPr>
            <p:spPr>
              <a:xfrm>
                <a:off x="1600622" y="2204864"/>
                <a:ext cx="360040" cy="36004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17" name="直接连接符 216"/>
              <p:cNvCxnSpPr/>
              <p:nvPr/>
            </p:nvCxnSpPr>
            <p:spPr>
              <a:xfrm flipH="1">
                <a:off x="1600622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直接连接符 217"/>
              <p:cNvCxnSpPr/>
              <p:nvPr/>
            </p:nvCxnSpPr>
            <p:spPr>
              <a:xfrm>
                <a:off x="1600622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9" name="椭圆 218"/>
              <p:cNvSpPr/>
              <p:nvPr/>
            </p:nvSpPr>
            <p:spPr>
              <a:xfrm>
                <a:off x="1754163" y="272568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37" name="组合 60"/>
              <p:cNvGrpSpPr/>
              <p:nvPr/>
            </p:nvGrpSpPr>
            <p:grpSpPr>
              <a:xfrm>
                <a:off x="2104678" y="2924944"/>
                <a:ext cx="360040" cy="360040"/>
                <a:chOff x="2123728" y="2060848"/>
                <a:chExt cx="360040" cy="360040"/>
              </a:xfrm>
            </p:grpSpPr>
            <p:sp>
              <p:nvSpPr>
                <p:cNvPr id="253" name="矩形 4"/>
                <p:cNvSpPr/>
                <p:nvPr/>
              </p:nvSpPr>
              <p:spPr>
                <a:xfrm>
                  <a:off x="2123728" y="2060848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54" name="椭圆 253"/>
                <p:cNvSpPr/>
                <p:nvPr/>
              </p:nvSpPr>
              <p:spPr>
                <a:xfrm>
                  <a:off x="2195736" y="2132856"/>
                  <a:ext cx="216024" cy="216024"/>
                </a:xfrm>
                <a:prstGeom prst="ellips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221" name="矩形 220"/>
              <p:cNvSpPr/>
              <p:nvPr/>
            </p:nvSpPr>
            <p:spPr>
              <a:xfrm>
                <a:off x="2104678" y="2204864"/>
                <a:ext cx="360040" cy="36004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22" name="直接连接符 221"/>
              <p:cNvCxnSpPr/>
              <p:nvPr/>
            </p:nvCxnSpPr>
            <p:spPr>
              <a:xfrm flipH="1">
                <a:off x="2104678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直接连接符 222"/>
              <p:cNvCxnSpPr/>
              <p:nvPr/>
            </p:nvCxnSpPr>
            <p:spPr>
              <a:xfrm>
                <a:off x="2104678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4" name="椭圆 223"/>
              <p:cNvSpPr/>
              <p:nvPr/>
            </p:nvSpPr>
            <p:spPr>
              <a:xfrm>
                <a:off x="2258219" y="272568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5" name="矩形 224"/>
              <p:cNvSpPr/>
              <p:nvPr/>
            </p:nvSpPr>
            <p:spPr>
              <a:xfrm>
                <a:off x="539552" y="2132856"/>
                <a:ext cx="3600400" cy="485006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38" name="组合 60"/>
              <p:cNvGrpSpPr/>
              <p:nvPr/>
            </p:nvGrpSpPr>
            <p:grpSpPr>
              <a:xfrm>
                <a:off x="3741812" y="2924944"/>
                <a:ext cx="360040" cy="360040"/>
                <a:chOff x="2123728" y="2060848"/>
                <a:chExt cx="360040" cy="360040"/>
              </a:xfrm>
            </p:grpSpPr>
            <p:sp>
              <p:nvSpPr>
                <p:cNvPr id="251" name="矩形 4"/>
                <p:cNvSpPr/>
                <p:nvPr/>
              </p:nvSpPr>
              <p:spPr>
                <a:xfrm>
                  <a:off x="2123728" y="2060848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52" name="椭圆 251"/>
                <p:cNvSpPr/>
                <p:nvPr/>
              </p:nvSpPr>
              <p:spPr>
                <a:xfrm>
                  <a:off x="2195736" y="2132856"/>
                  <a:ext cx="216024" cy="216024"/>
                </a:xfrm>
                <a:prstGeom prst="ellips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227" name="矩形 226"/>
              <p:cNvSpPr/>
              <p:nvPr/>
            </p:nvSpPr>
            <p:spPr>
              <a:xfrm>
                <a:off x="3741812" y="2204864"/>
                <a:ext cx="360040" cy="36004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28" name="直接连接符 227"/>
              <p:cNvCxnSpPr/>
              <p:nvPr/>
            </p:nvCxnSpPr>
            <p:spPr>
              <a:xfrm flipH="1">
                <a:off x="3760862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直接连接符 228"/>
              <p:cNvCxnSpPr/>
              <p:nvPr/>
            </p:nvCxnSpPr>
            <p:spPr>
              <a:xfrm>
                <a:off x="3760862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0" name="椭圆 229"/>
              <p:cNvSpPr/>
              <p:nvPr/>
            </p:nvSpPr>
            <p:spPr>
              <a:xfrm>
                <a:off x="3914403" y="272568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1" name="TextBox 230"/>
              <p:cNvSpPr txBox="1"/>
              <p:nvPr/>
            </p:nvSpPr>
            <p:spPr>
              <a:xfrm>
                <a:off x="573460" y="1877591"/>
                <a:ext cx="3642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T1</a:t>
                </a:r>
                <a:endParaRPr lang="zh-CN" altLang="en-US" sz="1400" dirty="0"/>
              </a:p>
            </p:txBody>
          </p:sp>
          <p:sp>
            <p:nvSpPr>
              <p:cNvPr id="232" name="TextBox 231"/>
              <p:cNvSpPr txBox="1"/>
              <p:nvPr/>
            </p:nvSpPr>
            <p:spPr>
              <a:xfrm>
                <a:off x="2085628" y="1877591"/>
                <a:ext cx="3642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T4</a:t>
                </a:r>
                <a:endParaRPr lang="zh-CN" altLang="en-US" sz="1400" dirty="0"/>
              </a:p>
            </p:txBody>
          </p:sp>
          <p:sp>
            <p:nvSpPr>
              <p:cNvPr id="233" name="TextBox 232"/>
              <p:cNvSpPr txBox="1"/>
              <p:nvPr/>
            </p:nvSpPr>
            <p:spPr>
              <a:xfrm>
                <a:off x="3722762" y="1877591"/>
                <a:ext cx="4555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T16</a:t>
                </a:r>
                <a:endParaRPr lang="zh-CN" altLang="en-US" sz="1400" dirty="0"/>
              </a:p>
            </p:txBody>
          </p:sp>
          <p:sp>
            <p:nvSpPr>
              <p:cNvPr id="234" name="TextBox 233"/>
              <p:cNvSpPr txBox="1"/>
              <p:nvPr/>
            </p:nvSpPr>
            <p:spPr>
              <a:xfrm>
                <a:off x="1077516" y="1877591"/>
                <a:ext cx="3642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T2</a:t>
                </a:r>
                <a:endParaRPr lang="zh-CN" altLang="en-US" sz="1400" dirty="0"/>
              </a:p>
            </p:txBody>
          </p:sp>
          <p:sp>
            <p:nvSpPr>
              <p:cNvPr id="235" name="TextBox 234"/>
              <p:cNvSpPr txBox="1"/>
              <p:nvPr/>
            </p:nvSpPr>
            <p:spPr>
              <a:xfrm>
                <a:off x="1581572" y="1877591"/>
                <a:ext cx="3642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T3</a:t>
                </a:r>
                <a:endParaRPr lang="zh-CN" altLang="en-US" sz="1400" dirty="0"/>
              </a:p>
            </p:txBody>
          </p:sp>
          <p:sp>
            <p:nvSpPr>
              <p:cNvPr id="236" name="TextBox 235"/>
              <p:cNvSpPr txBox="1"/>
              <p:nvPr/>
            </p:nvSpPr>
            <p:spPr>
              <a:xfrm>
                <a:off x="563935" y="3304034"/>
                <a:ext cx="3738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R1</a:t>
                </a:r>
                <a:endParaRPr lang="zh-CN" altLang="en-US" sz="1400" dirty="0"/>
              </a:p>
            </p:txBody>
          </p:sp>
          <p:sp>
            <p:nvSpPr>
              <p:cNvPr id="237" name="TextBox 236"/>
              <p:cNvSpPr txBox="1"/>
              <p:nvPr/>
            </p:nvSpPr>
            <p:spPr>
              <a:xfrm>
                <a:off x="2076103" y="3304034"/>
                <a:ext cx="3738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R4</a:t>
                </a:r>
                <a:endParaRPr lang="zh-CN" altLang="en-US" sz="1400" dirty="0"/>
              </a:p>
            </p:txBody>
          </p:sp>
          <p:sp>
            <p:nvSpPr>
              <p:cNvPr id="238" name="TextBox 237"/>
              <p:cNvSpPr txBox="1"/>
              <p:nvPr/>
            </p:nvSpPr>
            <p:spPr>
              <a:xfrm>
                <a:off x="3713237" y="3304034"/>
                <a:ext cx="4651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R16</a:t>
                </a:r>
                <a:endParaRPr lang="zh-CN" altLang="en-US" sz="1400" dirty="0"/>
              </a:p>
            </p:txBody>
          </p:sp>
          <p:sp>
            <p:nvSpPr>
              <p:cNvPr id="239" name="TextBox 238"/>
              <p:cNvSpPr txBox="1"/>
              <p:nvPr/>
            </p:nvSpPr>
            <p:spPr>
              <a:xfrm>
                <a:off x="1067991" y="3304034"/>
                <a:ext cx="3738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R2</a:t>
                </a:r>
                <a:endParaRPr lang="zh-CN" altLang="en-US" sz="1400" dirty="0"/>
              </a:p>
            </p:txBody>
          </p:sp>
          <p:sp>
            <p:nvSpPr>
              <p:cNvPr id="240" name="TextBox 239"/>
              <p:cNvSpPr txBox="1"/>
              <p:nvPr/>
            </p:nvSpPr>
            <p:spPr>
              <a:xfrm>
                <a:off x="1572047" y="3304034"/>
                <a:ext cx="3738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R3</a:t>
                </a:r>
                <a:endParaRPr lang="zh-CN" altLang="en-US" sz="1400" dirty="0"/>
              </a:p>
            </p:txBody>
          </p:sp>
          <p:sp>
            <p:nvSpPr>
              <p:cNvPr id="241" name="TextBox 240"/>
              <p:cNvSpPr txBox="1"/>
              <p:nvPr/>
            </p:nvSpPr>
            <p:spPr>
              <a:xfrm>
                <a:off x="467544" y="2574429"/>
                <a:ext cx="3690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P1</a:t>
                </a:r>
                <a:endParaRPr lang="zh-CN" altLang="en-US" sz="1400" dirty="0"/>
              </a:p>
            </p:txBody>
          </p:sp>
          <p:sp>
            <p:nvSpPr>
              <p:cNvPr id="242" name="TextBox 241"/>
              <p:cNvSpPr txBox="1"/>
              <p:nvPr/>
            </p:nvSpPr>
            <p:spPr>
              <a:xfrm>
                <a:off x="1979712" y="2574429"/>
                <a:ext cx="3690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P4</a:t>
                </a:r>
                <a:endParaRPr lang="zh-CN" altLang="en-US" sz="1400" dirty="0"/>
              </a:p>
            </p:txBody>
          </p:sp>
          <p:sp>
            <p:nvSpPr>
              <p:cNvPr id="243" name="TextBox 242"/>
              <p:cNvSpPr txBox="1"/>
              <p:nvPr/>
            </p:nvSpPr>
            <p:spPr>
              <a:xfrm>
                <a:off x="3572396" y="2574429"/>
                <a:ext cx="4603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P16</a:t>
                </a:r>
                <a:endParaRPr lang="zh-CN" altLang="en-US" sz="1400" dirty="0"/>
              </a:p>
            </p:txBody>
          </p:sp>
          <p:sp>
            <p:nvSpPr>
              <p:cNvPr id="244" name="TextBox 243"/>
              <p:cNvSpPr txBox="1"/>
              <p:nvPr/>
            </p:nvSpPr>
            <p:spPr>
              <a:xfrm>
                <a:off x="971600" y="2574429"/>
                <a:ext cx="3690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P2</a:t>
                </a:r>
                <a:endParaRPr lang="zh-CN" altLang="en-US" sz="1400" dirty="0"/>
              </a:p>
            </p:txBody>
          </p:sp>
          <p:sp>
            <p:nvSpPr>
              <p:cNvPr id="245" name="TextBox 244"/>
              <p:cNvSpPr txBox="1"/>
              <p:nvPr/>
            </p:nvSpPr>
            <p:spPr>
              <a:xfrm>
                <a:off x="1475656" y="2574429"/>
                <a:ext cx="3690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P3</a:t>
                </a:r>
                <a:endParaRPr lang="zh-CN" altLang="en-US" sz="1400" dirty="0"/>
              </a:p>
            </p:txBody>
          </p:sp>
          <p:sp>
            <p:nvSpPr>
              <p:cNvPr id="246" name="矩形 245"/>
              <p:cNvSpPr/>
              <p:nvPr/>
            </p:nvSpPr>
            <p:spPr>
              <a:xfrm>
                <a:off x="539552" y="1552600"/>
                <a:ext cx="3600400" cy="208823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7" name="TextBox 246"/>
              <p:cNvSpPr txBox="1"/>
              <p:nvPr/>
            </p:nvSpPr>
            <p:spPr>
              <a:xfrm>
                <a:off x="2699792" y="1556792"/>
                <a:ext cx="87235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 smtClean="0"/>
                  <a:t>Unit9</a:t>
                </a:r>
                <a:endParaRPr lang="zh-CN" altLang="en-US" sz="2400" dirty="0"/>
              </a:p>
            </p:txBody>
          </p:sp>
          <p:sp>
            <p:nvSpPr>
              <p:cNvPr id="248" name="矩形 247"/>
              <p:cNvSpPr/>
              <p:nvPr/>
            </p:nvSpPr>
            <p:spPr>
              <a:xfrm>
                <a:off x="539552" y="2871986"/>
                <a:ext cx="3600400" cy="485006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05" name="TextBox 204"/>
            <p:cNvSpPr txBox="1"/>
            <p:nvPr/>
          </p:nvSpPr>
          <p:spPr>
            <a:xfrm>
              <a:off x="2771800" y="2747020"/>
              <a:ext cx="681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 smtClean="0"/>
                <a:t>……</a:t>
              </a:r>
              <a:endParaRPr lang="zh-CN" altLang="en-US" sz="2800" dirty="0"/>
            </a:p>
          </p:txBody>
        </p:sp>
      </p:grpSp>
      <p:grpSp>
        <p:nvGrpSpPr>
          <p:cNvPr id="39" name="组合 263"/>
          <p:cNvGrpSpPr/>
          <p:nvPr/>
        </p:nvGrpSpPr>
        <p:grpSpPr>
          <a:xfrm>
            <a:off x="8460055" y="4005064"/>
            <a:ext cx="3710885" cy="2088232"/>
            <a:chOff x="467544" y="1552600"/>
            <a:chExt cx="3710885" cy="2088232"/>
          </a:xfrm>
        </p:grpSpPr>
        <p:grpSp>
          <p:nvGrpSpPr>
            <p:cNvPr id="40" name="组合 249"/>
            <p:cNvGrpSpPr/>
            <p:nvPr/>
          </p:nvGrpSpPr>
          <p:grpSpPr>
            <a:xfrm>
              <a:off x="467544" y="1552600"/>
              <a:ext cx="3710885" cy="2088232"/>
              <a:chOff x="467544" y="1552600"/>
              <a:chExt cx="3710885" cy="2088232"/>
            </a:xfrm>
          </p:grpSpPr>
          <p:sp>
            <p:nvSpPr>
              <p:cNvPr id="267" name="TextBox 266"/>
              <p:cNvSpPr txBox="1"/>
              <p:nvPr/>
            </p:nvSpPr>
            <p:spPr>
              <a:xfrm>
                <a:off x="2771800" y="2041684"/>
                <a:ext cx="6815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800" dirty="0" smtClean="0"/>
                  <a:t>……</a:t>
                </a:r>
                <a:endParaRPr lang="zh-CN" altLang="en-US" sz="2800" dirty="0"/>
              </a:p>
            </p:txBody>
          </p:sp>
          <p:grpSp>
            <p:nvGrpSpPr>
              <p:cNvPr id="41" name="组合 60"/>
              <p:cNvGrpSpPr/>
              <p:nvPr/>
            </p:nvGrpSpPr>
            <p:grpSpPr>
              <a:xfrm>
                <a:off x="592510" y="2924944"/>
                <a:ext cx="360040" cy="360040"/>
                <a:chOff x="2123728" y="2060848"/>
                <a:chExt cx="360040" cy="360040"/>
              </a:xfrm>
            </p:grpSpPr>
            <p:sp>
              <p:nvSpPr>
                <p:cNvPr id="382" name="矩形 381"/>
                <p:cNvSpPr/>
                <p:nvPr/>
              </p:nvSpPr>
              <p:spPr>
                <a:xfrm>
                  <a:off x="2123728" y="2060848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83" name="椭圆 5"/>
                <p:cNvSpPr/>
                <p:nvPr/>
              </p:nvSpPr>
              <p:spPr>
                <a:xfrm>
                  <a:off x="2195736" y="2132856"/>
                  <a:ext cx="216024" cy="216024"/>
                </a:xfrm>
                <a:prstGeom prst="ellips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42" name="组合 181"/>
              <p:cNvGrpSpPr/>
              <p:nvPr/>
            </p:nvGrpSpPr>
            <p:grpSpPr>
              <a:xfrm>
                <a:off x="592510" y="2204864"/>
                <a:ext cx="360040" cy="360040"/>
                <a:chOff x="2123728" y="1556792"/>
                <a:chExt cx="360040" cy="360040"/>
              </a:xfrm>
            </p:grpSpPr>
            <p:sp>
              <p:nvSpPr>
                <p:cNvPr id="379" name="矩形 6"/>
                <p:cNvSpPr/>
                <p:nvPr/>
              </p:nvSpPr>
              <p:spPr>
                <a:xfrm>
                  <a:off x="2123728" y="1556792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380" name="直接连接符 379"/>
                <p:cNvCxnSpPr/>
                <p:nvPr/>
              </p:nvCxnSpPr>
              <p:spPr>
                <a:xfrm flipH="1">
                  <a:off x="2123728" y="1556792"/>
                  <a:ext cx="360040" cy="3600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1" name="直接连接符 380"/>
                <p:cNvCxnSpPr/>
                <p:nvPr/>
              </p:nvCxnSpPr>
              <p:spPr>
                <a:xfrm>
                  <a:off x="2123728" y="1556792"/>
                  <a:ext cx="360040" cy="3600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0" name="椭圆 269"/>
              <p:cNvSpPr/>
              <p:nvPr/>
            </p:nvSpPr>
            <p:spPr>
              <a:xfrm>
                <a:off x="746051" y="272568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43" name="组合 60"/>
              <p:cNvGrpSpPr/>
              <p:nvPr/>
            </p:nvGrpSpPr>
            <p:grpSpPr>
              <a:xfrm>
                <a:off x="1096566" y="2924944"/>
                <a:ext cx="360040" cy="360040"/>
                <a:chOff x="2123728" y="2060848"/>
                <a:chExt cx="360040" cy="360040"/>
              </a:xfrm>
            </p:grpSpPr>
            <p:sp>
              <p:nvSpPr>
                <p:cNvPr id="377" name="矩形 4"/>
                <p:cNvSpPr/>
                <p:nvPr/>
              </p:nvSpPr>
              <p:spPr>
                <a:xfrm>
                  <a:off x="2123728" y="2060848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78" name="椭圆 377"/>
                <p:cNvSpPr/>
                <p:nvPr/>
              </p:nvSpPr>
              <p:spPr>
                <a:xfrm>
                  <a:off x="2195736" y="2132856"/>
                  <a:ext cx="216024" cy="216024"/>
                </a:xfrm>
                <a:prstGeom prst="ellips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272" name="矩形 271"/>
              <p:cNvSpPr/>
              <p:nvPr/>
            </p:nvSpPr>
            <p:spPr>
              <a:xfrm>
                <a:off x="1096566" y="2204864"/>
                <a:ext cx="360040" cy="36004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73" name="直接连接符 272"/>
              <p:cNvCxnSpPr/>
              <p:nvPr/>
            </p:nvCxnSpPr>
            <p:spPr>
              <a:xfrm flipH="1">
                <a:off x="1096566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直接连接符 273"/>
              <p:cNvCxnSpPr/>
              <p:nvPr/>
            </p:nvCxnSpPr>
            <p:spPr>
              <a:xfrm>
                <a:off x="1096566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5" name="椭圆 274"/>
              <p:cNvSpPr/>
              <p:nvPr/>
            </p:nvSpPr>
            <p:spPr>
              <a:xfrm>
                <a:off x="1250107" y="272568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44" name="组合 60"/>
              <p:cNvGrpSpPr/>
              <p:nvPr/>
            </p:nvGrpSpPr>
            <p:grpSpPr>
              <a:xfrm>
                <a:off x="1600622" y="2924944"/>
                <a:ext cx="360040" cy="360040"/>
                <a:chOff x="2123728" y="2060848"/>
                <a:chExt cx="360040" cy="360040"/>
              </a:xfrm>
            </p:grpSpPr>
            <p:sp>
              <p:nvSpPr>
                <p:cNvPr id="375" name="矩形 4"/>
                <p:cNvSpPr/>
                <p:nvPr/>
              </p:nvSpPr>
              <p:spPr>
                <a:xfrm>
                  <a:off x="2123728" y="2060848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76" name="椭圆 375"/>
                <p:cNvSpPr/>
                <p:nvPr/>
              </p:nvSpPr>
              <p:spPr>
                <a:xfrm>
                  <a:off x="2195736" y="2132856"/>
                  <a:ext cx="216024" cy="216024"/>
                </a:xfrm>
                <a:prstGeom prst="ellips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277" name="矩形 276"/>
              <p:cNvSpPr/>
              <p:nvPr/>
            </p:nvSpPr>
            <p:spPr>
              <a:xfrm>
                <a:off x="1600622" y="2204864"/>
                <a:ext cx="360040" cy="36004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78" name="直接连接符 277"/>
              <p:cNvCxnSpPr/>
              <p:nvPr/>
            </p:nvCxnSpPr>
            <p:spPr>
              <a:xfrm flipH="1">
                <a:off x="1600622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直接连接符 278"/>
              <p:cNvCxnSpPr/>
              <p:nvPr/>
            </p:nvCxnSpPr>
            <p:spPr>
              <a:xfrm>
                <a:off x="1600622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0" name="椭圆 279"/>
              <p:cNvSpPr/>
              <p:nvPr/>
            </p:nvSpPr>
            <p:spPr>
              <a:xfrm>
                <a:off x="1754163" y="272568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45" name="组合 60"/>
              <p:cNvGrpSpPr/>
              <p:nvPr/>
            </p:nvGrpSpPr>
            <p:grpSpPr>
              <a:xfrm>
                <a:off x="2104678" y="2924944"/>
                <a:ext cx="360040" cy="360040"/>
                <a:chOff x="2123728" y="2060848"/>
                <a:chExt cx="360040" cy="360040"/>
              </a:xfrm>
            </p:grpSpPr>
            <p:sp>
              <p:nvSpPr>
                <p:cNvPr id="373" name="矩形 4"/>
                <p:cNvSpPr/>
                <p:nvPr/>
              </p:nvSpPr>
              <p:spPr>
                <a:xfrm>
                  <a:off x="2123728" y="2060848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74" name="椭圆 373"/>
                <p:cNvSpPr/>
                <p:nvPr/>
              </p:nvSpPr>
              <p:spPr>
                <a:xfrm>
                  <a:off x="2195736" y="2132856"/>
                  <a:ext cx="216024" cy="216024"/>
                </a:xfrm>
                <a:prstGeom prst="ellips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282" name="矩形 281"/>
              <p:cNvSpPr/>
              <p:nvPr/>
            </p:nvSpPr>
            <p:spPr>
              <a:xfrm>
                <a:off x="2104678" y="2204864"/>
                <a:ext cx="360040" cy="36004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83" name="直接连接符 282"/>
              <p:cNvCxnSpPr/>
              <p:nvPr/>
            </p:nvCxnSpPr>
            <p:spPr>
              <a:xfrm flipH="1">
                <a:off x="2104678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直接连接符 283"/>
              <p:cNvCxnSpPr/>
              <p:nvPr/>
            </p:nvCxnSpPr>
            <p:spPr>
              <a:xfrm>
                <a:off x="2104678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5" name="椭圆 284"/>
              <p:cNvSpPr/>
              <p:nvPr/>
            </p:nvSpPr>
            <p:spPr>
              <a:xfrm>
                <a:off x="2258219" y="272568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86" name="矩形 285"/>
              <p:cNvSpPr/>
              <p:nvPr/>
            </p:nvSpPr>
            <p:spPr>
              <a:xfrm>
                <a:off x="539552" y="2132856"/>
                <a:ext cx="3600400" cy="485006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46" name="组合 60"/>
              <p:cNvGrpSpPr/>
              <p:nvPr/>
            </p:nvGrpSpPr>
            <p:grpSpPr>
              <a:xfrm>
                <a:off x="3741812" y="2924944"/>
                <a:ext cx="360040" cy="360040"/>
                <a:chOff x="2123728" y="2060848"/>
                <a:chExt cx="360040" cy="360040"/>
              </a:xfrm>
            </p:grpSpPr>
            <p:sp>
              <p:nvSpPr>
                <p:cNvPr id="371" name="矩形 4"/>
                <p:cNvSpPr/>
                <p:nvPr/>
              </p:nvSpPr>
              <p:spPr>
                <a:xfrm>
                  <a:off x="2123728" y="2060848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72" name="椭圆 371"/>
                <p:cNvSpPr/>
                <p:nvPr/>
              </p:nvSpPr>
              <p:spPr>
                <a:xfrm>
                  <a:off x="2195736" y="2132856"/>
                  <a:ext cx="216024" cy="216024"/>
                </a:xfrm>
                <a:prstGeom prst="ellips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288" name="矩形 287"/>
              <p:cNvSpPr/>
              <p:nvPr/>
            </p:nvSpPr>
            <p:spPr>
              <a:xfrm>
                <a:off x="3741812" y="2204864"/>
                <a:ext cx="360040" cy="36004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89" name="直接连接符 288"/>
              <p:cNvCxnSpPr/>
              <p:nvPr/>
            </p:nvCxnSpPr>
            <p:spPr>
              <a:xfrm flipH="1">
                <a:off x="3760862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0" name="直接连接符 289"/>
              <p:cNvCxnSpPr/>
              <p:nvPr/>
            </p:nvCxnSpPr>
            <p:spPr>
              <a:xfrm>
                <a:off x="3760862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1" name="椭圆 290"/>
              <p:cNvSpPr/>
              <p:nvPr/>
            </p:nvSpPr>
            <p:spPr>
              <a:xfrm>
                <a:off x="3914403" y="272568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92" name="TextBox 291"/>
              <p:cNvSpPr txBox="1"/>
              <p:nvPr/>
            </p:nvSpPr>
            <p:spPr>
              <a:xfrm>
                <a:off x="573460" y="1877591"/>
                <a:ext cx="3642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T1</a:t>
                </a:r>
                <a:endParaRPr lang="zh-CN" altLang="en-US" sz="1400" dirty="0"/>
              </a:p>
            </p:txBody>
          </p:sp>
          <p:sp>
            <p:nvSpPr>
              <p:cNvPr id="293" name="TextBox 292"/>
              <p:cNvSpPr txBox="1"/>
              <p:nvPr/>
            </p:nvSpPr>
            <p:spPr>
              <a:xfrm>
                <a:off x="2085628" y="1877591"/>
                <a:ext cx="3642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T4</a:t>
                </a:r>
                <a:endParaRPr lang="zh-CN" altLang="en-US" sz="1400" dirty="0"/>
              </a:p>
            </p:txBody>
          </p:sp>
          <p:sp>
            <p:nvSpPr>
              <p:cNvPr id="294" name="TextBox 293"/>
              <p:cNvSpPr txBox="1"/>
              <p:nvPr/>
            </p:nvSpPr>
            <p:spPr>
              <a:xfrm>
                <a:off x="3722762" y="1877591"/>
                <a:ext cx="4555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T16</a:t>
                </a:r>
                <a:endParaRPr lang="zh-CN" altLang="en-US" sz="1400" dirty="0"/>
              </a:p>
            </p:txBody>
          </p:sp>
          <p:sp>
            <p:nvSpPr>
              <p:cNvPr id="295" name="TextBox 294"/>
              <p:cNvSpPr txBox="1"/>
              <p:nvPr/>
            </p:nvSpPr>
            <p:spPr>
              <a:xfrm>
                <a:off x="1077516" y="1877591"/>
                <a:ext cx="3642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T2</a:t>
                </a:r>
                <a:endParaRPr lang="zh-CN" altLang="en-US" sz="1400" dirty="0"/>
              </a:p>
            </p:txBody>
          </p:sp>
          <p:sp>
            <p:nvSpPr>
              <p:cNvPr id="296" name="TextBox 295"/>
              <p:cNvSpPr txBox="1"/>
              <p:nvPr/>
            </p:nvSpPr>
            <p:spPr>
              <a:xfrm>
                <a:off x="1581572" y="1877591"/>
                <a:ext cx="3642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T3</a:t>
                </a:r>
                <a:endParaRPr lang="zh-CN" altLang="en-US" sz="1400" dirty="0"/>
              </a:p>
            </p:txBody>
          </p:sp>
          <p:sp>
            <p:nvSpPr>
              <p:cNvPr id="297" name="TextBox 296"/>
              <p:cNvSpPr txBox="1"/>
              <p:nvPr/>
            </p:nvSpPr>
            <p:spPr>
              <a:xfrm>
                <a:off x="563935" y="3304034"/>
                <a:ext cx="3738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R1</a:t>
                </a:r>
                <a:endParaRPr lang="zh-CN" altLang="en-US" sz="1400" dirty="0"/>
              </a:p>
            </p:txBody>
          </p:sp>
          <p:sp>
            <p:nvSpPr>
              <p:cNvPr id="298" name="TextBox 297"/>
              <p:cNvSpPr txBox="1"/>
              <p:nvPr/>
            </p:nvSpPr>
            <p:spPr>
              <a:xfrm>
                <a:off x="2076103" y="3304034"/>
                <a:ext cx="3738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R4</a:t>
                </a:r>
                <a:endParaRPr lang="zh-CN" altLang="en-US" sz="1400" dirty="0"/>
              </a:p>
            </p:txBody>
          </p:sp>
          <p:sp>
            <p:nvSpPr>
              <p:cNvPr id="299" name="TextBox 298"/>
              <p:cNvSpPr txBox="1"/>
              <p:nvPr/>
            </p:nvSpPr>
            <p:spPr>
              <a:xfrm>
                <a:off x="3713237" y="3304034"/>
                <a:ext cx="4651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R16</a:t>
                </a:r>
                <a:endParaRPr lang="zh-CN" altLang="en-US" sz="1400" dirty="0"/>
              </a:p>
            </p:txBody>
          </p:sp>
          <p:sp>
            <p:nvSpPr>
              <p:cNvPr id="300" name="TextBox 299"/>
              <p:cNvSpPr txBox="1"/>
              <p:nvPr/>
            </p:nvSpPr>
            <p:spPr>
              <a:xfrm>
                <a:off x="1067991" y="3304034"/>
                <a:ext cx="3738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R2</a:t>
                </a:r>
                <a:endParaRPr lang="zh-CN" altLang="en-US" sz="1400" dirty="0"/>
              </a:p>
            </p:txBody>
          </p:sp>
          <p:sp>
            <p:nvSpPr>
              <p:cNvPr id="301" name="TextBox 300"/>
              <p:cNvSpPr txBox="1"/>
              <p:nvPr/>
            </p:nvSpPr>
            <p:spPr>
              <a:xfrm>
                <a:off x="1572047" y="3304034"/>
                <a:ext cx="3738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R3</a:t>
                </a:r>
                <a:endParaRPr lang="zh-CN" altLang="en-US" sz="1400" dirty="0"/>
              </a:p>
            </p:txBody>
          </p:sp>
          <p:sp>
            <p:nvSpPr>
              <p:cNvPr id="302" name="TextBox 301"/>
              <p:cNvSpPr txBox="1"/>
              <p:nvPr/>
            </p:nvSpPr>
            <p:spPr>
              <a:xfrm>
                <a:off x="467544" y="2574429"/>
                <a:ext cx="3690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P1</a:t>
                </a:r>
                <a:endParaRPr lang="zh-CN" altLang="en-US" sz="1400" dirty="0"/>
              </a:p>
            </p:txBody>
          </p:sp>
          <p:sp>
            <p:nvSpPr>
              <p:cNvPr id="303" name="TextBox 302"/>
              <p:cNvSpPr txBox="1"/>
              <p:nvPr/>
            </p:nvSpPr>
            <p:spPr>
              <a:xfrm>
                <a:off x="1979712" y="2574429"/>
                <a:ext cx="3690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P4</a:t>
                </a:r>
                <a:endParaRPr lang="zh-CN" altLang="en-US" sz="1400" dirty="0"/>
              </a:p>
            </p:txBody>
          </p:sp>
          <p:sp>
            <p:nvSpPr>
              <p:cNvPr id="304" name="TextBox 303"/>
              <p:cNvSpPr txBox="1"/>
              <p:nvPr/>
            </p:nvSpPr>
            <p:spPr>
              <a:xfrm>
                <a:off x="3572396" y="2574429"/>
                <a:ext cx="4603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P16</a:t>
                </a:r>
                <a:endParaRPr lang="zh-CN" altLang="en-US" sz="1400" dirty="0"/>
              </a:p>
            </p:txBody>
          </p:sp>
          <p:sp>
            <p:nvSpPr>
              <p:cNvPr id="305" name="TextBox 304"/>
              <p:cNvSpPr txBox="1"/>
              <p:nvPr/>
            </p:nvSpPr>
            <p:spPr>
              <a:xfrm>
                <a:off x="971600" y="2574429"/>
                <a:ext cx="3690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P2</a:t>
                </a:r>
                <a:endParaRPr lang="zh-CN" altLang="en-US" sz="1400" dirty="0"/>
              </a:p>
            </p:txBody>
          </p:sp>
          <p:sp>
            <p:nvSpPr>
              <p:cNvPr id="306" name="TextBox 305"/>
              <p:cNvSpPr txBox="1"/>
              <p:nvPr/>
            </p:nvSpPr>
            <p:spPr>
              <a:xfrm>
                <a:off x="1475656" y="2574429"/>
                <a:ext cx="3690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P3</a:t>
                </a:r>
                <a:endParaRPr lang="zh-CN" altLang="en-US" sz="1400" dirty="0"/>
              </a:p>
            </p:txBody>
          </p:sp>
          <p:sp>
            <p:nvSpPr>
              <p:cNvPr id="307" name="矩形 306"/>
              <p:cNvSpPr/>
              <p:nvPr/>
            </p:nvSpPr>
            <p:spPr>
              <a:xfrm>
                <a:off x="539552" y="1552600"/>
                <a:ext cx="3600400" cy="208823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69" name="TextBox 368"/>
              <p:cNvSpPr txBox="1"/>
              <p:nvPr/>
            </p:nvSpPr>
            <p:spPr>
              <a:xfrm>
                <a:off x="2699792" y="1556792"/>
                <a:ext cx="102784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 smtClean="0"/>
                  <a:t>Unit16</a:t>
                </a:r>
                <a:endParaRPr lang="zh-CN" altLang="en-US" sz="2400" dirty="0"/>
              </a:p>
            </p:txBody>
          </p:sp>
          <p:sp>
            <p:nvSpPr>
              <p:cNvPr id="370" name="矩形 369"/>
              <p:cNvSpPr/>
              <p:nvPr/>
            </p:nvSpPr>
            <p:spPr>
              <a:xfrm>
                <a:off x="539552" y="2871986"/>
                <a:ext cx="3600400" cy="485006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66" name="TextBox 265"/>
            <p:cNvSpPr txBox="1"/>
            <p:nvPr/>
          </p:nvSpPr>
          <p:spPr>
            <a:xfrm>
              <a:off x="2771800" y="2747020"/>
              <a:ext cx="681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 smtClean="0"/>
                <a:t>……</a:t>
              </a:r>
              <a:endParaRPr lang="zh-CN" altLang="en-US" sz="2800" dirty="0"/>
            </a:p>
          </p:txBody>
        </p:sp>
      </p:grpSp>
      <p:grpSp>
        <p:nvGrpSpPr>
          <p:cNvPr id="47" name="组合 383"/>
          <p:cNvGrpSpPr/>
          <p:nvPr/>
        </p:nvGrpSpPr>
        <p:grpSpPr>
          <a:xfrm>
            <a:off x="4067944" y="4013572"/>
            <a:ext cx="3710885" cy="2088232"/>
            <a:chOff x="467544" y="1552600"/>
            <a:chExt cx="3710885" cy="2088232"/>
          </a:xfrm>
        </p:grpSpPr>
        <p:grpSp>
          <p:nvGrpSpPr>
            <p:cNvPr id="48" name="组合 249"/>
            <p:cNvGrpSpPr/>
            <p:nvPr/>
          </p:nvGrpSpPr>
          <p:grpSpPr>
            <a:xfrm>
              <a:off x="467544" y="1552600"/>
              <a:ext cx="3710885" cy="2088232"/>
              <a:chOff x="467544" y="1552600"/>
              <a:chExt cx="3710885" cy="2088232"/>
            </a:xfrm>
          </p:grpSpPr>
          <p:sp>
            <p:nvSpPr>
              <p:cNvPr id="387" name="TextBox 386"/>
              <p:cNvSpPr txBox="1"/>
              <p:nvPr/>
            </p:nvSpPr>
            <p:spPr>
              <a:xfrm>
                <a:off x="2771800" y="2041684"/>
                <a:ext cx="6815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800" dirty="0" smtClean="0"/>
                  <a:t>……</a:t>
                </a:r>
                <a:endParaRPr lang="zh-CN" altLang="en-US" sz="2800" dirty="0"/>
              </a:p>
            </p:txBody>
          </p:sp>
          <p:grpSp>
            <p:nvGrpSpPr>
              <p:cNvPr id="49" name="组合 60"/>
              <p:cNvGrpSpPr/>
              <p:nvPr/>
            </p:nvGrpSpPr>
            <p:grpSpPr>
              <a:xfrm>
                <a:off x="592510" y="2924944"/>
                <a:ext cx="360040" cy="360040"/>
                <a:chOff x="2123728" y="2060848"/>
                <a:chExt cx="360040" cy="360040"/>
              </a:xfrm>
            </p:grpSpPr>
            <p:sp>
              <p:nvSpPr>
                <p:cNvPr id="441" name="矩形 440"/>
                <p:cNvSpPr/>
                <p:nvPr/>
              </p:nvSpPr>
              <p:spPr>
                <a:xfrm>
                  <a:off x="2123728" y="2060848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42" name="椭圆 5"/>
                <p:cNvSpPr/>
                <p:nvPr/>
              </p:nvSpPr>
              <p:spPr>
                <a:xfrm>
                  <a:off x="2195736" y="2132856"/>
                  <a:ext cx="216024" cy="216024"/>
                </a:xfrm>
                <a:prstGeom prst="ellips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50" name="组合 181"/>
              <p:cNvGrpSpPr/>
              <p:nvPr/>
            </p:nvGrpSpPr>
            <p:grpSpPr>
              <a:xfrm>
                <a:off x="592510" y="2204864"/>
                <a:ext cx="360040" cy="360040"/>
                <a:chOff x="2123728" y="1556792"/>
                <a:chExt cx="360040" cy="360040"/>
              </a:xfrm>
            </p:grpSpPr>
            <p:sp>
              <p:nvSpPr>
                <p:cNvPr id="438" name="矩形 6"/>
                <p:cNvSpPr/>
                <p:nvPr/>
              </p:nvSpPr>
              <p:spPr>
                <a:xfrm>
                  <a:off x="2123728" y="1556792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439" name="直接连接符 438"/>
                <p:cNvCxnSpPr/>
                <p:nvPr/>
              </p:nvCxnSpPr>
              <p:spPr>
                <a:xfrm flipH="1">
                  <a:off x="2123728" y="1556792"/>
                  <a:ext cx="360040" cy="3600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0" name="直接连接符 439"/>
                <p:cNvCxnSpPr/>
                <p:nvPr/>
              </p:nvCxnSpPr>
              <p:spPr>
                <a:xfrm>
                  <a:off x="2123728" y="1556792"/>
                  <a:ext cx="360040" cy="3600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90" name="椭圆 389"/>
              <p:cNvSpPr/>
              <p:nvPr/>
            </p:nvSpPr>
            <p:spPr>
              <a:xfrm>
                <a:off x="746051" y="272568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51" name="组合 60"/>
              <p:cNvGrpSpPr/>
              <p:nvPr/>
            </p:nvGrpSpPr>
            <p:grpSpPr>
              <a:xfrm>
                <a:off x="1096566" y="2924944"/>
                <a:ext cx="360040" cy="360040"/>
                <a:chOff x="2123728" y="2060848"/>
                <a:chExt cx="360040" cy="360040"/>
              </a:xfrm>
            </p:grpSpPr>
            <p:sp>
              <p:nvSpPr>
                <p:cNvPr id="436" name="矩形 4"/>
                <p:cNvSpPr/>
                <p:nvPr/>
              </p:nvSpPr>
              <p:spPr>
                <a:xfrm>
                  <a:off x="2123728" y="2060848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37" name="椭圆 436"/>
                <p:cNvSpPr/>
                <p:nvPr/>
              </p:nvSpPr>
              <p:spPr>
                <a:xfrm>
                  <a:off x="2195736" y="2132856"/>
                  <a:ext cx="216024" cy="216024"/>
                </a:xfrm>
                <a:prstGeom prst="ellips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392" name="矩形 391"/>
              <p:cNvSpPr/>
              <p:nvPr/>
            </p:nvSpPr>
            <p:spPr>
              <a:xfrm>
                <a:off x="1096566" y="2204864"/>
                <a:ext cx="360040" cy="36004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393" name="直接连接符 392"/>
              <p:cNvCxnSpPr/>
              <p:nvPr/>
            </p:nvCxnSpPr>
            <p:spPr>
              <a:xfrm flipH="1">
                <a:off x="1096566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4" name="直接连接符 393"/>
              <p:cNvCxnSpPr/>
              <p:nvPr/>
            </p:nvCxnSpPr>
            <p:spPr>
              <a:xfrm>
                <a:off x="1096566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5" name="椭圆 394"/>
              <p:cNvSpPr/>
              <p:nvPr/>
            </p:nvSpPr>
            <p:spPr>
              <a:xfrm>
                <a:off x="1250107" y="272568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52" name="组合 60"/>
              <p:cNvGrpSpPr/>
              <p:nvPr/>
            </p:nvGrpSpPr>
            <p:grpSpPr>
              <a:xfrm>
                <a:off x="1600622" y="2924944"/>
                <a:ext cx="360040" cy="360040"/>
                <a:chOff x="2123728" y="2060848"/>
                <a:chExt cx="360040" cy="360040"/>
              </a:xfrm>
            </p:grpSpPr>
            <p:sp>
              <p:nvSpPr>
                <p:cNvPr id="434" name="矩形 4"/>
                <p:cNvSpPr/>
                <p:nvPr/>
              </p:nvSpPr>
              <p:spPr>
                <a:xfrm>
                  <a:off x="2123728" y="2060848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35" name="椭圆 434"/>
                <p:cNvSpPr/>
                <p:nvPr/>
              </p:nvSpPr>
              <p:spPr>
                <a:xfrm>
                  <a:off x="2195736" y="2132856"/>
                  <a:ext cx="216024" cy="216024"/>
                </a:xfrm>
                <a:prstGeom prst="ellips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397" name="矩形 396"/>
              <p:cNvSpPr/>
              <p:nvPr/>
            </p:nvSpPr>
            <p:spPr>
              <a:xfrm>
                <a:off x="1600622" y="2204864"/>
                <a:ext cx="360040" cy="36004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398" name="直接连接符 397"/>
              <p:cNvCxnSpPr/>
              <p:nvPr/>
            </p:nvCxnSpPr>
            <p:spPr>
              <a:xfrm flipH="1">
                <a:off x="1600622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9" name="直接连接符 398"/>
              <p:cNvCxnSpPr/>
              <p:nvPr/>
            </p:nvCxnSpPr>
            <p:spPr>
              <a:xfrm>
                <a:off x="1600622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0" name="椭圆 399"/>
              <p:cNvSpPr/>
              <p:nvPr/>
            </p:nvSpPr>
            <p:spPr>
              <a:xfrm>
                <a:off x="1754163" y="272568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53" name="组合 60"/>
              <p:cNvGrpSpPr/>
              <p:nvPr/>
            </p:nvGrpSpPr>
            <p:grpSpPr>
              <a:xfrm>
                <a:off x="2104678" y="2924944"/>
                <a:ext cx="360040" cy="360040"/>
                <a:chOff x="2123728" y="2060848"/>
                <a:chExt cx="360040" cy="360040"/>
              </a:xfrm>
            </p:grpSpPr>
            <p:sp>
              <p:nvSpPr>
                <p:cNvPr id="432" name="矩形 4"/>
                <p:cNvSpPr/>
                <p:nvPr/>
              </p:nvSpPr>
              <p:spPr>
                <a:xfrm>
                  <a:off x="2123728" y="2060848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33" name="椭圆 432"/>
                <p:cNvSpPr/>
                <p:nvPr/>
              </p:nvSpPr>
              <p:spPr>
                <a:xfrm>
                  <a:off x="2195736" y="2132856"/>
                  <a:ext cx="216024" cy="216024"/>
                </a:xfrm>
                <a:prstGeom prst="ellips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402" name="矩形 401"/>
              <p:cNvSpPr/>
              <p:nvPr/>
            </p:nvSpPr>
            <p:spPr>
              <a:xfrm>
                <a:off x="2104678" y="2204864"/>
                <a:ext cx="360040" cy="36004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403" name="直接连接符 402"/>
              <p:cNvCxnSpPr/>
              <p:nvPr/>
            </p:nvCxnSpPr>
            <p:spPr>
              <a:xfrm flipH="1">
                <a:off x="2104678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4" name="直接连接符 403"/>
              <p:cNvCxnSpPr/>
              <p:nvPr/>
            </p:nvCxnSpPr>
            <p:spPr>
              <a:xfrm>
                <a:off x="2104678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5" name="椭圆 404"/>
              <p:cNvSpPr/>
              <p:nvPr/>
            </p:nvSpPr>
            <p:spPr>
              <a:xfrm>
                <a:off x="2258219" y="272568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06" name="矩形 405"/>
              <p:cNvSpPr/>
              <p:nvPr/>
            </p:nvSpPr>
            <p:spPr>
              <a:xfrm>
                <a:off x="539552" y="2132856"/>
                <a:ext cx="3600400" cy="485006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54" name="组合 60"/>
              <p:cNvGrpSpPr/>
              <p:nvPr/>
            </p:nvGrpSpPr>
            <p:grpSpPr>
              <a:xfrm>
                <a:off x="3741812" y="2924944"/>
                <a:ext cx="360040" cy="360040"/>
                <a:chOff x="2123728" y="2060848"/>
                <a:chExt cx="360040" cy="360040"/>
              </a:xfrm>
            </p:grpSpPr>
            <p:sp>
              <p:nvSpPr>
                <p:cNvPr id="430" name="矩形 4"/>
                <p:cNvSpPr/>
                <p:nvPr/>
              </p:nvSpPr>
              <p:spPr>
                <a:xfrm>
                  <a:off x="2123728" y="2060848"/>
                  <a:ext cx="360040" cy="360040"/>
                </a:xfrm>
                <a:prstGeom prst="rect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31" name="椭圆 430"/>
                <p:cNvSpPr/>
                <p:nvPr/>
              </p:nvSpPr>
              <p:spPr>
                <a:xfrm>
                  <a:off x="2195736" y="2132856"/>
                  <a:ext cx="216024" cy="216024"/>
                </a:xfrm>
                <a:prstGeom prst="ellips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408" name="矩形 407"/>
              <p:cNvSpPr/>
              <p:nvPr/>
            </p:nvSpPr>
            <p:spPr>
              <a:xfrm>
                <a:off x="3741812" y="2204864"/>
                <a:ext cx="360040" cy="360040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409" name="直接连接符 408"/>
              <p:cNvCxnSpPr/>
              <p:nvPr/>
            </p:nvCxnSpPr>
            <p:spPr>
              <a:xfrm flipH="1">
                <a:off x="3760862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" name="直接连接符 409"/>
              <p:cNvCxnSpPr/>
              <p:nvPr/>
            </p:nvCxnSpPr>
            <p:spPr>
              <a:xfrm>
                <a:off x="3760862" y="2204864"/>
                <a:ext cx="360040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" name="椭圆 410"/>
              <p:cNvSpPr/>
              <p:nvPr/>
            </p:nvSpPr>
            <p:spPr>
              <a:xfrm>
                <a:off x="3914403" y="272568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12" name="TextBox 411"/>
              <p:cNvSpPr txBox="1"/>
              <p:nvPr/>
            </p:nvSpPr>
            <p:spPr>
              <a:xfrm>
                <a:off x="573460" y="1877591"/>
                <a:ext cx="3642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T1</a:t>
                </a:r>
                <a:endParaRPr lang="zh-CN" altLang="en-US" sz="1400" dirty="0"/>
              </a:p>
            </p:txBody>
          </p:sp>
          <p:sp>
            <p:nvSpPr>
              <p:cNvPr id="413" name="TextBox 412"/>
              <p:cNvSpPr txBox="1"/>
              <p:nvPr/>
            </p:nvSpPr>
            <p:spPr>
              <a:xfrm>
                <a:off x="2085628" y="1877591"/>
                <a:ext cx="3642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T4</a:t>
                </a:r>
                <a:endParaRPr lang="zh-CN" altLang="en-US" sz="1400" dirty="0"/>
              </a:p>
            </p:txBody>
          </p:sp>
          <p:sp>
            <p:nvSpPr>
              <p:cNvPr id="414" name="TextBox 413"/>
              <p:cNvSpPr txBox="1"/>
              <p:nvPr/>
            </p:nvSpPr>
            <p:spPr>
              <a:xfrm>
                <a:off x="3722762" y="1877591"/>
                <a:ext cx="4555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T16</a:t>
                </a:r>
                <a:endParaRPr lang="zh-CN" altLang="en-US" sz="1400" dirty="0"/>
              </a:p>
            </p:txBody>
          </p:sp>
          <p:sp>
            <p:nvSpPr>
              <p:cNvPr id="415" name="TextBox 414"/>
              <p:cNvSpPr txBox="1"/>
              <p:nvPr/>
            </p:nvSpPr>
            <p:spPr>
              <a:xfrm>
                <a:off x="1077516" y="1877591"/>
                <a:ext cx="3642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T2</a:t>
                </a:r>
                <a:endParaRPr lang="zh-CN" altLang="en-US" sz="1400" dirty="0"/>
              </a:p>
            </p:txBody>
          </p:sp>
          <p:sp>
            <p:nvSpPr>
              <p:cNvPr id="416" name="TextBox 415"/>
              <p:cNvSpPr txBox="1"/>
              <p:nvPr/>
            </p:nvSpPr>
            <p:spPr>
              <a:xfrm>
                <a:off x="1581572" y="1877591"/>
                <a:ext cx="3642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T3</a:t>
                </a:r>
                <a:endParaRPr lang="zh-CN" altLang="en-US" sz="1400" dirty="0"/>
              </a:p>
            </p:txBody>
          </p:sp>
          <p:sp>
            <p:nvSpPr>
              <p:cNvPr id="417" name="TextBox 416"/>
              <p:cNvSpPr txBox="1"/>
              <p:nvPr/>
            </p:nvSpPr>
            <p:spPr>
              <a:xfrm>
                <a:off x="563935" y="3304034"/>
                <a:ext cx="3738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R1</a:t>
                </a:r>
                <a:endParaRPr lang="zh-CN" altLang="en-US" sz="1400" dirty="0"/>
              </a:p>
            </p:txBody>
          </p:sp>
          <p:sp>
            <p:nvSpPr>
              <p:cNvPr id="418" name="TextBox 417"/>
              <p:cNvSpPr txBox="1"/>
              <p:nvPr/>
            </p:nvSpPr>
            <p:spPr>
              <a:xfrm>
                <a:off x="2076103" y="3304034"/>
                <a:ext cx="3738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R4</a:t>
                </a:r>
                <a:endParaRPr lang="zh-CN" altLang="en-US" sz="1400" dirty="0"/>
              </a:p>
            </p:txBody>
          </p:sp>
          <p:sp>
            <p:nvSpPr>
              <p:cNvPr id="419" name="TextBox 418"/>
              <p:cNvSpPr txBox="1"/>
              <p:nvPr/>
            </p:nvSpPr>
            <p:spPr>
              <a:xfrm>
                <a:off x="3713237" y="3304034"/>
                <a:ext cx="4651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R16</a:t>
                </a:r>
                <a:endParaRPr lang="zh-CN" altLang="en-US" sz="1400" dirty="0"/>
              </a:p>
            </p:txBody>
          </p:sp>
          <p:sp>
            <p:nvSpPr>
              <p:cNvPr id="420" name="TextBox 419"/>
              <p:cNvSpPr txBox="1"/>
              <p:nvPr/>
            </p:nvSpPr>
            <p:spPr>
              <a:xfrm>
                <a:off x="1067991" y="3304034"/>
                <a:ext cx="3738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R2</a:t>
                </a:r>
                <a:endParaRPr lang="zh-CN" altLang="en-US" sz="1400" dirty="0"/>
              </a:p>
            </p:txBody>
          </p:sp>
          <p:sp>
            <p:nvSpPr>
              <p:cNvPr id="421" name="TextBox 420"/>
              <p:cNvSpPr txBox="1"/>
              <p:nvPr/>
            </p:nvSpPr>
            <p:spPr>
              <a:xfrm>
                <a:off x="1572047" y="3304034"/>
                <a:ext cx="3738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R3</a:t>
                </a:r>
                <a:endParaRPr lang="zh-CN" altLang="en-US" sz="1400" dirty="0"/>
              </a:p>
            </p:txBody>
          </p:sp>
          <p:sp>
            <p:nvSpPr>
              <p:cNvPr id="422" name="TextBox 421"/>
              <p:cNvSpPr txBox="1"/>
              <p:nvPr/>
            </p:nvSpPr>
            <p:spPr>
              <a:xfrm>
                <a:off x="467544" y="2574429"/>
                <a:ext cx="3690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P1</a:t>
                </a:r>
                <a:endParaRPr lang="zh-CN" altLang="en-US" sz="1400" dirty="0"/>
              </a:p>
            </p:txBody>
          </p:sp>
          <p:sp>
            <p:nvSpPr>
              <p:cNvPr id="423" name="TextBox 422"/>
              <p:cNvSpPr txBox="1"/>
              <p:nvPr/>
            </p:nvSpPr>
            <p:spPr>
              <a:xfrm>
                <a:off x="1979712" y="2574429"/>
                <a:ext cx="3690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P4</a:t>
                </a:r>
                <a:endParaRPr lang="zh-CN" altLang="en-US" sz="1400" dirty="0"/>
              </a:p>
            </p:txBody>
          </p:sp>
          <p:sp>
            <p:nvSpPr>
              <p:cNvPr id="424" name="TextBox 423"/>
              <p:cNvSpPr txBox="1"/>
              <p:nvPr/>
            </p:nvSpPr>
            <p:spPr>
              <a:xfrm>
                <a:off x="3572396" y="2574429"/>
                <a:ext cx="4603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P16</a:t>
                </a:r>
                <a:endParaRPr lang="zh-CN" altLang="en-US" sz="1400" dirty="0"/>
              </a:p>
            </p:txBody>
          </p:sp>
          <p:sp>
            <p:nvSpPr>
              <p:cNvPr id="425" name="TextBox 424"/>
              <p:cNvSpPr txBox="1"/>
              <p:nvPr/>
            </p:nvSpPr>
            <p:spPr>
              <a:xfrm>
                <a:off x="971600" y="2574429"/>
                <a:ext cx="3690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P2</a:t>
                </a:r>
                <a:endParaRPr lang="zh-CN" altLang="en-US" sz="1400" dirty="0"/>
              </a:p>
            </p:txBody>
          </p:sp>
          <p:sp>
            <p:nvSpPr>
              <p:cNvPr id="426" name="TextBox 425"/>
              <p:cNvSpPr txBox="1"/>
              <p:nvPr/>
            </p:nvSpPr>
            <p:spPr>
              <a:xfrm>
                <a:off x="1475656" y="2574429"/>
                <a:ext cx="3690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/>
                  <a:t>P3</a:t>
                </a:r>
                <a:endParaRPr lang="zh-CN" altLang="en-US" sz="1400" dirty="0"/>
              </a:p>
            </p:txBody>
          </p:sp>
          <p:sp>
            <p:nvSpPr>
              <p:cNvPr id="427" name="矩形 426"/>
              <p:cNvSpPr/>
              <p:nvPr/>
            </p:nvSpPr>
            <p:spPr>
              <a:xfrm>
                <a:off x="539552" y="1552600"/>
                <a:ext cx="3600400" cy="208823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28" name="TextBox 427"/>
              <p:cNvSpPr txBox="1"/>
              <p:nvPr/>
            </p:nvSpPr>
            <p:spPr>
              <a:xfrm>
                <a:off x="2699792" y="1556792"/>
                <a:ext cx="102784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 smtClean="0"/>
                  <a:t>Unit10</a:t>
                </a:r>
                <a:endParaRPr lang="zh-CN" altLang="en-US" sz="2400" dirty="0"/>
              </a:p>
            </p:txBody>
          </p:sp>
          <p:sp>
            <p:nvSpPr>
              <p:cNvPr id="429" name="矩形 428"/>
              <p:cNvSpPr/>
              <p:nvPr/>
            </p:nvSpPr>
            <p:spPr>
              <a:xfrm>
                <a:off x="539552" y="2871986"/>
                <a:ext cx="3600400" cy="485006"/>
              </a:xfrm>
              <a:prstGeom prst="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86" name="TextBox 385"/>
            <p:cNvSpPr txBox="1"/>
            <p:nvPr/>
          </p:nvSpPr>
          <p:spPr>
            <a:xfrm>
              <a:off x="2771800" y="2747020"/>
              <a:ext cx="681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 smtClean="0"/>
                <a:t>……</a:t>
              </a:r>
              <a:endParaRPr lang="zh-CN" altLang="en-US" sz="2800" dirty="0"/>
            </a:p>
          </p:txBody>
        </p:sp>
      </p:grpSp>
      <p:cxnSp>
        <p:nvCxnSpPr>
          <p:cNvPr id="444" name="直接连接符 443"/>
          <p:cNvCxnSpPr/>
          <p:nvPr/>
        </p:nvCxnSpPr>
        <p:spPr>
          <a:xfrm>
            <a:off x="742876" y="1412776"/>
            <a:ext cx="0" cy="468052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5" name="标题 1"/>
          <p:cNvSpPr txBox="1">
            <a:spLocks/>
          </p:cNvSpPr>
          <p:nvPr/>
        </p:nvSpPr>
        <p:spPr bwMode="auto">
          <a:xfrm>
            <a:off x="685800" y="765175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3200" kern="0" dirty="0" smtClean="0">
                <a:solidFill>
                  <a:schemeClr val="tx2"/>
                </a:solidFill>
              </a:rPr>
              <a:t>扫描分系统：</a:t>
            </a:r>
            <a:r>
              <a:rPr kumimoji="1" lang="zh-CN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天线排布方法</a:t>
            </a:r>
            <a:endParaRPr kumimoji="1" lang="zh-CN" altLang="en-US" sz="3200" kern="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87441" y="2022634"/>
            <a:ext cx="681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……</a:t>
            </a:r>
            <a:endParaRPr lang="zh-CN" altLang="en-US" sz="2800" dirty="0"/>
          </a:p>
        </p:txBody>
      </p:sp>
      <p:grpSp>
        <p:nvGrpSpPr>
          <p:cNvPr id="2" name="组合 60"/>
          <p:cNvGrpSpPr/>
          <p:nvPr/>
        </p:nvGrpSpPr>
        <p:grpSpPr>
          <a:xfrm>
            <a:off x="2248694" y="3481958"/>
            <a:ext cx="360040" cy="360040"/>
            <a:chOff x="2123728" y="2060848"/>
            <a:chExt cx="360040" cy="360040"/>
          </a:xfrm>
        </p:grpSpPr>
        <p:sp>
          <p:nvSpPr>
            <p:cNvPr id="59" name="矩形 4"/>
            <p:cNvSpPr/>
            <p:nvPr/>
          </p:nvSpPr>
          <p:spPr>
            <a:xfrm>
              <a:off x="2123728" y="2060848"/>
              <a:ext cx="360040" cy="360040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椭圆 5"/>
            <p:cNvSpPr/>
            <p:nvPr/>
          </p:nvSpPr>
          <p:spPr>
            <a:xfrm>
              <a:off x="2195736" y="2132856"/>
              <a:ext cx="216024" cy="216024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" name="组合 181"/>
          <p:cNvGrpSpPr/>
          <p:nvPr/>
        </p:nvGrpSpPr>
        <p:grpSpPr>
          <a:xfrm>
            <a:off x="2508151" y="2204864"/>
            <a:ext cx="360040" cy="360040"/>
            <a:chOff x="2123728" y="1556792"/>
            <a:chExt cx="360040" cy="360040"/>
          </a:xfrm>
        </p:grpSpPr>
        <p:sp>
          <p:nvSpPr>
            <p:cNvPr id="56" name="矩形 6"/>
            <p:cNvSpPr/>
            <p:nvPr/>
          </p:nvSpPr>
          <p:spPr>
            <a:xfrm>
              <a:off x="2123728" y="1556792"/>
              <a:ext cx="360040" cy="360040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7" name="直接连接符 56"/>
            <p:cNvCxnSpPr/>
            <p:nvPr/>
          </p:nvCxnSpPr>
          <p:spPr>
            <a:xfrm flipH="1">
              <a:off x="2123728" y="1556792"/>
              <a:ext cx="360040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接连接符 11"/>
            <p:cNvCxnSpPr/>
            <p:nvPr/>
          </p:nvCxnSpPr>
          <p:spPr>
            <a:xfrm>
              <a:off x="2123728" y="1556792"/>
              <a:ext cx="360040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椭圆 7"/>
          <p:cNvSpPr/>
          <p:nvPr/>
        </p:nvSpPr>
        <p:spPr>
          <a:xfrm>
            <a:off x="2528342" y="301143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" name="组合 60"/>
          <p:cNvGrpSpPr/>
          <p:nvPr/>
        </p:nvGrpSpPr>
        <p:grpSpPr>
          <a:xfrm>
            <a:off x="2752750" y="3481958"/>
            <a:ext cx="360040" cy="360040"/>
            <a:chOff x="2123728" y="2060848"/>
            <a:chExt cx="360040" cy="360040"/>
          </a:xfrm>
        </p:grpSpPr>
        <p:sp>
          <p:nvSpPr>
            <p:cNvPr id="54" name="矩形 4"/>
            <p:cNvSpPr/>
            <p:nvPr/>
          </p:nvSpPr>
          <p:spPr>
            <a:xfrm>
              <a:off x="2123728" y="2060848"/>
              <a:ext cx="360040" cy="360040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椭圆 54"/>
            <p:cNvSpPr/>
            <p:nvPr/>
          </p:nvSpPr>
          <p:spPr>
            <a:xfrm>
              <a:off x="2195736" y="2132856"/>
              <a:ext cx="216024" cy="216024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/>
        </p:nvSpPr>
        <p:spPr>
          <a:xfrm>
            <a:off x="3012207" y="2204864"/>
            <a:ext cx="360040" cy="36004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连接符 10"/>
          <p:cNvCxnSpPr/>
          <p:nvPr/>
        </p:nvCxnSpPr>
        <p:spPr>
          <a:xfrm flipH="1">
            <a:off x="3012207" y="2204864"/>
            <a:ext cx="36004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012207" y="2204864"/>
            <a:ext cx="36004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椭圆 12"/>
          <p:cNvSpPr/>
          <p:nvPr/>
        </p:nvSpPr>
        <p:spPr>
          <a:xfrm>
            <a:off x="2784500" y="301054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60"/>
          <p:cNvGrpSpPr/>
          <p:nvPr/>
        </p:nvGrpSpPr>
        <p:grpSpPr>
          <a:xfrm>
            <a:off x="3256806" y="3481958"/>
            <a:ext cx="360040" cy="360040"/>
            <a:chOff x="2123728" y="2060848"/>
            <a:chExt cx="360040" cy="360040"/>
          </a:xfrm>
        </p:grpSpPr>
        <p:sp>
          <p:nvSpPr>
            <p:cNvPr id="52" name="矩形 4"/>
            <p:cNvSpPr/>
            <p:nvPr/>
          </p:nvSpPr>
          <p:spPr>
            <a:xfrm>
              <a:off x="2123728" y="2060848"/>
              <a:ext cx="360040" cy="360040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椭圆 52"/>
            <p:cNvSpPr/>
            <p:nvPr/>
          </p:nvSpPr>
          <p:spPr>
            <a:xfrm>
              <a:off x="2195736" y="2132856"/>
              <a:ext cx="216024" cy="216024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5" name="矩形 14"/>
          <p:cNvSpPr/>
          <p:nvPr/>
        </p:nvSpPr>
        <p:spPr>
          <a:xfrm>
            <a:off x="3516263" y="2204864"/>
            <a:ext cx="360040" cy="36004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6" name="直接连接符 15"/>
          <p:cNvCxnSpPr/>
          <p:nvPr/>
        </p:nvCxnSpPr>
        <p:spPr>
          <a:xfrm flipH="1">
            <a:off x="3516263" y="2204864"/>
            <a:ext cx="36004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3516263" y="2204864"/>
            <a:ext cx="36004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组合 60"/>
          <p:cNvGrpSpPr/>
          <p:nvPr/>
        </p:nvGrpSpPr>
        <p:grpSpPr>
          <a:xfrm>
            <a:off x="3760862" y="3481958"/>
            <a:ext cx="360040" cy="360040"/>
            <a:chOff x="2123728" y="2060848"/>
            <a:chExt cx="360040" cy="360040"/>
          </a:xfrm>
        </p:grpSpPr>
        <p:sp>
          <p:nvSpPr>
            <p:cNvPr id="50" name="矩形 4"/>
            <p:cNvSpPr/>
            <p:nvPr/>
          </p:nvSpPr>
          <p:spPr>
            <a:xfrm>
              <a:off x="2123728" y="2060848"/>
              <a:ext cx="360040" cy="360040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椭圆 50"/>
            <p:cNvSpPr/>
            <p:nvPr/>
          </p:nvSpPr>
          <p:spPr>
            <a:xfrm>
              <a:off x="2195736" y="2132856"/>
              <a:ext cx="216024" cy="216024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0" name="矩形 19"/>
          <p:cNvSpPr/>
          <p:nvPr/>
        </p:nvSpPr>
        <p:spPr>
          <a:xfrm>
            <a:off x="4020319" y="2204864"/>
            <a:ext cx="360040" cy="36004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1" name="直接连接符 20"/>
          <p:cNvCxnSpPr/>
          <p:nvPr/>
        </p:nvCxnSpPr>
        <p:spPr>
          <a:xfrm flipH="1">
            <a:off x="4020319" y="2204864"/>
            <a:ext cx="36004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4020319" y="2204864"/>
            <a:ext cx="36004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2455193" y="2132856"/>
            <a:ext cx="3600400" cy="48500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" name="组合 60"/>
          <p:cNvGrpSpPr/>
          <p:nvPr/>
        </p:nvGrpSpPr>
        <p:grpSpPr>
          <a:xfrm>
            <a:off x="5397996" y="3481958"/>
            <a:ext cx="360040" cy="360040"/>
            <a:chOff x="2123728" y="2060848"/>
            <a:chExt cx="360040" cy="360040"/>
          </a:xfrm>
        </p:grpSpPr>
        <p:sp>
          <p:nvSpPr>
            <p:cNvPr id="48" name="矩形 4"/>
            <p:cNvSpPr/>
            <p:nvPr/>
          </p:nvSpPr>
          <p:spPr>
            <a:xfrm>
              <a:off x="2123728" y="2060848"/>
              <a:ext cx="360040" cy="360040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椭圆 48"/>
            <p:cNvSpPr/>
            <p:nvPr/>
          </p:nvSpPr>
          <p:spPr>
            <a:xfrm>
              <a:off x="2195736" y="2132856"/>
              <a:ext cx="216024" cy="216024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6" name="矩形 25"/>
          <p:cNvSpPr/>
          <p:nvPr/>
        </p:nvSpPr>
        <p:spPr>
          <a:xfrm>
            <a:off x="5679678" y="2204864"/>
            <a:ext cx="360040" cy="36004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27" name="直接连接符 26"/>
          <p:cNvCxnSpPr/>
          <p:nvPr/>
        </p:nvCxnSpPr>
        <p:spPr>
          <a:xfrm flipH="1">
            <a:off x="5676503" y="2204864"/>
            <a:ext cx="36004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>
            <a:off x="5676503" y="2204864"/>
            <a:ext cx="36004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89101" y="1877591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T1</a:t>
            </a:r>
            <a:endParaRPr lang="zh-CN" alt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4001269" y="1877591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T4</a:t>
            </a:r>
            <a:endParaRPr lang="zh-CN" alt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5638403" y="1877591"/>
            <a:ext cx="356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err="1" smtClean="0"/>
              <a:t>Tn</a:t>
            </a:r>
            <a:endParaRPr lang="zh-CN" altLang="en-US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2993157" y="1877591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T2</a:t>
            </a:r>
            <a:endParaRPr lang="zh-CN" alt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3497213" y="1877591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T3</a:t>
            </a:r>
            <a:endParaRPr lang="zh-CN" altLang="en-US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2220119" y="3861048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R1</a:t>
            </a:r>
            <a:endParaRPr lang="zh-CN" altLang="en-US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3732287" y="3861048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R4</a:t>
            </a:r>
            <a:endParaRPr lang="zh-CN" altLang="en-US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5369421" y="3861048"/>
            <a:ext cx="3770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err="1" smtClean="0"/>
              <a:t>Rn</a:t>
            </a:r>
            <a:endParaRPr lang="zh-CN" altLang="en-US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2724175" y="3861048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R2</a:t>
            </a:r>
            <a:endParaRPr lang="zh-CN" altLang="en-US" sz="1400" dirty="0"/>
          </a:p>
        </p:txBody>
      </p:sp>
      <p:sp>
        <p:nvSpPr>
          <p:cNvPr id="39" name="TextBox 38"/>
          <p:cNvSpPr txBox="1"/>
          <p:nvPr/>
        </p:nvSpPr>
        <p:spPr>
          <a:xfrm>
            <a:off x="3228231" y="3861048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R3</a:t>
            </a:r>
            <a:endParaRPr lang="zh-CN" altLang="en-US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2339752" y="2986410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P</a:t>
            </a:r>
            <a:r>
              <a:rPr lang="en-US" altLang="zh-CN" sz="1400" baseline="-25000" dirty="0" smtClean="0"/>
              <a:t>1</a:t>
            </a:r>
            <a:endParaRPr lang="zh-CN" altLang="en-US" sz="1400" baseline="-25000" dirty="0"/>
          </a:p>
        </p:txBody>
      </p:sp>
      <p:sp>
        <p:nvSpPr>
          <p:cNvPr id="43" name="TextBox 42"/>
          <p:cNvSpPr txBox="1"/>
          <p:nvPr/>
        </p:nvSpPr>
        <p:spPr>
          <a:xfrm>
            <a:off x="2634134" y="2990602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P</a:t>
            </a:r>
            <a:r>
              <a:rPr lang="en-US" altLang="zh-CN" sz="1400" baseline="-25000" dirty="0" smtClean="0"/>
              <a:t>2</a:t>
            </a:r>
            <a:endParaRPr lang="zh-CN" altLang="en-US" sz="1400" baseline="-25000" dirty="0"/>
          </a:p>
        </p:txBody>
      </p:sp>
      <p:sp>
        <p:nvSpPr>
          <p:cNvPr id="47" name="矩形 46"/>
          <p:cNvSpPr/>
          <p:nvPr/>
        </p:nvSpPr>
        <p:spPr>
          <a:xfrm>
            <a:off x="2195736" y="3429000"/>
            <a:ext cx="3600400" cy="48500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4" name="直接连接符 63"/>
          <p:cNvCxnSpPr/>
          <p:nvPr/>
        </p:nvCxnSpPr>
        <p:spPr>
          <a:xfrm flipH="1">
            <a:off x="2411760" y="2392313"/>
            <a:ext cx="275332" cy="125271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接连接符 67"/>
          <p:cNvCxnSpPr/>
          <p:nvPr/>
        </p:nvCxnSpPr>
        <p:spPr>
          <a:xfrm>
            <a:off x="2687092" y="2392313"/>
            <a:ext cx="228724" cy="125271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椭圆 70"/>
          <p:cNvSpPr/>
          <p:nvPr/>
        </p:nvSpPr>
        <p:spPr>
          <a:xfrm>
            <a:off x="3031659" y="301391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2" name="椭圆 71"/>
          <p:cNvSpPr/>
          <p:nvPr/>
        </p:nvSpPr>
        <p:spPr>
          <a:xfrm>
            <a:off x="3287817" y="301302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3" name="TextBox 72"/>
          <p:cNvSpPr txBox="1"/>
          <p:nvPr/>
        </p:nvSpPr>
        <p:spPr>
          <a:xfrm>
            <a:off x="2843069" y="2988890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P</a:t>
            </a:r>
            <a:r>
              <a:rPr lang="en-US" altLang="zh-CN" sz="1400" baseline="-25000" dirty="0" smtClean="0"/>
              <a:t>3</a:t>
            </a:r>
            <a:endParaRPr lang="zh-CN" altLang="en-US" sz="1400" baseline="-25000" dirty="0"/>
          </a:p>
        </p:txBody>
      </p:sp>
      <p:sp>
        <p:nvSpPr>
          <p:cNvPr id="74" name="TextBox 73"/>
          <p:cNvSpPr txBox="1"/>
          <p:nvPr/>
        </p:nvSpPr>
        <p:spPr>
          <a:xfrm>
            <a:off x="3137451" y="2993082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P</a:t>
            </a:r>
            <a:r>
              <a:rPr lang="en-US" altLang="zh-CN" sz="1400" baseline="-25000" dirty="0" smtClean="0"/>
              <a:t>4</a:t>
            </a:r>
            <a:endParaRPr lang="zh-CN" altLang="en-US" sz="1400" baseline="-25000" dirty="0"/>
          </a:p>
        </p:txBody>
      </p:sp>
      <p:cxnSp>
        <p:nvCxnSpPr>
          <p:cNvPr id="75" name="直接连接符 74"/>
          <p:cNvCxnSpPr/>
          <p:nvPr/>
        </p:nvCxnSpPr>
        <p:spPr>
          <a:xfrm flipH="1">
            <a:off x="2915816" y="2392313"/>
            <a:ext cx="275332" cy="125271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接连接符 75"/>
          <p:cNvCxnSpPr/>
          <p:nvPr/>
        </p:nvCxnSpPr>
        <p:spPr>
          <a:xfrm>
            <a:off x="3191148" y="2392313"/>
            <a:ext cx="228724" cy="125271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椭圆 76"/>
          <p:cNvSpPr/>
          <p:nvPr/>
        </p:nvSpPr>
        <p:spPr>
          <a:xfrm>
            <a:off x="3536454" y="301143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8" name="椭圆 77"/>
          <p:cNvSpPr/>
          <p:nvPr/>
        </p:nvSpPr>
        <p:spPr>
          <a:xfrm>
            <a:off x="3792612" y="301054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9" name="TextBox 78"/>
          <p:cNvSpPr txBox="1"/>
          <p:nvPr/>
        </p:nvSpPr>
        <p:spPr>
          <a:xfrm>
            <a:off x="3347864" y="2986410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P</a:t>
            </a:r>
            <a:r>
              <a:rPr lang="en-US" altLang="zh-CN" sz="1400" baseline="-25000" dirty="0" smtClean="0"/>
              <a:t>5</a:t>
            </a:r>
            <a:endParaRPr lang="zh-CN" altLang="en-US" sz="1400" baseline="-25000" dirty="0"/>
          </a:p>
        </p:txBody>
      </p:sp>
      <p:sp>
        <p:nvSpPr>
          <p:cNvPr id="80" name="TextBox 79"/>
          <p:cNvSpPr txBox="1"/>
          <p:nvPr/>
        </p:nvSpPr>
        <p:spPr>
          <a:xfrm>
            <a:off x="3642246" y="2990602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P</a:t>
            </a:r>
            <a:r>
              <a:rPr lang="en-US" altLang="zh-CN" sz="1400" baseline="-25000" dirty="0" smtClean="0"/>
              <a:t>6</a:t>
            </a:r>
            <a:endParaRPr lang="zh-CN" altLang="en-US" sz="1400" baseline="-25000" dirty="0"/>
          </a:p>
        </p:txBody>
      </p:sp>
      <p:cxnSp>
        <p:nvCxnSpPr>
          <p:cNvPr id="81" name="直接连接符 80"/>
          <p:cNvCxnSpPr/>
          <p:nvPr/>
        </p:nvCxnSpPr>
        <p:spPr>
          <a:xfrm flipH="1">
            <a:off x="3419872" y="2392313"/>
            <a:ext cx="275332" cy="125271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接连接符 81"/>
          <p:cNvCxnSpPr/>
          <p:nvPr/>
        </p:nvCxnSpPr>
        <p:spPr>
          <a:xfrm>
            <a:off x="3695204" y="2392313"/>
            <a:ext cx="228724" cy="125271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椭圆 82"/>
          <p:cNvSpPr/>
          <p:nvPr/>
        </p:nvSpPr>
        <p:spPr>
          <a:xfrm>
            <a:off x="4039771" y="301391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5" name="TextBox 84"/>
          <p:cNvSpPr txBox="1"/>
          <p:nvPr/>
        </p:nvSpPr>
        <p:spPr>
          <a:xfrm>
            <a:off x="3851181" y="2988890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P</a:t>
            </a:r>
            <a:r>
              <a:rPr lang="en-US" altLang="zh-CN" sz="1400" baseline="-25000" dirty="0" smtClean="0"/>
              <a:t>7</a:t>
            </a:r>
            <a:endParaRPr lang="zh-CN" altLang="en-US" sz="1400" baseline="-25000" dirty="0"/>
          </a:p>
        </p:txBody>
      </p:sp>
      <p:cxnSp>
        <p:nvCxnSpPr>
          <p:cNvPr id="87" name="直接连接符 86"/>
          <p:cNvCxnSpPr/>
          <p:nvPr/>
        </p:nvCxnSpPr>
        <p:spPr>
          <a:xfrm flipH="1">
            <a:off x="3923928" y="2392313"/>
            <a:ext cx="275332" cy="125271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椭圆 89"/>
          <p:cNvSpPr/>
          <p:nvPr/>
        </p:nvSpPr>
        <p:spPr>
          <a:xfrm>
            <a:off x="5448796" y="301054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2" name="TextBox 91"/>
          <p:cNvSpPr txBox="1"/>
          <p:nvPr/>
        </p:nvSpPr>
        <p:spPr>
          <a:xfrm>
            <a:off x="5174481" y="2728094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P</a:t>
            </a:r>
            <a:r>
              <a:rPr lang="en-US" altLang="zh-CN" sz="1400" baseline="-25000" dirty="0" smtClean="0"/>
              <a:t>2n-2</a:t>
            </a:r>
            <a:endParaRPr lang="zh-CN" altLang="en-US" sz="1400" baseline="-25000" dirty="0"/>
          </a:p>
        </p:txBody>
      </p:sp>
      <p:cxnSp>
        <p:nvCxnSpPr>
          <p:cNvPr id="94" name="直接连接符 93"/>
          <p:cNvCxnSpPr/>
          <p:nvPr/>
        </p:nvCxnSpPr>
        <p:spPr>
          <a:xfrm>
            <a:off x="5351388" y="2392313"/>
            <a:ext cx="228724" cy="125271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椭圆 94"/>
          <p:cNvSpPr/>
          <p:nvPr/>
        </p:nvSpPr>
        <p:spPr>
          <a:xfrm>
            <a:off x="5695955" y="301391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7" name="TextBox 96"/>
          <p:cNvSpPr txBox="1"/>
          <p:nvPr/>
        </p:nvSpPr>
        <p:spPr>
          <a:xfrm>
            <a:off x="5501754" y="2948632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P</a:t>
            </a:r>
            <a:r>
              <a:rPr lang="en-US" altLang="zh-CN" sz="1400" baseline="-25000" dirty="0" smtClean="0"/>
              <a:t>2n-1</a:t>
            </a:r>
            <a:endParaRPr lang="zh-CN" altLang="en-US" sz="1400" baseline="-25000" dirty="0"/>
          </a:p>
        </p:txBody>
      </p:sp>
      <p:cxnSp>
        <p:nvCxnSpPr>
          <p:cNvPr id="99" name="直接连接符 98"/>
          <p:cNvCxnSpPr/>
          <p:nvPr/>
        </p:nvCxnSpPr>
        <p:spPr>
          <a:xfrm flipH="1">
            <a:off x="5580112" y="2392313"/>
            <a:ext cx="275332" cy="125271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4427984" y="3325128"/>
            <a:ext cx="681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……</a:t>
            </a:r>
            <a:endParaRPr lang="zh-CN" altLang="en-US" sz="2800" dirty="0"/>
          </a:p>
        </p:txBody>
      </p:sp>
      <p:grpSp>
        <p:nvGrpSpPr>
          <p:cNvPr id="14" name="组合 104"/>
          <p:cNvGrpSpPr/>
          <p:nvPr/>
        </p:nvGrpSpPr>
        <p:grpSpPr>
          <a:xfrm>
            <a:off x="5170289" y="2204864"/>
            <a:ext cx="360040" cy="360040"/>
            <a:chOff x="5148064" y="2204864"/>
            <a:chExt cx="360040" cy="360040"/>
          </a:xfrm>
        </p:grpSpPr>
        <p:sp>
          <p:nvSpPr>
            <p:cNvPr id="102" name="矩形 101"/>
            <p:cNvSpPr/>
            <p:nvPr/>
          </p:nvSpPr>
          <p:spPr>
            <a:xfrm>
              <a:off x="5148064" y="2204864"/>
              <a:ext cx="360040" cy="360040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cxnSp>
          <p:nvCxnSpPr>
            <p:cNvPr id="103" name="直接连接符 102"/>
            <p:cNvCxnSpPr/>
            <p:nvPr/>
          </p:nvCxnSpPr>
          <p:spPr>
            <a:xfrm flipH="1">
              <a:off x="5148064" y="2204864"/>
              <a:ext cx="360040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接连接符 103"/>
            <p:cNvCxnSpPr/>
            <p:nvPr/>
          </p:nvCxnSpPr>
          <p:spPr>
            <a:xfrm>
              <a:off x="5148064" y="2204864"/>
              <a:ext cx="360040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标题 1"/>
          <p:cNvSpPr txBox="1">
            <a:spLocks/>
          </p:cNvSpPr>
          <p:nvPr/>
        </p:nvSpPr>
        <p:spPr bwMode="auto">
          <a:xfrm>
            <a:off x="685800" y="765175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3200" kern="0" dirty="0" smtClean="0">
                <a:solidFill>
                  <a:schemeClr val="tx2"/>
                </a:solidFill>
              </a:rPr>
              <a:t>扫描分系统：</a:t>
            </a:r>
            <a:r>
              <a:rPr kumimoji="1" lang="zh-CN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天线排布方法</a:t>
            </a:r>
            <a:endParaRPr kumimoji="1" lang="zh-CN" altLang="en-US" sz="3200" kern="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双</a:t>
            </a:r>
            <a:r>
              <a:rPr lang="en-US" altLang="zh-CN" dirty="0" smtClean="0"/>
              <a:t>(</a:t>
            </a:r>
            <a:r>
              <a:rPr lang="zh-CN" altLang="en-US" dirty="0" smtClean="0"/>
              <a:t>多</a:t>
            </a:r>
            <a:r>
              <a:rPr lang="en-US" altLang="zh-CN" dirty="0" smtClean="0"/>
              <a:t>)</a:t>
            </a:r>
            <a:r>
              <a:rPr lang="zh-CN" altLang="en-US" dirty="0" smtClean="0"/>
              <a:t>天线阵列同时错频工作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504" y="1981200"/>
            <a:ext cx="8928992" cy="4114800"/>
          </a:xfrm>
        </p:spPr>
        <p:txBody>
          <a:bodyPr/>
          <a:lstStyle/>
          <a:p>
            <a:r>
              <a:rPr lang="zh-CN" altLang="en-US" sz="2400" dirty="0" smtClean="0"/>
              <a:t>天线阵列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：</a:t>
            </a:r>
            <a:r>
              <a:rPr lang="en-US" altLang="zh-CN" sz="2400" dirty="0" smtClean="0"/>
              <a:t>f1,  f2,  f3,  f4,  ……,f50,   f51,f52,……,f100</a:t>
            </a:r>
          </a:p>
          <a:p>
            <a:r>
              <a:rPr lang="zh-CN" altLang="en-US" sz="2400" dirty="0" smtClean="0"/>
              <a:t>天线阵列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：</a:t>
            </a:r>
            <a:r>
              <a:rPr lang="en-US" altLang="zh-CN" sz="2400" dirty="0" smtClean="0"/>
              <a:t>f51,f52,f53,f54,……,f100, f1,  f2,  ……,f50</a:t>
            </a:r>
          </a:p>
          <a:p>
            <a:endParaRPr lang="en-US" altLang="zh-CN" sz="2400" dirty="0"/>
          </a:p>
          <a:p>
            <a:pPr marL="0" indent="0">
              <a:buNone/>
            </a:pPr>
            <a:r>
              <a:rPr lang="zh-CN" altLang="en-US" sz="2400" dirty="0" smtClean="0"/>
              <a:t>为避免天线阵列在进行频率扫描时相互干扰，不同的天线阵列使用不同的频率进行扫描，并且对每个天线阵列接收到的信号进行滤波，去除其他天线阵列的信号。</a:t>
            </a:r>
            <a:endParaRPr lang="en-US" altLang="zh-CN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383994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/>
          </p:cNvSpPr>
          <p:nvPr/>
        </p:nvSpPr>
        <p:spPr bwMode="auto">
          <a:xfrm>
            <a:off x="685800" y="54868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天线阵列的扫描方式</a:t>
            </a:r>
            <a:endParaRPr kumimoji="1" lang="zh-CN" altLang="en-US" sz="3200" kern="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39552" y="191683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柱面扫描：</a:t>
            </a:r>
            <a:endParaRPr lang="zh-CN" altLang="en-US" dirty="0"/>
          </a:p>
        </p:txBody>
      </p:sp>
      <p:grpSp>
        <p:nvGrpSpPr>
          <p:cNvPr id="146" name="组合 145"/>
          <p:cNvGrpSpPr/>
          <p:nvPr/>
        </p:nvGrpSpPr>
        <p:grpSpPr>
          <a:xfrm>
            <a:off x="2267744" y="1412776"/>
            <a:ext cx="104261" cy="3528392"/>
            <a:chOff x="2267744" y="2636912"/>
            <a:chExt cx="104261" cy="3528392"/>
          </a:xfrm>
        </p:grpSpPr>
        <p:sp>
          <p:nvSpPr>
            <p:cNvPr id="92" name="矩形 91"/>
            <p:cNvSpPr/>
            <p:nvPr/>
          </p:nvSpPr>
          <p:spPr bwMode="auto">
            <a:xfrm>
              <a:off x="2267744" y="2636912"/>
              <a:ext cx="45719" cy="3528392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cxnSp>
          <p:nvCxnSpPr>
            <p:cNvPr id="94" name="直接连接符 93"/>
            <p:cNvCxnSpPr/>
            <p:nvPr/>
          </p:nvCxnSpPr>
          <p:spPr bwMode="auto">
            <a:xfrm>
              <a:off x="2299997" y="2708920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直接连接符 104"/>
            <p:cNvCxnSpPr/>
            <p:nvPr/>
          </p:nvCxnSpPr>
          <p:spPr bwMode="auto">
            <a:xfrm>
              <a:off x="2299997" y="2791466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直接连接符 105"/>
            <p:cNvCxnSpPr/>
            <p:nvPr/>
          </p:nvCxnSpPr>
          <p:spPr bwMode="auto">
            <a:xfrm>
              <a:off x="2299997" y="2956558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直接连接符 106"/>
            <p:cNvCxnSpPr/>
            <p:nvPr/>
          </p:nvCxnSpPr>
          <p:spPr bwMode="auto">
            <a:xfrm>
              <a:off x="2299997" y="3204196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直接连接符 107"/>
            <p:cNvCxnSpPr/>
            <p:nvPr/>
          </p:nvCxnSpPr>
          <p:spPr bwMode="auto">
            <a:xfrm>
              <a:off x="2299997" y="3451834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直接连接符 108"/>
            <p:cNvCxnSpPr/>
            <p:nvPr/>
          </p:nvCxnSpPr>
          <p:spPr bwMode="auto">
            <a:xfrm>
              <a:off x="2299997" y="3699472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直接连接符 109"/>
            <p:cNvCxnSpPr/>
            <p:nvPr/>
          </p:nvCxnSpPr>
          <p:spPr bwMode="auto">
            <a:xfrm>
              <a:off x="2299997" y="3947110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直接连接符 110"/>
            <p:cNvCxnSpPr/>
            <p:nvPr/>
          </p:nvCxnSpPr>
          <p:spPr bwMode="auto">
            <a:xfrm>
              <a:off x="2299997" y="4194748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直接连接符 111"/>
            <p:cNvCxnSpPr/>
            <p:nvPr/>
          </p:nvCxnSpPr>
          <p:spPr bwMode="auto">
            <a:xfrm>
              <a:off x="2299997" y="4442386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3" name="直接连接符 112"/>
            <p:cNvCxnSpPr/>
            <p:nvPr/>
          </p:nvCxnSpPr>
          <p:spPr bwMode="auto">
            <a:xfrm>
              <a:off x="2299997" y="4690024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4" name="直接连接符 113"/>
            <p:cNvCxnSpPr/>
            <p:nvPr/>
          </p:nvCxnSpPr>
          <p:spPr bwMode="auto">
            <a:xfrm>
              <a:off x="2299997" y="4937662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5" name="直接连接符 114"/>
            <p:cNvCxnSpPr/>
            <p:nvPr/>
          </p:nvCxnSpPr>
          <p:spPr bwMode="auto">
            <a:xfrm>
              <a:off x="2299997" y="5185300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直接连接符 115"/>
            <p:cNvCxnSpPr/>
            <p:nvPr/>
          </p:nvCxnSpPr>
          <p:spPr bwMode="auto">
            <a:xfrm>
              <a:off x="2299997" y="5432938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直接连接符 116"/>
            <p:cNvCxnSpPr/>
            <p:nvPr/>
          </p:nvCxnSpPr>
          <p:spPr bwMode="auto">
            <a:xfrm>
              <a:off x="2299997" y="5680576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8" name="直接连接符 117"/>
            <p:cNvCxnSpPr/>
            <p:nvPr/>
          </p:nvCxnSpPr>
          <p:spPr bwMode="auto">
            <a:xfrm>
              <a:off x="2299997" y="2874012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9" name="直接连接符 118"/>
            <p:cNvCxnSpPr/>
            <p:nvPr/>
          </p:nvCxnSpPr>
          <p:spPr bwMode="auto">
            <a:xfrm>
              <a:off x="2299997" y="3039104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0" name="直接连接符 119"/>
            <p:cNvCxnSpPr/>
            <p:nvPr/>
          </p:nvCxnSpPr>
          <p:spPr bwMode="auto">
            <a:xfrm>
              <a:off x="2299997" y="3286742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1" name="直接连接符 120"/>
            <p:cNvCxnSpPr/>
            <p:nvPr/>
          </p:nvCxnSpPr>
          <p:spPr bwMode="auto">
            <a:xfrm>
              <a:off x="2299997" y="3534380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直接连接符 121"/>
            <p:cNvCxnSpPr/>
            <p:nvPr/>
          </p:nvCxnSpPr>
          <p:spPr bwMode="auto">
            <a:xfrm>
              <a:off x="2299997" y="3782018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3" name="直接连接符 122"/>
            <p:cNvCxnSpPr/>
            <p:nvPr/>
          </p:nvCxnSpPr>
          <p:spPr bwMode="auto">
            <a:xfrm>
              <a:off x="2299997" y="4029656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4" name="直接连接符 123"/>
            <p:cNvCxnSpPr/>
            <p:nvPr/>
          </p:nvCxnSpPr>
          <p:spPr bwMode="auto">
            <a:xfrm>
              <a:off x="2299997" y="4277294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5" name="直接连接符 124"/>
            <p:cNvCxnSpPr/>
            <p:nvPr/>
          </p:nvCxnSpPr>
          <p:spPr bwMode="auto">
            <a:xfrm>
              <a:off x="2299997" y="4524932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6" name="直接连接符 125"/>
            <p:cNvCxnSpPr/>
            <p:nvPr/>
          </p:nvCxnSpPr>
          <p:spPr bwMode="auto">
            <a:xfrm>
              <a:off x="2299997" y="4772570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7" name="直接连接符 126"/>
            <p:cNvCxnSpPr/>
            <p:nvPr/>
          </p:nvCxnSpPr>
          <p:spPr bwMode="auto">
            <a:xfrm>
              <a:off x="2299997" y="5020208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8" name="直接连接符 127"/>
            <p:cNvCxnSpPr/>
            <p:nvPr/>
          </p:nvCxnSpPr>
          <p:spPr bwMode="auto">
            <a:xfrm>
              <a:off x="2299997" y="5267846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直接连接符 128"/>
            <p:cNvCxnSpPr/>
            <p:nvPr/>
          </p:nvCxnSpPr>
          <p:spPr bwMode="auto">
            <a:xfrm>
              <a:off x="2299997" y="5515484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0" name="直接连接符 129"/>
            <p:cNvCxnSpPr/>
            <p:nvPr/>
          </p:nvCxnSpPr>
          <p:spPr bwMode="auto">
            <a:xfrm>
              <a:off x="2299997" y="5763122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1" name="直接连接符 130"/>
            <p:cNvCxnSpPr/>
            <p:nvPr/>
          </p:nvCxnSpPr>
          <p:spPr bwMode="auto">
            <a:xfrm>
              <a:off x="2299997" y="5928214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2" name="直接连接符 131"/>
            <p:cNvCxnSpPr/>
            <p:nvPr/>
          </p:nvCxnSpPr>
          <p:spPr bwMode="auto">
            <a:xfrm>
              <a:off x="2299997" y="3121650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3" name="直接连接符 132"/>
            <p:cNvCxnSpPr/>
            <p:nvPr/>
          </p:nvCxnSpPr>
          <p:spPr bwMode="auto">
            <a:xfrm>
              <a:off x="2299997" y="3369288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4" name="直接连接符 133"/>
            <p:cNvCxnSpPr/>
            <p:nvPr/>
          </p:nvCxnSpPr>
          <p:spPr bwMode="auto">
            <a:xfrm>
              <a:off x="2299997" y="3616926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5" name="直接连接符 134"/>
            <p:cNvCxnSpPr/>
            <p:nvPr/>
          </p:nvCxnSpPr>
          <p:spPr bwMode="auto">
            <a:xfrm>
              <a:off x="2299997" y="3864564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6" name="直接连接符 135"/>
            <p:cNvCxnSpPr/>
            <p:nvPr/>
          </p:nvCxnSpPr>
          <p:spPr bwMode="auto">
            <a:xfrm>
              <a:off x="2299997" y="4112202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7" name="直接连接符 136"/>
            <p:cNvCxnSpPr/>
            <p:nvPr/>
          </p:nvCxnSpPr>
          <p:spPr bwMode="auto">
            <a:xfrm>
              <a:off x="2299997" y="4359840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8" name="直接连接符 137"/>
            <p:cNvCxnSpPr/>
            <p:nvPr/>
          </p:nvCxnSpPr>
          <p:spPr bwMode="auto">
            <a:xfrm>
              <a:off x="2299997" y="4607478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9" name="直接连接符 138"/>
            <p:cNvCxnSpPr/>
            <p:nvPr/>
          </p:nvCxnSpPr>
          <p:spPr bwMode="auto">
            <a:xfrm>
              <a:off x="2299997" y="4855116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直接连接符 139"/>
            <p:cNvCxnSpPr/>
            <p:nvPr/>
          </p:nvCxnSpPr>
          <p:spPr bwMode="auto">
            <a:xfrm>
              <a:off x="2299997" y="5102754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直接连接符 140"/>
            <p:cNvCxnSpPr/>
            <p:nvPr/>
          </p:nvCxnSpPr>
          <p:spPr bwMode="auto">
            <a:xfrm>
              <a:off x="2299997" y="5350392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2" name="直接连接符 141"/>
            <p:cNvCxnSpPr/>
            <p:nvPr/>
          </p:nvCxnSpPr>
          <p:spPr bwMode="auto">
            <a:xfrm>
              <a:off x="2299997" y="5598030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3" name="直接连接符 142"/>
            <p:cNvCxnSpPr/>
            <p:nvPr/>
          </p:nvCxnSpPr>
          <p:spPr bwMode="auto">
            <a:xfrm>
              <a:off x="2299997" y="5845668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直接连接符 143"/>
            <p:cNvCxnSpPr/>
            <p:nvPr/>
          </p:nvCxnSpPr>
          <p:spPr bwMode="auto">
            <a:xfrm>
              <a:off x="2299997" y="6010760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5" name="直接连接符 144"/>
            <p:cNvCxnSpPr/>
            <p:nvPr/>
          </p:nvCxnSpPr>
          <p:spPr bwMode="auto">
            <a:xfrm>
              <a:off x="2299997" y="6093296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8" name="组合 147"/>
          <p:cNvGrpSpPr/>
          <p:nvPr/>
        </p:nvGrpSpPr>
        <p:grpSpPr>
          <a:xfrm rot="10800000">
            <a:off x="3995936" y="1412776"/>
            <a:ext cx="104261" cy="3528392"/>
            <a:chOff x="2267744" y="2636912"/>
            <a:chExt cx="104261" cy="3528392"/>
          </a:xfrm>
        </p:grpSpPr>
        <p:sp>
          <p:nvSpPr>
            <p:cNvPr id="149" name="矩形 148"/>
            <p:cNvSpPr/>
            <p:nvPr/>
          </p:nvSpPr>
          <p:spPr bwMode="auto">
            <a:xfrm>
              <a:off x="2267744" y="2636912"/>
              <a:ext cx="45719" cy="3528392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cxnSp>
          <p:nvCxnSpPr>
            <p:cNvPr id="150" name="直接连接符 149"/>
            <p:cNvCxnSpPr/>
            <p:nvPr/>
          </p:nvCxnSpPr>
          <p:spPr bwMode="auto">
            <a:xfrm>
              <a:off x="2299997" y="2708920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1" name="直接连接符 150"/>
            <p:cNvCxnSpPr/>
            <p:nvPr/>
          </p:nvCxnSpPr>
          <p:spPr bwMode="auto">
            <a:xfrm>
              <a:off x="2299997" y="2791466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2" name="直接连接符 151"/>
            <p:cNvCxnSpPr/>
            <p:nvPr/>
          </p:nvCxnSpPr>
          <p:spPr bwMode="auto">
            <a:xfrm>
              <a:off x="2299997" y="2956558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3" name="直接连接符 152"/>
            <p:cNvCxnSpPr/>
            <p:nvPr/>
          </p:nvCxnSpPr>
          <p:spPr bwMode="auto">
            <a:xfrm>
              <a:off x="2299997" y="3204196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4" name="直接连接符 153"/>
            <p:cNvCxnSpPr/>
            <p:nvPr/>
          </p:nvCxnSpPr>
          <p:spPr bwMode="auto">
            <a:xfrm>
              <a:off x="2299997" y="3451834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直接连接符 154"/>
            <p:cNvCxnSpPr/>
            <p:nvPr/>
          </p:nvCxnSpPr>
          <p:spPr bwMode="auto">
            <a:xfrm>
              <a:off x="2299997" y="3699472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6" name="直接连接符 155"/>
            <p:cNvCxnSpPr/>
            <p:nvPr/>
          </p:nvCxnSpPr>
          <p:spPr bwMode="auto">
            <a:xfrm>
              <a:off x="2299997" y="3947110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7" name="直接连接符 156"/>
            <p:cNvCxnSpPr/>
            <p:nvPr/>
          </p:nvCxnSpPr>
          <p:spPr bwMode="auto">
            <a:xfrm>
              <a:off x="2299997" y="4194748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直接连接符 157"/>
            <p:cNvCxnSpPr/>
            <p:nvPr/>
          </p:nvCxnSpPr>
          <p:spPr bwMode="auto">
            <a:xfrm>
              <a:off x="2299997" y="4442386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直接连接符 158"/>
            <p:cNvCxnSpPr/>
            <p:nvPr/>
          </p:nvCxnSpPr>
          <p:spPr bwMode="auto">
            <a:xfrm>
              <a:off x="2299997" y="4690024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0" name="直接连接符 159"/>
            <p:cNvCxnSpPr/>
            <p:nvPr/>
          </p:nvCxnSpPr>
          <p:spPr bwMode="auto">
            <a:xfrm>
              <a:off x="2299997" y="4937662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1" name="直接连接符 160"/>
            <p:cNvCxnSpPr/>
            <p:nvPr/>
          </p:nvCxnSpPr>
          <p:spPr bwMode="auto">
            <a:xfrm>
              <a:off x="2299997" y="5185300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直接连接符 161"/>
            <p:cNvCxnSpPr/>
            <p:nvPr/>
          </p:nvCxnSpPr>
          <p:spPr bwMode="auto">
            <a:xfrm>
              <a:off x="2299997" y="5432938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3" name="直接连接符 162"/>
            <p:cNvCxnSpPr/>
            <p:nvPr/>
          </p:nvCxnSpPr>
          <p:spPr bwMode="auto">
            <a:xfrm>
              <a:off x="2299997" y="5680576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4" name="直接连接符 163"/>
            <p:cNvCxnSpPr/>
            <p:nvPr/>
          </p:nvCxnSpPr>
          <p:spPr bwMode="auto">
            <a:xfrm>
              <a:off x="2299997" y="2874012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5" name="直接连接符 164"/>
            <p:cNvCxnSpPr/>
            <p:nvPr/>
          </p:nvCxnSpPr>
          <p:spPr bwMode="auto">
            <a:xfrm>
              <a:off x="2299997" y="3039104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6" name="直接连接符 165"/>
            <p:cNvCxnSpPr/>
            <p:nvPr/>
          </p:nvCxnSpPr>
          <p:spPr bwMode="auto">
            <a:xfrm>
              <a:off x="2299997" y="3286742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7" name="直接连接符 166"/>
            <p:cNvCxnSpPr/>
            <p:nvPr/>
          </p:nvCxnSpPr>
          <p:spPr bwMode="auto">
            <a:xfrm>
              <a:off x="2299997" y="3534380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8" name="直接连接符 167"/>
            <p:cNvCxnSpPr/>
            <p:nvPr/>
          </p:nvCxnSpPr>
          <p:spPr bwMode="auto">
            <a:xfrm>
              <a:off x="2299997" y="3782018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9" name="直接连接符 168"/>
            <p:cNvCxnSpPr/>
            <p:nvPr/>
          </p:nvCxnSpPr>
          <p:spPr bwMode="auto">
            <a:xfrm>
              <a:off x="2299997" y="4029656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0" name="直接连接符 169"/>
            <p:cNvCxnSpPr/>
            <p:nvPr/>
          </p:nvCxnSpPr>
          <p:spPr bwMode="auto">
            <a:xfrm>
              <a:off x="2299997" y="4277294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1" name="直接连接符 170"/>
            <p:cNvCxnSpPr/>
            <p:nvPr/>
          </p:nvCxnSpPr>
          <p:spPr bwMode="auto">
            <a:xfrm>
              <a:off x="2299997" y="4524932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2" name="直接连接符 171"/>
            <p:cNvCxnSpPr/>
            <p:nvPr/>
          </p:nvCxnSpPr>
          <p:spPr bwMode="auto">
            <a:xfrm>
              <a:off x="2299997" y="4772570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3" name="直接连接符 172"/>
            <p:cNvCxnSpPr/>
            <p:nvPr/>
          </p:nvCxnSpPr>
          <p:spPr bwMode="auto">
            <a:xfrm>
              <a:off x="2299997" y="5020208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4" name="直接连接符 173"/>
            <p:cNvCxnSpPr/>
            <p:nvPr/>
          </p:nvCxnSpPr>
          <p:spPr bwMode="auto">
            <a:xfrm>
              <a:off x="2299997" y="5267846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5" name="直接连接符 174"/>
            <p:cNvCxnSpPr/>
            <p:nvPr/>
          </p:nvCxnSpPr>
          <p:spPr bwMode="auto">
            <a:xfrm>
              <a:off x="2299997" y="5515484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6" name="直接连接符 175"/>
            <p:cNvCxnSpPr/>
            <p:nvPr/>
          </p:nvCxnSpPr>
          <p:spPr bwMode="auto">
            <a:xfrm>
              <a:off x="2299997" y="5763122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7" name="直接连接符 176"/>
            <p:cNvCxnSpPr/>
            <p:nvPr/>
          </p:nvCxnSpPr>
          <p:spPr bwMode="auto">
            <a:xfrm>
              <a:off x="2299997" y="5928214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8" name="直接连接符 177"/>
            <p:cNvCxnSpPr/>
            <p:nvPr/>
          </p:nvCxnSpPr>
          <p:spPr bwMode="auto">
            <a:xfrm>
              <a:off x="2299997" y="3121650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9" name="直接连接符 178"/>
            <p:cNvCxnSpPr/>
            <p:nvPr/>
          </p:nvCxnSpPr>
          <p:spPr bwMode="auto">
            <a:xfrm>
              <a:off x="2299997" y="3369288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0" name="直接连接符 179"/>
            <p:cNvCxnSpPr/>
            <p:nvPr/>
          </p:nvCxnSpPr>
          <p:spPr bwMode="auto">
            <a:xfrm>
              <a:off x="2299997" y="3616926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1" name="直接连接符 180"/>
            <p:cNvCxnSpPr/>
            <p:nvPr/>
          </p:nvCxnSpPr>
          <p:spPr bwMode="auto">
            <a:xfrm>
              <a:off x="2299997" y="3864564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2" name="直接连接符 181"/>
            <p:cNvCxnSpPr/>
            <p:nvPr/>
          </p:nvCxnSpPr>
          <p:spPr bwMode="auto">
            <a:xfrm>
              <a:off x="2299997" y="4112202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3" name="直接连接符 182"/>
            <p:cNvCxnSpPr/>
            <p:nvPr/>
          </p:nvCxnSpPr>
          <p:spPr bwMode="auto">
            <a:xfrm>
              <a:off x="2299997" y="4359840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4" name="直接连接符 183"/>
            <p:cNvCxnSpPr/>
            <p:nvPr/>
          </p:nvCxnSpPr>
          <p:spPr bwMode="auto">
            <a:xfrm>
              <a:off x="2299997" y="4607478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5" name="直接连接符 184"/>
            <p:cNvCxnSpPr/>
            <p:nvPr/>
          </p:nvCxnSpPr>
          <p:spPr bwMode="auto">
            <a:xfrm>
              <a:off x="2299997" y="4855116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6" name="直接连接符 185"/>
            <p:cNvCxnSpPr/>
            <p:nvPr/>
          </p:nvCxnSpPr>
          <p:spPr bwMode="auto">
            <a:xfrm>
              <a:off x="2299997" y="5102754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7" name="直接连接符 186"/>
            <p:cNvCxnSpPr/>
            <p:nvPr/>
          </p:nvCxnSpPr>
          <p:spPr bwMode="auto">
            <a:xfrm>
              <a:off x="2299997" y="5350392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8" name="直接连接符 187"/>
            <p:cNvCxnSpPr/>
            <p:nvPr/>
          </p:nvCxnSpPr>
          <p:spPr bwMode="auto">
            <a:xfrm>
              <a:off x="2299997" y="5598030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9" name="直接连接符 188"/>
            <p:cNvCxnSpPr/>
            <p:nvPr/>
          </p:nvCxnSpPr>
          <p:spPr bwMode="auto">
            <a:xfrm>
              <a:off x="2299997" y="5845668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0" name="直接连接符 189"/>
            <p:cNvCxnSpPr/>
            <p:nvPr/>
          </p:nvCxnSpPr>
          <p:spPr bwMode="auto">
            <a:xfrm>
              <a:off x="2299997" y="6010760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1" name="直接连接符 190"/>
            <p:cNvCxnSpPr/>
            <p:nvPr/>
          </p:nvCxnSpPr>
          <p:spPr bwMode="auto">
            <a:xfrm>
              <a:off x="2299997" y="6093296"/>
              <a:ext cx="720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92" name="组合 50"/>
          <p:cNvGrpSpPr/>
          <p:nvPr/>
        </p:nvGrpSpPr>
        <p:grpSpPr>
          <a:xfrm>
            <a:off x="2998712" y="2060848"/>
            <a:ext cx="405258" cy="2768412"/>
            <a:chOff x="1000100" y="1428736"/>
            <a:chExt cx="714380" cy="5000660"/>
          </a:xfrm>
        </p:grpSpPr>
        <p:sp>
          <p:nvSpPr>
            <p:cNvPr id="193" name="椭圆 192"/>
            <p:cNvSpPr/>
            <p:nvPr/>
          </p:nvSpPr>
          <p:spPr>
            <a:xfrm>
              <a:off x="1071538" y="1428736"/>
              <a:ext cx="571504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4" name="矩形 193"/>
            <p:cNvSpPr/>
            <p:nvPr/>
          </p:nvSpPr>
          <p:spPr>
            <a:xfrm>
              <a:off x="1255372" y="2000240"/>
              <a:ext cx="214314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5" name="矩形 194"/>
            <p:cNvSpPr/>
            <p:nvPr/>
          </p:nvSpPr>
          <p:spPr>
            <a:xfrm>
              <a:off x="1000100" y="2285992"/>
              <a:ext cx="714380" cy="207170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6" name="矩形 195"/>
            <p:cNvSpPr/>
            <p:nvPr/>
          </p:nvSpPr>
          <p:spPr>
            <a:xfrm>
              <a:off x="1222034" y="4357694"/>
              <a:ext cx="285752" cy="207170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09" name="组合 208"/>
          <p:cNvGrpSpPr/>
          <p:nvPr/>
        </p:nvGrpSpPr>
        <p:grpSpPr>
          <a:xfrm>
            <a:off x="5004048" y="1340768"/>
            <a:ext cx="2208395" cy="3096344"/>
            <a:chOff x="5004048" y="1340768"/>
            <a:chExt cx="2208395" cy="3096344"/>
          </a:xfrm>
        </p:grpSpPr>
        <p:sp>
          <p:nvSpPr>
            <p:cNvPr id="202" name="椭圆 201"/>
            <p:cNvSpPr/>
            <p:nvPr/>
          </p:nvSpPr>
          <p:spPr bwMode="auto">
            <a:xfrm>
              <a:off x="5036301" y="1676955"/>
              <a:ext cx="2160240" cy="2184093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203" name="矩形 202"/>
            <p:cNvSpPr/>
            <p:nvPr/>
          </p:nvSpPr>
          <p:spPr bwMode="auto">
            <a:xfrm>
              <a:off x="5724128" y="1340768"/>
              <a:ext cx="792088" cy="309634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grpSp>
          <p:nvGrpSpPr>
            <p:cNvPr id="103" name="组合 102"/>
            <p:cNvGrpSpPr/>
            <p:nvPr/>
          </p:nvGrpSpPr>
          <p:grpSpPr>
            <a:xfrm>
              <a:off x="5004048" y="2733222"/>
              <a:ext cx="120163" cy="72008"/>
              <a:chOff x="5436096" y="3501008"/>
              <a:chExt cx="120163" cy="72008"/>
            </a:xfrm>
          </p:grpSpPr>
          <p:sp>
            <p:nvSpPr>
              <p:cNvPr id="101" name="矩形 100"/>
              <p:cNvSpPr/>
              <p:nvPr/>
            </p:nvSpPr>
            <p:spPr bwMode="auto">
              <a:xfrm>
                <a:off x="5436096" y="3501008"/>
                <a:ext cx="72008" cy="7200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CN" alt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endParaRPr>
              </a:p>
            </p:txBody>
          </p:sp>
          <p:cxnSp>
            <p:nvCxnSpPr>
              <p:cNvPr id="102" name="直接连接符 101"/>
              <p:cNvCxnSpPr/>
              <p:nvPr/>
            </p:nvCxnSpPr>
            <p:spPr bwMode="auto">
              <a:xfrm>
                <a:off x="5484251" y="3532812"/>
                <a:ext cx="7200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04" name="组合 103"/>
            <p:cNvGrpSpPr/>
            <p:nvPr/>
          </p:nvGrpSpPr>
          <p:grpSpPr>
            <a:xfrm rot="10800000">
              <a:off x="7092280" y="2733222"/>
              <a:ext cx="120163" cy="72008"/>
              <a:chOff x="5436096" y="3501008"/>
              <a:chExt cx="120163" cy="72008"/>
            </a:xfrm>
          </p:grpSpPr>
          <p:sp>
            <p:nvSpPr>
              <p:cNvPr id="147" name="矩形 146"/>
              <p:cNvSpPr/>
              <p:nvPr/>
            </p:nvSpPr>
            <p:spPr bwMode="auto">
              <a:xfrm>
                <a:off x="5436096" y="3501008"/>
                <a:ext cx="72008" cy="7200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CN" alt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endParaRPr>
              </a:p>
            </p:txBody>
          </p:sp>
          <p:cxnSp>
            <p:nvCxnSpPr>
              <p:cNvPr id="197" name="直接连接符 196"/>
              <p:cNvCxnSpPr/>
              <p:nvPr/>
            </p:nvCxnSpPr>
            <p:spPr bwMode="auto">
              <a:xfrm>
                <a:off x="5484251" y="3532812"/>
                <a:ext cx="7200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07" name="组合 206"/>
            <p:cNvGrpSpPr/>
            <p:nvPr/>
          </p:nvGrpSpPr>
          <p:grpSpPr>
            <a:xfrm rot="5400000">
              <a:off x="5724128" y="2549002"/>
              <a:ext cx="792088" cy="472252"/>
              <a:chOff x="6156176" y="3316788"/>
              <a:chExt cx="792088" cy="472252"/>
            </a:xfrm>
          </p:grpSpPr>
          <p:sp>
            <p:nvSpPr>
              <p:cNvPr id="201" name="椭圆 200"/>
              <p:cNvSpPr/>
              <p:nvPr/>
            </p:nvSpPr>
            <p:spPr bwMode="auto">
              <a:xfrm>
                <a:off x="6748591" y="3573016"/>
                <a:ext cx="144016" cy="216024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CN" alt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200" name="椭圆 199"/>
              <p:cNvSpPr/>
              <p:nvPr/>
            </p:nvSpPr>
            <p:spPr bwMode="auto">
              <a:xfrm>
                <a:off x="6228184" y="3573016"/>
                <a:ext cx="144016" cy="216024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CN" alt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98" name="矩形 197"/>
              <p:cNvSpPr/>
              <p:nvPr/>
            </p:nvSpPr>
            <p:spPr bwMode="auto">
              <a:xfrm>
                <a:off x="6156176" y="3356992"/>
                <a:ext cx="792088" cy="36004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CN" alt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99" name="椭圆 198"/>
              <p:cNvSpPr/>
              <p:nvPr/>
            </p:nvSpPr>
            <p:spPr bwMode="auto">
              <a:xfrm>
                <a:off x="6331996" y="3316788"/>
                <a:ext cx="432048" cy="432048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CN" alt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endParaRPr>
              </a:p>
            </p:txBody>
          </p:sp>
        </p:grpSp>
        <p:cxnSp>
          <p:nvCxnSpPr>
            <p:cNvPr id="205" name="直接连接符 204"/>
            <p:cNvCxnSpPr>
              <a:stCxn id="101" idx="3"/>
              <a:endCxn id="147" idx="3"/>
            </p:cNvCxnSpPr>
            <p:nvPr/>
          </p:nvCxnSpPr>
          <p:spPr bwMode="auto">
            <a:xfrm>
              <a:off x="5076056" y="2769226"/>
              <a:ext cx="2064379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04" name="TextBox 203"/>
          <p:cNvSpPr txBox="1"/>
          <p:nvPr/>
        </p:nvSpPr>
        <p:spPr>
          <a:xfrm>
            <a:off x="500034" y="2571744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mtClean="0"/>
              <a:t>双面</a:t>
            </a:r>
            <a:r>
              <a:rPr lang="zh-CN" altLang="en-US" dirty="0" smtClean="0"/>
              <a:t>扫描：</a:t>
            </a:r>
            <a:endParaRPr lang="zh-CN" altLang="en-US" dirty="0"/>
          </a:p>
        </p:txBody>
      </p:sp>
      <p:sp>
        <p:nvSpPr>
          <p:cNvPr id="206" name="TextBox 205"/>
          <p:cNvSpPr txBox="1"/>
          <p:nvPr/>
        </p:nvSpPr>
        <p:spPr>
          <a:xfrm>
            <a:off x="500034" y="3286124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mtClean="0"/>
              <a:t>竖直扫描</a:t>
            </a:r>
            <a:r>
              <a:rPr lang="zh-CN" altLang="en-US" dirty="0" smtClean="0"/>
              <a:t>：</a:t>
            </a:r>
            <a:endParaRPr lang="zh-CN" altLang="en-US" dirty="0"/>
          </a:p>
        </p:txBody>
      </p:sp>
      <p:sp>
        <p:nvSpPr>
          <p:cNvPr id="210" name="TextBox 209"/>
          <p:cNvSpPr txBox="1"/>
          <p:nvPr/>
        </p:nvSpPr>
        <p:spPr>
          <a:xfrm>
            <a:off x="518528" y="4000504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水平扫描：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毫米波成像原理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毫米波（一般</a:t>
            </a:r>
            <a:r>
              <a:rPr lang="en-US" altLang="zh-CN" dirty="0" smtClean="0"/>
              <a:t>20-300GHz</a:t>
            </a:r>
            <a:r>
              <a:rPr lang="zh-CN" altLang="en-US" dirty="0" smtClean="0"/>
              <a:t>）具有较强的穿透性，可穿透云雾、烟尘、</a:t>
            </a:r>
            <a:r>
              <a:rPr lang="zh-CN" altLang="en-US" b="1" dirty="0" smtClean="0"/>
              <a:t>一般的衣物</a:t>
            </a:r>
            <a:r>
              <a:rPr lang="zh-CN" altLang="en-US" dirty="0" smtClean="0"/>
              <a:t>等。</a:t>
            </a:r>
            <a:endParaRPr lang="en-US" altLang="zh-CN" dirty="0" smtClean="0"/>
          </a:p>
          <a:p>
            <a:r>
              <a:rPr lang="zh-CN" altLang="en-US" dirty="0" smtClean="0"/>
              <a:t>毫米波满足准光学原理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透射、折射和反射</a:t>
            </a:r>
            <a:endParaRPr lang="en-US" altLang="zh-CN" dirty="0" smtClean="0"/>
          </a:p>
          <a:p>
            <a:r>
              <a:rPr lang="zh-CN" altLang="en-US" dirty="0" smtClean="0"/>
              <a:t>人体亮温图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人体安检用毫米波成像仪，依据人体轮廓内体表携带物亮温与人体亮温温差，检查人体表面携带物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谢谢！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毫米波成像示例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2060575"/>
            <a:ext cx="2600325" cy="3810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32363" y="2060575"/>
            <a:ext cx="2819400" cy="3810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124075" y="5949950"/>
            <a:ext cx="1008063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/>
              <a:t>无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6659563" y="5949950"/>
            <a:ext cx="1079500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/>
              <a:t>水果刀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995738" y="5445125"/>
            <a:ext cx="936625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/>
              <a:t>钥匙等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932363" y="5949950"/>
            <a:ext cx="1152525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/>
              <a:t>多卡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812088" y="5445125"/>
            <a:ext cx="1081087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/>
              <a:t>电工刀</a:t>
            </a: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5292725" y="4868863"/>
            <a:ext cx="792163" cy="10810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lIns="0" tIns="0" rIns="0" bIns="0">
            <a:spAutoFit/>
          </a:bodyPr>
          <a:lstStyle/>
          <a:p>
            <a:endParaRPr lang="zh-CN" alt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V="1">
            <a:off x="4572000" y="4437063"/>
            <a:ext cx="1439863" cy="10080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0" tIns="0" rIns="0" bIns="0">
            <a:spAutoFit/>
          </a:bodyPr>
          <a:lstStyle/>
          <a:p>
            <a:endParaRPr lang="zh-CN" alt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H="1" flipV="1">
            <a:off x="6732588" y="4868863"/>
            <a:ext cx="431800" cy="10810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0" tIns="0" rIns="0" bIns="0">
            <a:spAutoFit/>
          </a:bodyPr>
          <a:lstStyle/>
          <a:p>
            <a:endParaRPr lang="zh-CN" altLang="en-US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 flipH="1" flipV="1">
            <a:off x="6804025" y="4508500"/>
            <a:ext cx="1439863" cy="9366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lIns="0" tIns="0" rIns="0" bIns="0">
            <a:spAutoFit/>
          </a:bodyPr>
          <a:lstStyle/>
          <a:p>
            <a:endParaRPr lang="zh-CN" altLang="en-US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7812088" y="3573463"/>
            <a:ext cx="1331912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/>
              <a:t>嘴衔手机</a:t>
            </a:r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H="1" flipV="1">
            <a:off x="6516688" y="3284538"/>
            <a:ext cx="1223962" cy="43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lIns="0" tIns="0" rIns="0" bIns="0">
            <a:spAutoFit/>
          </a:bodyPr>
          <a:lstStyle/>
          <a:p>
            <a:endParaRPr lang="zh-CN" altLang="en-US"/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4067175" y="4365625"/>
            <a:ext cx="865188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zh-CN" altLang="en-US"/>
              <a:t>护照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7812088" y="4365625"/>
            <a:ext cx="936625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/>
              <a:t>杂物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 flipV="1">
            <a:off x="5003800" y="4076700"/>
            <a:ext cx="936625" cy="43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lIns="0" tIns="0" rIns="0" bIns="0">
            <a:spAutoFit/>
          </a:bodyPr>
          <a:lstStyle/>
          <a:p>
            <a:endParaRPr lang="zh-CN" alt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 flipH="1" flipV="1">
            <a:off x="6948488" y="4076700"/>
            <a:ext cx="863600" cy="5048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0" tIns="0" rIns="0" bIns="0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毫米波成像系统的类型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被动式毫米波成像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CN" altLang="en-US" dirty="0" smtClean="0"/>
              <a:t>只接收天然的毫米波或被测对象发出的毫米波来对物体进行</a:t>
            </a:r>
            <a:endParaRPr lang="en-US" altLang="zh-CN" dirty="0" smtClean="0"/>
          </a:p>
          <a:p>
            <a:endParaRPr lang="en-US" altLang="zh-CN" dirty="0" smtClean="0"/>
          </a:p>
          <a:p>
            <a:pPr>
              <a:buNone/>
            </a:pPr>
            <a:r>
              <a:rPr lang="zh-CN" altLang="en-US" dirty="0" smtClean="0">
                <a:latin typeface="Arial Unicode MS"/>
                <a:ea typeface="Arial Unicode MS"/>
                <a:cs typeface="Arial Unicode MS"/>
              </a:rPr>
              <a:t>                               </a:t>
            </a: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本次检索不涉及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zh-CN" altLang="en-US" dirty="0" smtClean="0"/>
              <a:t>毫米波全息（主动式）成像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向被测对象发射毫米波，并接收来自被测对象的毫米波，往往需要用天线对被测对象进行扫描</a:t>
            </a:r>
            <a:endParaRPr lang="en-US" altLang="zh-CN" dirty="0" smtClean="0"/>
          </a:p>
          <a:p>
            <a:endParaRPr lang="en-US" altLang="zh-CN" dirty="0"/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endParaRPr lang="en-US" altLang="zh-CN" dirty="0"/>
          </a:p>
          <a:p>
            <a:endParaRPr lang="en-US" altLang="zh-CN" dirty="0" smtClean="0"/>
          </a:p>
          <a:p>
            <a:r>
              <a:rPr lang="zh-CN" altLang="en-US" dirty="0" smtClean="0"/>
              <a:t>本次检索的对象</a:t>
            </a:r>
          </a:p>
          <a:p>
            <a:endParaRPr lang="zh-CN" altLang="en-US" dirty="0"/>
          </a:p>
        </p:txBody>
      </p:sp>
      <p:sp>
        <p:nvSpPr>
          <p:cNvPr id="7" name="椭圆 6"/>
          <p:cNvSpPr/>
          <p:nvPr/>
        </p:nvSpPr>
        <p:spPr>
          <a:xfrm>
            <a:off x="1071538" y="3571876"/>
            <a:ext cx="642942" cy="150019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000" dirty="0" smtClean="0">
                <a:noFill/>
              </a:rPr>
              <a:t>对象对象</a:t>
            </a:r>
            <a:r>
              <a:rPr lang="zh-CN" altLang="en-US" sz="2800" dirty="0" smtClean="0">
                <a:ln>
                  <a:solidFill>
                    <a:schemeClr val="tx1"/>
                  </a:solidFill>
                </a:ln>
                <a:noFill/>
              </a:rPr>
              <a:t>对象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8" name="右箭头 7"/>
          <p:cNvSpPr/>
          <p:nvPr/>
        </p:nvSpPr>
        <p:spPr>
          <a:xfrm>
            <a:off x="1857356" y="4214818"/>
            <a:ext cx="64294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圆角矩形 8"/>
          <p:cNvSpPr/>
          <p:nvPr/>
        </p:nvSpPr>
        <p:spPr>
          <a:xfrm>
            <a:off x="2786050" y="3714752"/>
            <a:ext cx="428628" cy="128588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天线</a:t>
            </a:r>
            <a:endParaRPr lang="zh-CN" altLang="en-US" sz="28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椭圆 9"/>
          <p:cNvSpPr/>
          <p:nvPr/>
        </p:nvSpPr>
        <p:spPr>
          <a:xfrm>
            <a:off x="5214942" y="3929066"/>
            <a:ext cx="642942" cy="150019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000" dirty="0" smtClean="0">
                <a:noFill/>
              </a:rPr>
              <a:t>对象对象</a:t>
            </a:r>
            <a:r>
              <a:rPr lang="zh-CN" altLang="en-US" sz="2800" dirty="0" smtClean="0">
                <a:ln>
                  <a:solidFill>
                    <a:schemeClr val="tx1"/>
                  </a:solidFill>
                </a:ln>
                <a:noFill/>
              </a:rPr>
              <a:t>对象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11" name="右箭头 10"/>
          <p:cNvSpPr/>
          <p:nvPr/>
        </p:nvSpPr>
        <p:spPr>
          <a:xfrm>
            <a:off x="6072198" y="4786322"/>
            <a:ext cx="64294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圆角矩形 11"/>
          <p:cNvSpPr/>
          <p:nvPr/>
        </p:nvSpPr>
        <p:spPr>
          <a:xfrm>
            <a:off x="6929454" y="4071942"/>
            <a:ext cx="428628" cy="128588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天线</a:t>
            </a:r>
            <a:endParaRPr lang="zh-CN" altLang="en-US" sz="28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右箭头 12"/>
          <p:cNvSpPr/>
          <p:nvPr/>
        </p:nvSpPr>
        <p:spPr>
          <a:xfrm>
            <a:off x="6000760" y="4286256"/>
            <a:ext cx="642942" cy="357190"/>
          </a:xfrm>
          <a:prstGeom prst="rightArrow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785918" y="4572008"/>
            <a:ext cx="7858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altLang="zh-CN" sz="5400" dirty="0" smtClean="0">
                <a:solidFill>
                  <a:srgbClr val="FF0000"/>
                </a:solidFill>
                <a:latin typeface="Arial Unicode MS"/>
                <a:ea typeface="Arial Unicode MS"/>
                <a:cs typeface="Arial Unicode MS"/>
              </a:rPr>
              <a:t>Х</a:t>
            </a:r>
            <a:endParaRPr lang="zh-CN" altLang="en-US" sz="54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86710" y="4363058"/>
            <a:ext cx="7858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5400" dirty="0" smtClean="0">
                <a:solidFill>
                  <a:srgbClr val="FF0000"/>
                </a:solidFill>
              </a:rPr>
              <a:t>√</a:t>
            </a:r>
            <a:endParaRPr lang="zh-CN" altLang="en-US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857224" y="1285860"/>
          <a:ext cx="7000926" cy="5214969"/>
        </p:xfrm>
        <a:graphic>
          <a:graphicData uri="http://schemas.openxmlformats.org/drawingml/2006/table">
            <a:tbl>
              <a:tblPr/>
              <a:tblGrid>
                <a:gridCol w="2428892"/>
                <a:gridCol w="4572034"/>
              </a:tblGrid>
              <a:tr h="723175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200" b="1" kern="100" dirty="0" smtClean="0">
                          <a:latin typeface="Calibri"/>
                          <a:ea typeface="幼圆"/>
                          <a:cs typeface="Times New Roman"/>
                        </a:rPr>
                        <a:t>检索</a:t>
                      </a:r>
                      <a:r>
                        <a:rPr lang="zh-CN" sz="1200" b="1" kern="100" dirty="0" smtClean="0">
                          <a:latin typeface="Calibri"/>
                          <a:ea typeface="幼圆"/>
                          <a:cs typeface="Times New Roman"/>
                        </a:rPr>
                        <a:t>主题</a:t>
                      </a:r>
                      <a:endParaRPr lang="zh-CN" sz="105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CN" sz="1200" b="1" kern="100">
                          <a:latin typeface="Calibri"/>
                          <a:ea typeface="幼圆"/>
                          <a:cs typeface="Times New Roman"/>
                        </a:rPr>
                        <a:t>子项目</a:t>
                      </a:r>
                      <a:endParaRPr lang="zh-CN" sz="105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793939">
                <a:tc rowSpan="4">
                  <a:txBody>
                    <a:bodyPr/>
                    <a:lstStyle/>
                    <a:p>
                      <a:pPr algn="just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幼圆"/>
                          <a:ea typeface="宋体"/>
                          <a:cs typeface="Times New Roman"/>
                        </a:rPr>
                        <a:t>1</a:t>
                      </a:r>
                      <a:r>
                        <a:rPr lang="en-US" sz="1200" kern="100" dirty="0" smtClean="0">
                          <a:latin typeface="幼圆"/>
                          <a:ea typeface="宋体"/>
                          <a:cs typeface="Times New Roman"/>
                        </a:rPr>
                        <a:t>.</a:t>
                      </a:r>
                      <a:r>
                        <a:rPr lang="zh-CN" altLang="en-US" sz="1200" kern="100" dirty="0" smtClean="0">
                          <a:latin typeface="幼圆"/>
                          <a:ea typeface="宋体"/>
                          <a:cs typeface="Times New Roman"/>
                        </a:rPr>
                        <a:t>毫米波全息成像设备的</a:t>
                      </a:r>
                      <a:r>
                        <a:rPr lang="zh-CN" sz="1200" kern="100" dirty="0" smtClean="0">
                          <a:latin typeface="Calibri"/>
                          <a:ea typeface="幼圆"/>
                          <a:cs typeface="Times New Roman"/>
                        </a:rPr>
                        <a:t>整机</a:t>
                      </a:r>
                      <a:r>
                        <a:rPr lang="zh-CN" sz="1200" kern="100" dirty="0">
                          <a:latin typeface="Calibri"/>
                          <a:ea typeface="幼圆"/>
                          <a:cs typeface="Times New Roman"/>
                        </a:rPr>
                        <a:t>及工作方式</a:t>
                      </a:r>
                      <a:endParaRPr lang="zh-CN" sz="105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幼圆"/>
                          <a:ea typeface="宋体"/>
                          <a:cs typeface="Times New Roman"/>
                        </a:rPr>
                        <a:t>1.1 </a:t>
                      </a:r>
                      <a:r>
                        <a:rPr lang="zh-CN" sz="1200" kern="100">
                          <a:latin typeface="Calibri"/>
                          <a:ea typeface="幼圆"/>
                          <a:cs typeface="Times New Roman"/>
                        </a:rPr>
                        <a:t>毫米波全息成像（主动式）整机设备</a:t>
                      </a:r>
                      <a:endParaRPr lang="zh-CN" sz="105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95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幼圆"/>
                          <a:ea typeface="宋体"/>
                          <a:cs typeface="Times New Roman"/>
                        </a:rPr>
                        <a:t>1.2 </a:t>
                      </a:r>
                      <a:r>
                        <a:rPr lang="zh-CN" sz="1200" kern="100">
                          <a:latin typeface="Calibri"/>
                          <a:ea typeface="幼圆"/>
                          <a:cs typeface="Times New Roman"/>
                        </a:rPr>
                        <a:t>毫米波全息成像（主动式）方法</a:t>
                      </a:r>
                      <a:endParaRPr lang="zh-CN" sz="105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393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幼圆"/>
                          <a:ea typeface="宋体"/>
                          <a:cs typeface="Times New Roman"/>
                        </a:rPr>
                        <a:t>1.3</a:t>
                      </a:r>
                      <a:r>
                        <a:rPr lang="zh-CN" sz="1200" kern="100" dirty="0">
                          <a:latin typeface="Calibri"/>
                          <a:ea typeface="幼圆"/>
                          <a:cs typeface="Times New Roman"/>
                        </a:rPr>
                        <a:t>毫米波成像系统（主动式）的标定方法</a:t>
                      </a:r>
                      <a:endParaRPr lang="zh-CN" sz="105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393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幼圆"/>
                          <a:ea typeface="宋体"/>
                          <a:cs typeface="Times New Roman"/>
                        </a:rPr>
                        <a:t>1.4</a:t>
                      </a:r>
                      <a:r>
                        <a:rPr lang="zh-CN" sz="1200" kern="100">
                          <a:latin typeface="Calibri"/>
                          <a:ea typeface="幼圆"/>
                          <a:cs typeface="Times New Roman"/>
                        </a:rPr>
                        <a:t>毫米波全息重建方法（仅供研发人员参考）</a:t>
                      </a:r>
                      <a:endParaRPr lang="zh-CN" sz="105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675">
                <a:tc>
                  <a:txBody>
                    <a:bodyPr/>
                    <a:lstStyle/>
                    <a:p>
                      <a:pPr algn="just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幼圆"/>
                          <a:ea typeface="宋体"/>
                          <a:cs typeface="Times New Roman"/>
                        </a:rPr>
                        <a:t>2.</a:t>
                      </a:r>
                      <a:r>
                        <a:rPr lang="zh-CN" sz="1200" kern="100">
                          <a:latin typeface="Calibri"/>
                          <a:ea typeface="幼圆"/>
                          <a:cs typeface="Times New Roman"/>
                        </a:rPr>
                        <a:t>信号处理分系统</a:t>
                      </a:r>
                      <a:endParaRPr lang="zh-CN" sz="105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幼圆"/>
                          <a:ea typeface="宋体"/>
                          <a:cs typeface="Times New Roman"/>
                        </a:rPr>
                        <a:t>2.1 </a:t>
                      </a:r>
                      <a:r>
                        <a:rPr lang="zh-CN" sz="1200" kern="100">
                          <a:latin typeface="Calibri"/>
                          <a:ea typeface="幼圆"/>
                          <a:cs typeface="Times New Roman"/>
                        </a:rPr>
                        <a:t>毫米波信号处理系统</a:t>
                      </a:r>
                      <a:endParaRPr lang="zh-CN" sz="105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675">
                <a:tc rowSpan="2">
                  <a:txBody>
                    <a:bodyPr/>
                    <a:lstStyle/>
                    <a:p>
                      <a:pPr algn="just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幼圆"/>
                          <a:ea typeface="宋体"/>
                          <a:cs typeface="Times New Roman"/>
                        </a:rPr>
                        <a:t>3.</a:t>
                      </a:r>
                      <a:r>
                        <a:rPr lang="zh-CN" sz="1200" kern="100">
                          <a:latin typeface="Calibri"/>
                          <a:ea typeface="幼圆"/>
                          <a:cs typeface="Times New Roman"/>
                        </a:rPr>
                        <a:t>扫描分系统</a:t>
                      </a:r>
                      <a:endParaRPr lang="zh-CN" sz="105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幼圆"/>
                          <a:ea typeface="宋体"/>
                          <a:cs typeface="Times New Roman"/>
                        </a:rPr>
                        <a:t>3.1</a:t>
                      </a:r>
                      <a:r>
                        <a:rPr lang="zh-CN" sz="1200" kern="100">
                          <a:latin typeface="Calibri"/>
                          <a:ea typeface="幼圆"/>
                          <a:cs typeface="Times New Roman"/>
                        </a:rPr>
                        <a:t>毫米波扫描系统</a:t>
                      </a:r>
                      <a:endParaRPr lang="zh-CN" sz="105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67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幼圆"/>
                          <a:ea typeface="宋体"/>
                          <a:cs typeface="Times New Roman"/>
                        </a:rPr>
                        <a:t>3.2 </a:t>
                      </a:r>
                      <a:r>
                        <a:rPr lang="zh-CN" sz="1200" kern="100" dirty="0">
                          <a:latin typeface="Calibri"/>
                          <a:ea typeface="幼圆"/>
                          <a:cs typeface="Times New Roman"/>
                        </a:rPr>
                        <a:t>毫米波扫描方法</a:t>
                      </a:r>
                      <a:endParaRPr lang="zh-CN" sz="105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79438"/>
            <a:ext cx="7772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zh-CN" altLang="en-US" b="1" smtClean="0"/>
              <a:t>单频全息图重建原理</a:t>
            </a:r>
          </a:p>
        </p:txBody>
      </p:sp>
      <p:grpSp>
        <p:nvGrpSpPr>
          <p:cNvPr id="2" name="Group 3"/>
          <p:cNvGrpSpPr>
            <a:grpSpLocks noChangeAspect="1"/>
          </p:cNvGrpSpPr>
          <p:nvPr/>
        </p:nvGrpSpPr>
        <p:grpSpPr bwMode="auto">
          <a:xfrm>
            <a:off x="4483100" y="1268413"/>
            <a:ext cx="5345113" cy="3889375"/>
            <a:chOff x="2001" y="6262"/>
            <a:chExt cx="8306" cy="6125"/>
          </a:xfrm>
        </p:grpSpPr>
        <p:sp>
          <p:nvSpPr>
            <p:cNvPr id="1035" name="AutoShape 4"/>
            <p:cNvSpPr>
              <a:spLocks noChangeAspect="1" noChangeArrowheads="1"/>
            </p:cNvSpPr>
            <p:nvPr/>
          </p:nvSpPr>
          <p:spPr bwMode="auto">
            <a:xfrm>
              <a:off x="2001" y="6602"/>
              <a:ext cx="8306" cy="57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3068" y="6806"/>
              <a:ext cx="1411" cy="4258"/>
              <a:chOff x="2609" y="6918"/>
              <a:chExt cx="1411" cy="4258"/>
            </a:xfrm>
          </p:grpSpPr>
          <p:cxnSp>
            <p:nvCxnSpPr>
              <p:cNvPr id="1051" name="AutoShape 6"/>
              <p:cNvCxnSpPr>
                <a:cxnSpLocks noChangeShapeType="1"/>
              </p:cNvCxnSpPr>
              <p:nvPr/>
            </p:nvCxnSpPr>
            <p:spPr bwMode="auto">
              <a:xfrm>
                <a:off x="4019" y="6918"/>
                <a:ext cx="1" cy="311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52" name="AutoShape 7"/>
              <p:cNvCxnSpPr>
                <a:cxnSpLocks noChangeShapeType="1"/>
              </p:cNvCxnSpPr>
              <p:nvPr/>
            </p:nvCxnSpPr>
            <p:spPr bwMode="auto">
              <a:xfrm>
                <a:off x="2609" y="8058"/>
                <a:ext cx="1" cy="311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53" name="AutoShape 8"/>
              <p:cNvCxnSpPr>
                <a:cxnSpLocks noChangeShapeType="1"/>
              </p:cNvCxnSpPr>
              <p:nvPr/>
            </p:nvCxnSpPr>
            <p:spPr bwMode="auto">
              <a:xfrm flipV="1">
                <a:off x="2609" y="6918"/>
                <a:ext cx="1410" cy="114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54" name="AutoShape 9"/>
              <p:cNvCxnSpPr>
                <a:cxnSpLocks noChangeShapeType="1"/>
              </p:cNvCxnSpPr>
              <p:nvPr/>
            </p:nvCxnSpPr>
            <p:spPr bwMode="auto">
              <a:xfrm flipV="1">
                <a:off x="2609" y="10036"/>
                <a:ext cx="1411" cy="114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55" name="AutoShape 10"/>
              <p:cNvCxnSpPr>
                <a:cxnSpLocks noChangeShapeType="1"/>
              </p:cNvCxnSpPr>
              <p:nvPr/>
            </p:nvCxnSpPr>
            <p:spPr bwMode="auto">
              <a:xfrm flipV="1">
                <a:off x="2609" y="7093"/>
                <a:ext cx="1410" cy="113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056" name="AutoShape 11"/>
              <p:cNvCxnSpPr>
                <a:cxnSpLocks noChangeShapeType="1"/>
              </p:cNvCxnSpPr>
              <p:nvPr/>
            </p:nvCxnSpPr>
            <p:spPr bwMode="auto">
              <a:xfrm flipV="1">
                <a:off x="2609" y="7264"/>
                <a:ext cx="1411" cy="112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057" name="AutoShape 12"/>
              <p:cNvCxnSpPr>
                <a:cxnSpLocks noChangeShapeType="1"/>
              </p:cNvCxnSpPr>
              <p:nvPr/>
            </p:nvCxnSpPr>
            <p:spPr bwMode="auto">
              <a:xfrm>
                <a:off x="2697" y="7988"/>
                <a:ext cx="6" cy="312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058" name="AutoShape 13"/>
              <p:cNvCxnSpPr>
                <a:cxnSpLocks noChangeShapeType="1"/>
              </p:cNvCxnSpPr>
              <p:nvPr/>
            </p:nvCxnSpPr>
            <p:spPr bwMode="auto">
              <a:xfrm>
                <a:off x="2791" y="7919"/>
                <a:ext cx="1" cy="31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059" name="AutoShape 14"/>
              <p:cNvCxnSpPr>
                <a:cxnSpLocks noChangeShapeType="1"/>
              </p:cNvCxnSpPr>
              <p:nvPr/>
            </p:nvCxnSpPr>
            <p:spPr bwMode="auto">
              <a:xfrm>
                <a:off x="2882" y="7838"/>
                <a:ext cx="1" cy="31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060" name="AutoShape 15"/>
              <p:cNvCxnSpPr>
                <a:cxnSpLocks noChangeShapeType="1"/>
              </p:cNvCxnSpPr>
              <p:nvPr/>
            </p:nvCxnSpPr>
            <p:spPr bwMode="auto">
              <a:xfrm>
                <a:off x="2968" y="7763"/>
                <a:ext cx="1" cy="31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061" name="AutoShape 16"/>
              <p:cNvCxnSpPr>
                <a:cxnSpLocks noChangeShapeType="1"/>
              </p:cNvCxnSpPr>
              <p:nvPr/>
            </p:nvCxnSpPr>
            <p:spPr bwMode="auto">
              <a:xfrm>
                <a:off x="3058" y="7700"/>
                <a:ext cx="1" cy="31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062" name="AutoShape 17"/>
              <p:cNvCxnSpPr>
                <a:cxnSpLocks noChangeShapeType="1"/>
              </p:cNvCxnSpPr>
              <p:nvPr/>
            </p:nvCxnSpPr>
            <p:spPr bwMode="auto">
              <a:xfrm>
                <a:off x="3148" y="7628"/>
                <a:ext cx="1" cy="31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063" name="AutoShape 18"/>
              <p:cNvCxnSpPr>
                <a:cxnSpLocks noChangeShapeType="1"/>
              </p:cNvCxnSpPr>
              <p:nvPr/>
            </p:nvCxnSpPr>
            <p:spPr bwMode="auto">
              <a:xfrm>
                <a:off x="3238" y="7556"/>
                <a:ext cx="1" cy="31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064" name="AutoShape 19"/>
              <p:cNvCxnSpPr>
                <a:cxnSpLocks noChangeShapeType="1"/>
              </p:cNvCxnSpPr>
              <p:nvPr/>
            </p:nvCxnSpPr>
            <p:spPr bwMode="auto">
              <a:xfrm>
                <a:off x="3328" y="7484"/>
                <a:ext cx="1" cy="31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065" name="AutoShape 20"/>
              <p:cNvCxnSpPr>
                <a:cxnSpLocks noChangeShapeType="1"/>
              </p:cNvCxnSpPr>
              <p:nvPr/>
            </p:nvCxnSpPr>
            <p:spPr bwMode="auto">
              <a:xfrm>
                <a:off x="3418" y="7412"/>
                <a:ext cx="1" cy="31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066" name="AutoShape 21"/>
              <p:cNvCxnSpPr>
                <a:cxnSpLocks noChangeShapeType="1"/>
              </p:cNvCxnSpPr>
              <p:nvPr/>
            </p:nvCxnSpPr>
            <p:spPr bwMode="auto">
              <a:xfrm>
                <a:off x="3508" y="7331"/>
                <a:ext cx="1" cy="31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067" name="AutoShape 22"/>
              <p:cNvCxnSpPr>
                <a:cxnSpLocks noChangeShapeType="1"/>
              </p:cNvCxnSpPr>
              <p:nvPr/>
            </p:nvCxnSpPr>
            <p:spPr bwMode="auto">
              <a:xfrm>
                <a:off x="3598" y="7259"/>
                <a:ext cx="1" cy="31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068" name="AutoShape 23"/>
              <p:cNvCxnSpPr>
                <a:cxnSpLocks noChangeShapeType="1"/>
              </p:cNvCxnSpPr>
              <p:nvPr/>
            </p:nvCxnSpPr>
            <p:spPr bwMode="auto">
              <a:xfrm>
                <a:off x="3688" y="7187"/>
                <a:ext cx="1" cy="31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069" name="AutoShape 24"/>
              <p:cNvCxnSpPr>
                <a:cxnSpLocks noChangeShapeType="1"/>
              </p:cNvCxnSpPr>
              <p:nvPr/>
            </p:nvCxnSpPr>
            <p:spPr bwMode="auto">
              <a:xfrm>
                <a:off x="3769" y="7124"/>
                <a:ext cx="1" cy="31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070" name="AutoShape 25"/>
              <p:cNvCxnSpPr>
                <a:cxnSpLocks noChangeShapeType="1"/>
              </p:cNvCxnSpPr>
              <p:nvPr/>
            </p:nvCxnSpPr>
            <p:spPr bwMode="auto">
              <a:xfrm>
                <a:off x="3859" y="7052"/>
                <a:ext cx="1" cy="31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071" name="AutoShape 26"/>
              <p:cNvCxnSpPr>
                <a:cxnSpLocks noChangeShapeType="1"/>
              </p:cNvCxnSpPr>
              <p:nvPr/>
            </p:nvCxnSpPr>
            <p:spPr bwMode="auto">
              <a:xfrm>
                <a:off x="3940" y="6989"/>
                <a:ext cx="1" cy="31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</p:grpSp>
        <p:cxnSp>
          <p:nvCxnSpPr>
            <p:cNvPr id="1037" name="AutoShape 27" descr="y"/>
            <p:cNvCxnSpPr>
              <a:cxnSpLocks noChangeShapeType="1"/>
            </p:cNvCxnSpPr>
            <p:nvPr/>
          </p:nvCxnSpPr>
          <p:spPr bwMode="auto">
            <a:xfrm flipV="1">
              <a:off x="3696" y="6589"/>
              <a:ext cx="1" cy="6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38" name="Text Box 28"/>
            <p:cNvSpPr txBox="1">
              <a:spLocks noChangeArrowheads="1"/>
            </p:cNvSpPr>
            <p:nvPr/>
          </p:nvSpPr>
          <p:spPr bwMode="auto">
            <a:xfrm>
              <a:off x="3641" y="6262"/>
              <a:ext cx="458" cy="5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1000">
                  <a:latin typeface="Calibri" pitchFamily="34" charset="0"/>
                </a:rPr>
                <a:t>y</a:t>
              </a:r>
              <a:endParaRPr lang="en-US" altLang="zh-CN" sz="1000"/>
            </a:p>
            <a:p>
              <a:endParaRPr lang="zh-CN" altLang="zh-CN"/>
            </a:p>
          </p:txBody>
        </p:sp>
        <p:cxnSp>
          <p:nvCxnSpPr>
            <p:cNvPr id="1039" name="AutoShape 29"/>
            <p:cNvCxnSpPr>
              <a:cxnSpLocks noChangeShapeType="1"/>
            </p:cNvCxnSpPr>
            <p:nvPr/>
          </p:nvCxnSpPr>
          <p:spPr bwMode="auto">
            <a:xfrm flipV="1">
              <a:off x="4654" y="7807"/>
              <a:ext cx="734" cy="62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40" name="Text Box 30"/>
            <p:cNvSpPr txBox="1">
              <a:spLocks noChangeArrowheads="1"/>
            </p:cNvSpPr>
            <p:nvPr/>
          </p:nvSpPr>
          <p:spPr bwMode="auto">
            <a:xfrm>
              <a:off x="5304" y="7458"/>
              <a:ext cx="458" cy="5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1000">
                  <a:latin typeface="Calibri" pitchFamily="34" charset="0"/>
                </a:rPr>
                <a:t>x</a:t>
              </a:r>
              <a:endParaRPr lang="en-US" altLang="zh-CN" sz="1000"/>
            </a:p>
            <a:p>
              <a:endParaRPr lang="zh-CN" altLang="zh-CN"/>
            </a:p>
          </p:txBody>
        </p:sp>
        <p:cxnSp>
          <p:nvCxnSpPr>
            <p:cNvPr id="1041" name="AutoShape 31"/>
            <p:cNvCxnSpPr>
              <a:cxnSpLocks noChangeShapeType="1"/>
            </p:cNvCxnSpPr>
            <p:nvPr/>
          </p:nvCxnSpPr>
          <p:spPr bwMode="auto">
            <a:xfrm>
              <a:off x="4654" y="9129"/>
              <a:ext cx="734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42" name="Text Box 32"/>
            <p:cNvSpPr txBox="1">
              <a:spLocks noChangeArrowheads="1"/>
            </p:cNvSpPr>
            <p:nvPr/>
          </p:nvSpPr>
          <p:spPr bwMode="auto">
            <a:xfrm>
              <a:off x="5306" y="8678"/>
              <a:ext cx="458" cy="5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1000">
                  <a:latin typeface="Calibri" pitchFamily="34" charset="0"/>
                </a:rPr>
                <a:t>z</a:t>
              </a:r>
              <a:endParaRPr lang="en-US" altLang="zh-CN" sz="1000"/>
            </a:p>
            <a:p>
              <a:endParaRPr lang="zh-CN" altLang="zh-CN"/>
            </a:p>
          </p:txBody>
        </p:sp>
        <p:sp>
          <p:nvSpPr>
            <p:cNvPr id="1043" name="Freeform 33" descr="点式菱形"/>
            <p:cNvSpPr>
              <a:spLocks/>
            </p:cNvSpPr>
            <p:nvPr/>
          </p:nvSpPr>
          <p:spPr bwMode="auto">
            <a:xfrm>
              <a:off x="7520" y="8222"/>
              <a:ext cx="1155" cy="1550"/>
            </a:xfrm>
            <a:custGeom>
              <a:avLst/>
              <a:gdLst>
                <a:gd name="T0" fmla="*/ 16 w 1481"/>
                <a:gd name="T1" fmla="*/ 2474 h 1218"/>
                <a:gd name="T2" fmla="*/ 19 w 1481"/>
                <a:gd name="T3" fmla="*/ 1889 h 1218"/>
                <a:gd name="T4" fmla="*/ 110 w 1481"/>
                <a:gd name="T5" fmla="*/ 800 h 1218"/>
                <a:gd name="T6" fmla="*/ 157 w 1481"/>
                <a:gd name="T7" fmla="*/ 575 h 1218"/>
                <a:gd name="T8" fmla="*/ 180 w 1481"/>
                <a:gd name="T9" fmla="*/ 481 h 1218"/>
                <a:gd name="T10" fmla="*/ 299 w 1481"/>
                <a:gd name="T11" fmla="*/ 29 h 1218"/>
                <a:gd name="T12" fmla="*/ 392 w 1481"/>
                <a:gd name="T13" fmla="*/ 302 h 1218"/>
                <a:gd name="T14" fmla="*/ 404 w 1481"/>
                <a:gd name="T15" fmla="*/ 439 h 1218"/>
                <a:gd name="T16" fmla="*/ 419 w 1481"/>
                <a:gd name="T17" fmla="*/ 709 h 1218"/>
                <a:gd name="T18" fmla="*/ 419 w 1481"/>
                <a:gd name="T19" fmla="*/ 1933 h 1218"/>
                <a:gd name="T20" fmla="*/ 404 w 1481"/>
                <a:gd name="T21" fmla="*/ 2157 h 1218"/>
                <a:gd name="T22" fmla="*/ 302 w 1481"/>
                <a:gd name="T23" fmla="*/ 3109 h 1218"/>
                <a:gd name="T24" fmla="*/ 216 w 1481"/>
                <a:gd name="T25" fmla="*/ 3654 h 1218"/>
                <a:gd name="T26" fmla="*/ 200 w 1481"/>
                <a:gd name="T27" fmla="*/ 3792 h 1218"/>
                <a:gd name="T28" fmla="*/ 172 w 1481"/>
                <a:gd name="T29" fmla="*/ 3880 h 1218"/>
                <a:gd name="T30" fmla="*/ 153 w 1481"/>
                <a:gd name="T31" fmla="*/ 3976 h 1218"/>
                <a:gd name="T32" fmla="*/ 106 w 1481"/>
                <a:gd name="T33" fmla="*/ 4065 h 1218"/>
                <a:gd name="T34" fmla="*/ 51 w 1481"/>
                <a:gd name="T35" fmla="*/ 4020 h 1218"/>
                <a:gd name="T36" fmla="*/ 19 w 1481"/>
                <a:gd name="T37" fmla="*/ 3702 h 1218"/>
                <a:gd name="T38" fmla="*/ 0 w 1481"/>
                <a:gd name="T39" fmla="*/ 3293 h 1218"/>
                <a:gd name="T40" fmla="*/ 16 w 1481"/>
                <a:gd name="T41" fmla="*/ 2474 h 121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481"/>
                <a:gd name="T64" fmla="*/ 0 h 1218"/>
                <a:gd name="T65" fmla="*/ 1481 w 1481"/>
                <a:gd name="T66" fmla="*/ 1218 h 121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481" h="1218">
                  <a:moveTo>
                    <a:pt x="54" y="742"/>
                  </a:moveTo>
                  <a:cubicBezTo>
                    <a:pt x="59" y="683"/>
                    <a:pt x="54" y="623"/>
                    <a:pt x="68" y="566"/>
                  </a:cubicBezTo>
                  <a:cubicBezTo>
                    <a:pt x="103" y="418"/>
                    <a:pt x="249" y="297"/>
                    <a:pt x="381" y="240"/>
                  </a:cubicBezTo>
                  <a:cubicBezTo>
                    <a:pt x="435" y="216"/>
                    <a:pt x="490" y="195"/>
                    <a:pt x="544" y="172"/>
                  </a:cubicBezTo>
                  <a:cubicBezTo>
                    <a:pt x="570" y="161"/>
                    <a:pt x="601" y="160"/>
                    <a:pt x="625" y="144"/>
                  </a:cubicBezTo>
                  <a:cubicBezTo>
                    <a:pt x="748" y="63"/>
                    <a:pt x="889" y="26"/>
                    <a:pt x="1033" y="9"/>
                  </a:cubicBezTo>
                  <a:cubicBezTo>
                    <a:pt x="1223" y="22"/>
                    <a:pt x="1222" y="0"/>
                    <a:pt x="1359" y="90"/>
                  </a:cubicBezTo>
                  <a:cubicBezTo>
                    <a:pt x="1375" y="101"/>
                    <a:pt x="1387" y="116"/>
                    <a:pt x="1399" y="131"/>
                  </a:cubicBezTo>
                  <a:cubicBezTo>
                    <a:pt x="1419" y="157"/>
                    <a:pt x="1454" y="212"/>
                    <a:pt x="1454" y="212"/>
                  </a:cubicBezTo>
                  <a:cubicBezTo>
                    <a:pt x="1475" y="365"/>
                    <a:pt x="1481" y="367"/>
                    <a:pt x="1454" y="579"/>
                  </a:cubicBezTo>
                  <a:cubicBezTo>
                    <a:pt x="1451" y="606"/>
                    <a:pt x="1414" y="629"/>
                    <a:pt x="1399" y="647"/>
                  </a:cubicBezTo>
                  <a:cubicBezTo>
                    <a:pt x="1300" y="766"/>
                    <a:pt x="1200" y="883"/>
                    <a:pt x="1046" y="932"/>
                  </a:cubicBezTo>
                  <a:cubicBezTo>
                    <a:pt x="954" y="1006"/>
                    <a:pt x="850" y="1039"/>
                    <a:pt x="747" y="1095"/>
                  </a:cubicBezTo>
                  <a:cubicBezTo>
                    <a:pt x="727" y="1106"/>
                    <a:pt x="713" y="1125"/>
                    <a:pt x="693" y="1136"/>
                  </a:cubicBezTo>
                  <a:cubicBezTo>
                    <a:pt x="671" y="1149"/>
                    <a:pt x="619" y="1156"/>
                    <a:pt x="598" y="1163"/>
                  </a:cubicBezTo>
                  <a:cubicBezTo>
                    <a:pt x="575" y="1171"/>
                    <a:pt x="554" y="1185"/>
                    <a:pt x="530" y="1191"/>
                  </a:cubicBezTo>
                  <a:cubicBezTo>
                    <a:pt x="476" y="1204"/>
                    <a:pt x="367" y="1218"/>
                    <a:pt x="367" y="1218"/>
                  </a:cubicBezTo>
                  <a:cubicBezTo>
                    <a:pt x="304" y="1213"/>
                    <a:pt x="240" y="1215"/>
                    <a:pt x="177" y="1204"/>
                  </a:cubicBezTo>
                  <a:cubicBezTo>
                    <a:pt x="143" y="1198"/>
                    <a:pt x="102" y="1131"/>
                    <a:pt x="68" y="1109"/>
                  </a:cubicBezTo>
                  <a:cubicBezTo>
                    <a:pt x="6" y="1015"/>
                    <a:pt x="25" y="1058"/>
                    <a:pt x="0" y="987"/>
                  </a:cubicBezTo>
                  <a:cubicBezTo>
                    <a:pt x="12" y="883"/>
                    <a:pt x="23" y="837"/>
                    <a:pt x="54" y="742"/>
                  </a:cubicBezTo>
                  <a:close/>
                </a:path>
              </a:pathLst>
            </a:custGeom>
            <a:pattFill prst="dotDmnd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44" name="Text Box 34"/>
            <p:cNvSpPr txBox="1">
              <a:spLocks noChangeArrowheads="1"/>
            </p:cNvSpPr>
            <p:nvPr/>
          </p:nvSpPr>
          <p:spPr bwMode="auto">
            <a:xfrm>
              <a:off x="3581" y="10554"/>
              <a:ext cx="1073" cy="44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zh-CN" altLang="en-US" sz="900">
                  <a:latin typeface="Calibri" pitchFamily="34" charset="0"/>
                </a:rPr>
                <a:t>扫描平面</a:t>
              </a:r>
              <a:endParaRPr lang="zh-CN" altLang="en-US" sz="900"/>
            </a:p>
            <a:p>
              <a:endParaRPr lang="zh-CN" altLang="zh-CN"/>
            </a:p>
          </p:txBody>
        </p:sp>
        <p:sp>
          <p:nvSpPr>
            <p:cNvPr id="1045" name="Text Box 35"/>
            <p:cNvSpPr txBox="1">
              <a:spLocks noChangeArrowheads="1"/>
            </p:cNvSpPr>
            <p:nvPr/>
          </p:nvSpPr>
          <p:spPr bwMode="auto">
            <a:xfrm>
              <a:off x="7602" y="9886"/>
              <a:ext cx="1704" cy="44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zh-CN" altLang="en-US" sz="900">
                  <a:latin typeface="Calibri" pitchFamily="34" charset="0"/>
                </a:rPr>
                <a:t>目标物体 </a:t>
              </a:r>
              <a:r>
                <a:rPr lang="en-US" altLang="zh-CN" sz="900">
                  <a:latin typeface="Calibri" pitchFamily="34" charset="0"/>
                </a:rPr>
                <a:t>f(x,y)</a:t>
              </a:r>
              <a:endParaRPr lang="en-US" altLang="zh-CN" sz="900"/>
            </a:p>
            <a:p>
              <a:endParaRPr lang="zh-CN" altLang="zh-CN"/>
            </a:p>
          </p:txBody>
        </p:sp>
        <p:sp>
          <p:nvSpPr>
            <p:cNvPr id="1046" name="AutoShape 36"/>
            <p:cNvSpPr>
              <a:spLocks noChangeArrowheads="1"/>
            </p:cNvSpPr>
            <p:nvPr/>
          </p:nvSpPr>
          <p:spPr bwMode="auto">
            <a:xfrm>
              <a:off x="3793" y="8536"/>
              <a:ext cx="85" cy="85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47" name="AutoShape 37"/>
            <p:cNvSpPr>
              <a:spLocks noChangeArrowheads="1"/>
            </p:cNvSpPr>
            <p:nvPr/>
          </p:nvSpPr>
          <p:spPr bwMode="auto">
            <a:xfrm>
              <a:off x="7893" y="9044"/>
              <a:ext cx="85" cy="85"/>
            </a:xfrm>
            <a:prstGeom prst="flowChartConnector">
              <a:avLst/>
            </a:prstGeom>
            <a:solidFill>
              <a:srgbClr val="00B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cxnSp>
          <p:nvCxnSpPr>
            <p:cNvPr id="1048" name="AutoShape 38"/>
            <p:cNvCxnSpPr>
              <a:cxnSpLocks noChangeShapeType="1"/>
              <a:stCxn id="1046" idx="6"/>
              <a:endCxn id="1047" idx="2"/>
            </p:cNvCxnSpPr>
            <p:nvPr/>
          </p:nvCxnSpPr>
          <p:spPr bwMode="auto">
            <a:xfrm>
              <a:off x="3878" y="8579"/>
              <a:ext cx="4015" cy="508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1049" name="AutoShape 39"/>
            <p:cNvCxnSpPr>
              <a:cxnSpLocks noChangeShapeType="1"/>
            </p:cNvCxnSpPr>
            <p:nvPr/>
          </p:nvCxnSpPr>
          <p:spPr bwMode="auto">
            <a:xfrm flipH="1" flipV="1">
              <a:off x="6298" y="8941"/>
              <a:ext cx="414" cy="50"/>
            </a:xfrm>
            <a:prstGeom prst="straightConnector1">
              <a:avLst/>
            </a:prstGeom>
            <a:noFill/>
            <a:ln w="6350">
              <a:solidFill>
                <a:srgbClr val="00B050"/>
              </a:solidFill>
              <a:prstDash val="dash"/>
              <a:round/>
              <a:headEnd/>
              <a:tailEnd type="arrow" w="sm" len="med"/>
            </a:ln>
          </p:spPr>
        </p:cxnSp>
        <p:cxnSp>
          <p:nvCxnSpPr>
            <p:cNvPr id="1050" name="AutoShape 40"/>
            <p:cNvCxnSpPr>
              <a:cxnSpLocks noChangeShapeType="1"/>
            </p:cNvCxnSpPr>
            <p:nvPr/>
          </p:nvCxnSpPr>
          <p:spPr bwMode="auto">
            <a:xfrm>
              <a:off x="6348" y="8830"/>
              <a:ext cx="398" cy="46"/>
            </a:xfrm>
            <a:prstGeom prst="straightConnector1">
              <a:avLst/>
            </a:prstGeom>
            <a:noFill/>
            <a:ln w="6350">
              <a:solidFill>
                <a:srgbClr val="FF0000"/>
              </a:solidFill>
              <a:prstDash val="dash"/>
              <a:round/>
              <a:headEnd/>
              <a:tailEnd type="arrow" w="sm" len="med"/>
            </a:ln>
          </p:spPr>
        </p:cxnSp>
      </p:grpSp>
      <p:sp>
        <p:nvSpPr>
          <p:cNvPr id="1031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032" name="Rectangle 4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CN" altLang="zh-CN"/>
          </a:p>
        </p:txBody>
      </p:sp>
      <p:sp>
        <p:nvSpPr>
          <p:cNvPr id="1033" name="Rectangle 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027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4098747"/>
              </p:ext>
            </p:extLst>
          </p:nvPr>
        </p:nvGraphicFramePr>
        <p:xfrm>
          <a:off x="468313" y="2780928"/>
          <a:ext cx="4608512" cy="495300"/>
        </p:xfrm>
        <a:graphic>
          <a:graphicData uri="http://schemas.openxmlformats.org/presentationml/2006/ole">
            <p:oleObj spid="_x0000_s24594" name="公式" r:id="rId4" imgW="2959100" imgH="317500" progId="Equation.3">
              <p:embed/>
            </p:oleObj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179388" y="2092325"/>
            <a:ext cx="4608512" cy="37846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zh-CN" altLang="en-US" b="1" dirty="0">
                <a:latin typeface="+mj-ea"/>
                <a:ea typeface="+mj-ea"/>
              </a:rPr>
              <a:t> 二维平面 逐点扫描</a:t>
            </a:r>
            <a:endParaRPr lang="en-US" altLang="zh-CN" b="1" dirty="0">
              <a:latin typeface="+mj-ea"/>
              <a:ea typeface="+mj-ea"/>
            </a:endParaRPr>
          </a:p>
          <a:p>
            <a:pPr>
              <a:lnSpc>
                <a:spcPct val="200000"/>
              </a:lnSpc>
              <a:buFont typeface="Arial" pitchFamily="34" charset="0"/>
              <a:buChar char="•"/>
              <a:defRPr/>
            </a:pPr>
            <a:endParaRPr lang="en-US" altLang="zh-CN" b="1" dirty="0">
              <a:latin typeface="+mj-ea"/>
              <a:ea typeface="+mj-ea"/>
            </a:endParaRPr>
          </a:p>
          <a:p>
            <a:pPr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zh-CN" altLang="en-US" b="1" dirty="0">
                <a:latin typeface="+mj-ea"/>
                <a:ea typeface="+mj-ea"/>
              </a:rPr>
              <a:t> 重建目标物体的反射系数图像</a:t>
            </a:r>
            <a:endParaRPr lang="en-US" altLang="zh-CN" b="1" dirty="0">
              <a:latin typeface="+mj-ea"/>
              <a:ea typeface="+mj-ea"/>
            </a:endParaRPr>
          </a:p>
          <a:p>
            <a:pPr>
              <a:lnSpc>
                <a:spcPct val="200000"/>
              </a:lnSpc>
              <a:buFont typeface="Arial" pitchFamily="34" charset="0"/>
              <a:buChar char="•"/>
              <a:defRPr/>
            </a:pPr>
            <a:endParaRPr lang="en-US" altLang="zh-CN" b="1" dirty="0">
              <a:latin typeface="+mj-ea"/>
              <a:ea typeface="+mj-ea"/>
            </a:endParaRPr>
          </a:p>
          <a:p>
            <a:pPr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en-US" altLang="zh-CN" b="1" dirty="0">
                <a:latin typeface="+mj-ea"/>
                <a:ea typeface="+mj-ea"/>
              </a:rPr>
              <a:t> </a:t>
            </a:r>
            <a:r>
              <a:rPr lang="zh-CN" altLang="en-US" b="1" dirty="0">
                <a:latin typeface="+mj-ea"/>
                <a:ea typeface="+mj-ea"/>
              </a:rPr>
              <a:t>单频 二维重建</a:t>
            </a:r>
            <a:endParaRPr lang="en-US" altLang="zh-CN" b="1" dirty="0">
              <a:latin typeface="+mj-ea"/>
              <a:ea typeface="+mj-ea"/>
            </a:endParaRPr>
          </a:p>
        </p:txBody>
      </p:sp>
      <p:graphicFrame>
        <p:nvGraphicFramePr>
          <p:cNvPr id="1028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34378473"/>
              </p:ext>
            </p:extLst>
          </p:nvPr>
        </p:nvGraphicFramePr>
        <p:xfrm>
          <a:off x="1638300" y="4941664"/>
          <a:ext cx="5886450" cy="863600"/>
        </p:xfrm>
        <a:graphic>
          <a:graphicData uri="http://schemas.openxmlformats.org/presentationml/2006/ole">
            <p:oleObj spid="_x0000_s24595" name="公式" r:id="rId5" imgW="2768600" imgH="40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79438"/>
            <a:ext cx="7772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zh-CN" altLang="en-US" b="1" dirty="0" smtClean="0"/>
              <a:t>宽频全息图重建</a:t>
            </a:r>
          </a:p>
        </p:txBody>
      </p:sp>
      <p:grpSp>
        <p:nvGrpSpPr>
          <p:cNvPr id="2" name="Group 2"/>
          <p:cNvGrpSpPr>
            <a:grpSpLocks noChangeAspect="1"/>
          </p:cNvGrpSpPr>
          <p:nvPr/>
        </p:nvGrpSpPr>
        <p:grpSpPr bwMode="auto">
          <a:xfrm>
            <a:off x="4500563" y="2708275"/>
            <a:ext cx="5273675" cy="3960813"/>
            <a:chOff x="1889" y="6262"/>
            <a:chExt cx="8306" cy="6237"/>
          </a:xfrm>
        </p:grpSpPr>
        <p:sp>
          <p:nvSpPr>
            <p:cNvPr id="2055" name="AutoShape 3"/>
            <p:cNvSpPr>
              <a:spLocks noChangeAspect="1" noChangeArrowheads="1"/>
            </p:cNvSpPr>
            <p:nvPr/>
          </p:nvSpPr>
          <p:spPr bwMode="auto">
            <a:xfrm>
              <a:off x="1889" y="6714"/>
              <a:ext cx="8306" cy="57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3068" y="6806"/>
              <a:ext cx="1411" cy="4258"/>
              <a:chOff x="2609" y="6918"/>
              <a:chExt cx="1411" cy="4258"/>
            </a:xfrm>
          </p:grpSpPr>
          <p:cxnSp>
            <p:nvCxnSpPr>
              <p:cNvPr id="2071" name="AutoShape 5"/>
              <p:cNvCxnSpPr>
                <a:cxnSpLocks noChangeShapeType="1"/>
              </p:cNvCxnSpPr>
              <p:nvPr/>
            </p:nvCxnSpPr>
            <p:spPr bwMode="auto">
              <a:xfrm>
                <a:off x="4019" y="6918"/>
                <a:ext cx="1" cy="311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072" name="AutoShape 6"/>
              <p:cNvCxnSpPr>
                <a:cxnSpLocks noChangeShapeType="1"/>
              </p:cNvCxnSpPr>
              <p:nvPr/>
            </p:nvCxnSpPr>
            <p:spPr bwMode="auto">
              <a:xfrm>
                <a:off x="2609" y="8058"/>
                <a:ext cx="1" cy="311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073" name="AutoShape 7"/>
              <p:cNvCxnSpPr>
                <a:cxnSpLocks noChangeShapeType="1"/>
              </p:cNvCxnSpPr>
              <p:nvPr/>
            </p:nvCxnSpPr>
            <p:spPr bwMode="auto">
              <a:xfrm flipV="1">
                <a:off x="2609" y="6918"/>
                <a:ext cx="1410" cy="114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074" name="AutoShape 8"/>
              <p:cNvCxnSpPr>
                <a:cxnSpLocks noChangeShapeType="1"/>
              </p:cNvCxnSpPr>
              <p:nvPr/>
            </p:nvCxnSpPr>
            <p:spPr bwMode="auto">
              <a:xfrm flipV="1">
                <a:off x="2609" y="10036"/>
                <a:ext cx="1411" cy="114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075" name="AutoShape 9"/>
              <p:cNvCxnSpPr>
                <a:cxnSpLocks noChangeShapeType="1"/>
              </p:cNvCxnSpPr>
              <p:nvPr/>
            </p:nvCxnSpPr>
            <p:spPr bwMode="auto">
              <a:xfrm flipV="1">
                <a:off x="2609" y="7093"/>
                <a:ext cx="1410" cy="113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076" name="AutoShape 10"/>
              <p:cNvCxnSpPr>
                <a:cxnSpLocks noChangeShapeType="1"/>
              </p:cNvCxnSpPr>
              <p:nvPr/>
            </p:nvCxnSpPr>
            <p:spPr bwMode="auto">
              <a:xfrm flipV="1">
                <a:off x="2609" y="7264"/>
                <a:ext cx="1411" cy="112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077" name="AutoShape 11"/>
              <p:cNvCxnSpPr>
                <a:cxnSpLocks noChangeShapeType="1"/>
              </p:cNvCxnSpPr>
              <p:nvPr/>
            </p:nvCxnSpPr>
            <p:spPr bwMode="auto">
              <a:xfrm>
                <a:off x="2697" y="7988"/>
                <a:ext cx="6" cy="312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078" name="AutoShape 12"/>
              <p:cNvCxnSpPr>
                <a:cxnSpLocks noChangeShapeType="1"/>
              </p:cNvCxnSpPr>
              <p:nvPr/>
            </p:nvCxnSpPr>
            <p:spPr bwMode="auto">
              <a:xfrm>
                <a:off x="2791" y="7919"/>
                <a:ext cx="1" cy="31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079" name="AutoShape 13"/>
              <p:cNvCxnSpPr>
                <a:cxnSpLocks noChangeShapeType="1"/>
              </p:cNvCxnSpPr>
              <p:nvPr/>
            </p:nvCxnSpPr>
            <p:spPr bwMode="auto">
              <a:xfrm>
                <a:off x="2882" y="7838"/>
                <a:ext cx="1" cy="31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080" name="AutoShape 14"/>
              <p:cNvCxnSpPr>
                <a:cxnSpLocks noChangeShapeType="1"/>
              </p:cNvCxnSpPr>
              <p:nvPr/>
            </p:nvCxnSpPr>
            <p:spPr bwMode="auto">
              <a:xfrm>
                <a:off x="2968" y="7763"/>
                <a:ext cx="1" cy="31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081" name="AutoShape 15"/>
              <p:cNvCxnSpPr>
                <a:cxnSpLocks noChangeShapeType="1"/>
              </p:cNvCxnSpPr>
              <p:nvPr/>
            </p:nvCxnSpPr>
            <p:spPr bwMode="auto">
              <a:xfrm>
                <a:off x="3058" y="7700"/>
                <a:ext cx="1" cy="31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082" name="AutoShape 16"/>
              <p:cNvCxnSpPr>
                <a:cxnSpLocks noChangeShapeType="1"/>
              </p:cNvCxnSpPr>
              <p:nvPr/>
            </p:nvCxnSpPr>
            <p:spPr bwMode="auto">
              <a:xfrm>
                <a:off x="3148" y="7628"/>
                <a:ext cx="1" cy="31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083" name="AutoShape 17"/>
              <p:cNvCxnSpPr>
                <a:cxnSpLocks noChangeShapeType="1"/>
              </p:cNvCxnSpPr>
              <p:nvPr/>
            </p:nvCxnSpPr>
            <p:spPr bwMode="auto">
              <a:xfrm>
                <a:off x="3238" y="7556"/>
                <a:ext cx="1" cy="31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084" name="AutoShape 18"/>
              <p:cNvCxnSpPr>
                <a:cxnSpLocks noChangeShapeType="1"/>
              </p:cNvCxnSpPr>
              <p:nvPr/>
            </p:nvCxnSpPr>
            <p:spPr bwMode="auto">
              <a:xfrm>
                <a:off x="3328" y="7484"/>
                <a:ext cx="1" cy="31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085" name="AutoShape 19"/>
              <p:cNvCxnSpPr>
                <a:cxnSpLocks noChangeShapeType="1"/>
              </p:cNvCxnSpPr>
              <p:nvPr/>
            </p:nvCxnSpPr>
            <p:spPr bwMode="auto">
              <a:xfrm>
                <a:off x="3418" y="7412"/>
                <a:ext cx="1" cy="31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086" name="AutoShape 20"/>
              <p:cNvCxnSpPr>
                <a:cxnSpLocks noChangeShapeType="1"/>
              </p:cNvCxnSpPr>
              <p:nvPr/>
            </p:nvCxnSpPr>
            <p:spPr bwMode="auto">
              <a:xfrm>
                <a:off x="3508" y="7331"/>
                <a:ext cx="1" cy="31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087" name="AutoShape 21"/>
              <p:cNvCxnSpPr>
                <a:cxnSpLocks noChangeShapeType="1"/>
              </p:cNvCxnSpPr>
              <p:nvPr/>
            </p:nvCxnSpPr>
            <p:spPr bwMode="auto">
              <a:xfrm>
                <a:off x="3598" y="7259"/>
                <a:ext cx="1" cy="31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088" name="AutoShape 22"/>
              <p:cNvCxnSpPr>
                <a:cxnSpLocks noChangeShapeType="1"/>
              </p:cNvCxnSpPr>
              <p:nvPr/>
            </p:nvCxnSpPr>
            <p:spPr bwMode="auto">
              <a:xfrm>
                <a:off x="3688" y="7187"/>
                <a:ext cx="1" cy="31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089" name="AutoShape 23"/>
              <p:cNvCxnSpPr>
                <a:cxnSpLocks noChangeShapeType="1"/>
              </p:cNvCxnSpPr>
              <p:nvPr/>
            </p:nvCxnSpPr>
            <p:spPr bwMode="auto">
              <a:xfrm>
                <a:off x="3769" y="7124"/>
                <a:ext cx="1" cy="31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090" name="AutoShape 24"/>
              <p:cNvCxnSpPr>
                <a:cxnSpLocks noChangeShapeType="1"/>
              </p:cNvCxnSpPr>
              <p:nvPr/>
            </p:nvCxnSpPr>
            <p:spPr bwMode="auto">
              <a:xfrm>
                <a:off x="3859" y="7052"/>
                <a:ext cx="1" cy="31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091" name="AutoShape 25"/>
              <p:cNvCxnSpPr>
                <a:cxnSpLocks noChangeShapeType="1"/>
              </p:cNvCxnSpPr>
              <p:nvPr/>
            </p:nvCxnSpPr>
            <p:spPr bwMode="auto">
              <a:xfrm>
                <a:off x="3940" y="6989"/>
                <a:ext cx="1" cy="31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</p:grpSp>
        <p:cxnSp>
          <p:nvCxnSpPr>
            <p:cNvPr id="2057" name="AutoShape 26" descr="y"/>
            <p:cNvCxnSpPr>
              <a:cxnSpLocks noChangeShapeType="1"/>
            </p:cNvCxnSpPr>
            <p:nvPr/>
          </p:nvCxnSpPr>
          <p:spPr bwMode="auto">
            <a:xfrm flipV="1">
              <a:off x="3696" y="6589"/>
              <a:ext cx="1" cy="6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058" name="Text Box 27"/>
            <p:cNvSpPr txBox="1">
              <a:spLocks noChangeArrowheads="1"/>
            </p:cNvSpPr>
            <p:nvPr/>
          </p:nvSpPr>
          <p:spPr bwMode="auto">
            <a:xfrm>
              <a:off x="3641" y="6262"/>
              <a:ext cx="458" cy="5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1000">
                  <a:latin typeface="Calibri" pitchFamily="34" charset="0"/>
                </a:rPr>
                <a:t>y</a:t>
              </a:r>
              <a:endParaRPr lang="en-US" altLang="zh-CN" sz="1000"/>
            </a:p>
            <a:p>
              <a:endParaRPr lang="zh-CN" altLang="zh-CN"/>
            </a:p>
          </p:txBody>
        </p:sp>
        <p:cxnSp>
          <p:nvCxnSpPr>
            <p:cNvPr id="2059" name="AutoShape 28"/>
            <p:cNvCxnSpPr>
              <a:cxnSpLocks noChangeShapeType="1"/>
            </p:cNvCxnSpPr>
            <p:nvPr/>
          </p:nvCxnSpPr>
          <p:spPr bwMode="auto">
            <a:xfrm flipV="1">
              <a:off x="4654" y="7807"/>
              <a:ext cx="734" cy="62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060" name="Text Box 29"/>
            <p:cNvSpPr txBox="1">
              <a:spLocks noChangeArrowheads="1"/>
            </p:cNvSpPr>
            <p:nvPr/>
          </p:nvSpPr>
          <p:spPr bwMode="auto">
            <a:xfrm>
              <a:off x="5304" y="7458"/>
              <a:ext cx="458" cy="5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1000">
                  <a:latin typeface="Calibri" pitchFamily="34" charset="0"/>
                </a:rPr>
                <a:t>x</a:t>
              </a:r>
              <a:endParaRPr lang="en-US" altLang="zh-CN" sz="1000"/>
            </a:p>
            <a:p>
              <a:endParaRPr lang="zh-CN" altLang="zh-CN"/>
            </a:p>
          </p:txBody>
        </p:sp>
        <p:cxnSp>
          <p:nvCxnSpPr>
            <p:cNvPr id="2061" name="AutoShape 30"/>
            <p:cNvCxnSpPr>
              <a:cxnSpLocks noChangeShapeType="1"/>
            </p:cNvCxnSpPr>
            <p:nvPr/>
          </p:nvCxnSpPr>
          <p:spPr bwMode="auto">
            <a:xfrm>
              <a:off x="4654" y="9129"/>
              <a:ext cx="734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062" name="Text Box 31"/>
            <p:cNvSpPr txBox="1">
              <a:spLocks noChangeArrowheads="1"/>
            </p:cNvSpPr>
            <p:nvPr/>
          </p:nvSpPr>
          <p:spPr bwMode="auto">
            <a:xfrm>
              <a:off x="5306" y="8678"/>
              <a:ext cx="458" cy="5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1000">
                  <a:latin typeface="Calibri" pitchFamily="34" charset="0"/>
                </a:rPr>
                <a:t>z</a:t>
              </a:r>
              <a:endParaRPr lang="en-US" altLang="zh-CN" sz="1000"/>
            </a:p>
            <a:p>
              <a:endParaRPr lang="zh-CN" altLang="zh-CN"/>
            </a:p>
          </p:txBody>
        </p:sp>
        <p:sp>
          <p:nvSpPr>
            <p:cNvPr id="2063" name="Freeform 32" descr="点式菱形"/>
            <p:cNvSpPr>
              <a:spLocks/>
            </p:cNvSpPr>
            <p:nvPr/>
          </p:nvSpPr>
          <p:spPr bwMode="auto">
            <a:xfrm>
              <a:off x="7520" y="8222"/>
              <a:ext cx="1155" cy="1550"/>
            </a:xfrm>
            <a:custGeom>
              <a:avLst/>
              <a:gdLst>
                <a:gd name="T0" fmla="*/ 20 w 1481"/>
                <a:gd name="T1" fmla="*/ 1944 h 1218"/>
                <a:gd name="T2" fmla="*/ 25 w 1481"/>
                <a:gd name="T3" fmla="*/ 1484 h 1218"/>
                <a:gd name="T4" fmla="*/ 141 w 1481"/>
                <a:gd name="T5" fmla="*/ 629 h 1218"/>
                <a:gd name="T6" fmla="*/ 201 w 1481"/>
                <a:gd name="T7" fmla="*/ 452 h 1218"/>
                <a:gd name="T8" fmla="*/ 231 w 1481"/>
                <a:gd name="T9" fmla="*/ 378 h 1218"/>
                <a:gd name="T10" fmla="*/ 383 w 1481"/>
                <a:gd name="T11" fmla="*/ 23 h 1218"/>
                <a:gd name="T12" fmla="*/ 503 w 1481"/>
                <a:gd name="T13" fmla="*/ 237 h 1218"/>
                <a:gd name="T14" fmla="*/ 518 w 1481"/>
                <a:gd name="T15" fmla="*/ 345 h 1218"/>
                <a:gd name="T16" fmla="*/ 537 w 1481"/>
                <a:gd name="T17" fmla="*/ 557 h 1218"/>
                <a:gd name="T18" fmla="*/ 537 w 1481"/>
                <a:gd name="T19" fmla="*/ 1519 h 1218"/>
                <a:gd name="T20" fmla="*/ 518 w 1481"/>
                <a:gd name="T21" fmla="*/ 1695 h 1218"/>
                <a:gd name="T22" fmla="*/ 387 w 1481"/>
                <a:gd name="T23" fmla="*/ 2443 h 1218"/>
                <a:gd name="T24" fmla="*/ 277 w 1481"/>
                <a:gd name="T25" fmla="*/ 2871 h 1218"/>
                <a:gd name="T26" fmla="*/ 256 w 1481"/>
                <a:gd name="T27" fmla="*/ 2980 h 1218"/>
                <a:gd name="T28" fmla="*/ 221 w 1481"/>
                <a:gd name="T29" fmla="*/ 3049 h 1218"/>
                <a:gd name="T30" fmla="*/ 196 w 1481"/>
                <a:gd name="T31" fmla="*/ 3124 h 1218"/>
                <a:gd name="T32" fmla="*/ 136 w 1481"/>
                <a:gd name="T33" fmla="*/ 3194 h 1218"/>
                <a:gd name="T34" fmla="*/ 66 w 1481"/>
                <a:gd name="T35" fmla="*/ 3159 h 1218"/>
                <a:gd name="T36" fmla="*/ 25 w 1481"/>
                <a:gd name="T37" fmla="*/ 2909 h 1218"/>
                <a:gd name="T38" fmla="*/ 0 w 1481"/>
                <a:gd name="T39" fmla="*/ 2588 h 1218"/>
                <a:gd name="T40" fmla="*/ 20 w 1481"/>
                <a:gd name="T41" fmla="*/ 1944 h 121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481"/>
                <a:gd name="T64" fmla="*/ 0 h 1218"/>
                <a:gd name="T65" fmla="*/ 1481 w 1481"/>
                <a:gd name="T66" fmla="*/ 1218 h 121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481" h="1218">
                  <a:moveTo>
                    <a:pt x="54" y="742"/>
                  </a:moveTo>
                  <a:cubicBezTo>
                    <a:pt x="59" y="683"/>
                    <a:pt x="54" y="623"/>
                    <a:pt x="68" y="566"/>
                  </a:cubicBezTo>
                  <a:cubicBezTo>
                    <a:pt x="103" y="418"/>
                    <a:pt x="249" y="297"/>
                    <a:pt x="381" y="240"/>
                  </a:cubicBezTo>
                  <a:cubicBezTo>
                    <a:pt x="435" y="216"/>
                    <a:pt x="490" y="195"/>
                    <a:pt x="544" y="172"/>
                  </a:cubicBezTo>
                  <a:cubicBezTo>
                    <a:pt x="570" y="161"/>
                    <a:pt x="601" y="160"/>
                    <a:pt x="625" y="144"/>
                  </a:cubicBezTo>
                  <a:cubicBezTo>
                    <a:pt x="748" y="63"/>
                    <a:pt x="889" y="26"/>
                    <a:pt x="1033" y="9"/>
                  </a:cubicBezTo>
                  <a:cubicBezTo>
                    <a:pt x="1223" y="22"/>
                    <a:pt x="1222" y="0"/>
                    <a:pt x="1359" y="90"/>
                  </a:cubicBezTo>
                  <a:cubicBezTo>
                    <a:pt x="1375" y="101"/>
                    <a:pt x="1387" y="116"/>
                    <a:pt x="1399" y="131"/>
                  </a:cubicBezTo>
                  <a:cubicBezTo>
                    <a:pt x="1419" y="157"/>
                    <a:pt x="1454" y="212"/>
                    <a:pt x="1454" y="212"/>
                  </a:cubicBezTo>
                  <a:cubicBezTo>
                    <a:pt x="1475" y="365"/>
                    <a:pt x="1481" y="367"/>
                    <a:pt x="1454" y="579"/>
                  </a:cubicBezTo>
                  <a:cubicBezTo>
                    <a:pt x="1451" y="606"/>
                    <a:pt x="1414" y="629"/>
                    <a:pt x="1399" y="647"/>
                  </a:cubicBezTo>
                  <a:cubicBezTo>
                    <a:pt x="1300" y="766"/>
                    <a:pt x="1200" y="883"/>
                    <a:pt x="1046" y="932"/>
                  </a:cubicBezTo>
                  <a:cubicBezTo>
                    <a:pt x="954" y="1006"/>
                    <a:pt x="850" y="1039"/>
                    <a:pt x="747" y="1095"/>
                  </a:cubicBezTo>
                  <a:cubicBezTo>
                    <a:pt x="727" y="1106"/>
                    <a:pt x="713" y="1125"/>
                    <a:pt x="693" y="1136"/>
                  </a:cubicBezTo>
                  <a:cubicBezTo>
                    <a:pt x="671" y="1149"/>
                    <a:pt x="619" y="1156"/>
                    <a:pt x="598" y="1163"/>
                  </a:cubicBezTo>
                  <a:cubicBezTo>
                    <a:pt x="575" y="1171"/>
                    <a:pt x="554" y="1185"/>
                    <a:pt x="530" y="1191"/>
                  </a:cubicBezTo>
                  <a:cubicBezTo>
                    <a:pt x="476" y="1204"/>
                    <a:pt x="367" y="1218"/>
                    <a:pt x="367" y="1218"/>
                  </a:cubicBezTo>
                  <a:cubicBezTo>
                    <a:pt x="304" y="1213"/>
                    <a:pt x="240" y="1215"/>
                    <a:pt x="177" y="1204"/>
                  </a:cubicBezTo>
                  <a:cubicBezTo>
                    <a:pt x="143" y="1198"/>
                    <a:pt x="102" y="1131"/>
                    <a:pt x="68" y="1109"/>
                  </a:cubicBezTo>
                  <a:cubicBezTo>
                    <a:pt x="6" y="1015"/>
                    <a:pt x="25" y="1058"/>
                    <a:pt x="0" y="987"/>
                  </a:cubicBezTo>
                  <a:cubicBezTo>
                    <a:pt x="12" y="883"/>
                    <a:pt x="23" y="837"/>
                    <a:pt x="54" y="742"/>
                  </a:cubicBezTo>
                  <a:close/>
                </a:path>
              </a:pathLst>
            </a:custGeom>
            <a:pattFill prst="dotDmnd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4" name="Text Box 33"/>
            <p:cNvSpPr txBox="1">
              <a:spLocks noChangeArrowheads="1"/>
            </p:cNvSpPr>
            <p:nvPr/>
          </p:nvSpPr>
          <p:spPr bwMode="auto">
            <a:xfrm>
              <a:off x="3581" y="10554"/>
              <a:ext cx="1073" cy="44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zh-CN" altLang="en-US" sz="900">
                  <a:latin typeface="Calibri" pitchFamily="34" charset="0"/>
                </a:rPr>
                <a:t>扫描平面</a:t>
              </a:r>
              <a:endParaRPr lang="zh-CN" altLang="en-US" sz="900"/>
            </a:p>
            <a:p>
              <a:endParaRPr lang="zh-CN" altLang="zh-CN"/>
            </a:p>
          </p:txBody>
        </p:sp>
        <p:sp>
          <p:nvSpPr>
            <p:cNvPr id="2065" name="Text Box 34"/>
            <p:cNvSpPr txBox="1">
              <a:spLocks noChangeArrowheads="1"/>
            </p:cNvSpPr>
            <p:nvPr/>
          </p:nvSpPr>
          <p:spPr bwMode="auto">
            <a:xfrm>
              <a:off x="7602" y="9886"/>
              <a:ext cx="1704" cy="44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zh-CN" altLang="en-US" sz="900">
                  <a:latin typeface="Calibri" pitchFamily="34" charset="0"/>
                </a:rPr>
                <a:t>目标物体 </a:t>
              </a:r>
              <a:r>
                <a:rPr lang="en-US" altLang="zh-CN" sz="900">
                  <a:latin typeface="Calibri" pitchFamily="34" charset="0"/>
                </a:rPr>
                <a:t>f(x,y,z)</a:t>
              </a:r>
              <a:endParaRPr lang="en-US" altLang="zh-CN" sz="900"/>
            </a:p>
            <a:p>
              <a:endParaRPr lang="zh-CN" altLang="zh-CN"/>
            </a:p>
          </p:txBody>
        </p:sp>
        <p:sp>
          <p:nvSpPr>
            <p:cNvPr id="2066" name="AutoShape 35"/>
            <p:cNvSpPr>
              <a:spLocks noChangeArrowheads="1"/>
            </p:cNvSpPr>
            <p:nvPr/>
          </p:nvSpPr>
          <p:spPr bwMode="auto">
            <a:xfrm>
              <a:off x="3793" y="8536"/>
              <a:ext cx="85" cy="85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7" name="AutoShape 36"/>
            <p:cNvSpPr>
              <a:spLocks noChangeArrowheads="1"/>
            </p:cNvSpPr>
            <p:nvPr/>
          </p:nvSpPr>
          <p:spPr bwMode="auto">
            <a:xfrm>
              <a:off x="7893" y="9044"/>
              <a:ext cx="85" cy="85"/>
            </a:xfrm>
            <a:prstGeom prst="flowChartConnector">
              <a:avLst/>
            </a:prstGeom>
            <a:solidFill>
              <a:srgbClr val="00B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cxnSp>
          <p:nvCxnSpPr>
            <p:cNvPr id="2068" name="AutoShape 37"/>
            <p:cNvCxnSpPr>
              <a:cxnSpLocks noChangeShapeType="1"/>
              <a:stCxn id="2066" idx="6"/>
              <a:endCxn id="2067" idx="2"/>
            </p:cNvCxnSpPr>
            <p:nvPr/>
          </p:nvCxnSpPr>
          <p:spPr bwMode="auto">
            <a:xfrm>
              <a:off x="3878" y="8579"/>
              <a:ext cx="4015" cy="508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2069" name="AutoShape 38"/>
            <p:cNvCxnSpPr>
              <a:cxnSpLocks noChangeShapeType="1"/>
            </p:cNvCxnSpPr>
            <p:nvPr/>
          </p:nvCxnSpPr>
          <p:spPr bwMode="auto">
            <a:xfrm flipH="1" flipV="1">
              <a:off x="6298" y="8941"/>
              <a:ext cx="414" cy="50"/>
            </a:xfrm>
            <a:prstGeom prst="straightConnector1">
              <a:avLst/>
            </a:prstGeom>
            <a:noFill/>
            <a:ln w="6350">
              <a:solidFill>
                <a:srgbClr val="00B050"/>
              </a:solidFill>
              <a:prstDash val="dash"/>
              <a:round/>
              <a:headEnd/>
              <a:tailEnd type="arrow" w="sm" len="med"/>
            </a:ln>
          </p:spPr>
        </p:cxnSp>
        <p:cxnSp>
          <p:nvCxnSpPr>
            <p:cNvPr id="2070" name="AutoShape 39"/>
            <p:cNvCxnSpPr>
              <a:cxnSpLocks noChangeShapeType="1"/>
            </p:cNvCxnSpPr>
            <p:nvPr/>
          </p:nvCxnSpPr>
          <p:spPr bwMode="auto">
            <a:xfrm>
              <a:off x="6348" y="8830"/>
              <a:ext cx="398" cy="46"/>
            </a:xfrm>
            <a:prstGeom prst="straightConnector1">
              <a:avLst/>
            </a:prstGeom>
            <a:noFill/>
            <a:ln w="6350">
              <a:solidFill>
                <a:srgbClr val="FF0000"/>
              </a:solidFill>
              <a:prstDash val="dash"/>
              <a:round/>
              <a:headEnd/>
              <a:tailEnd type="arrow" w="sm" len="med"/>
            </a:ln>
          </p:spPr>
        </p:cxnSp>
      </p:grpSp>
      <p:sp>
        <p:nvSpPr>
          <p:cNvPr id="44" name="TextBox 43"/>
          <p:cNvSpPr txBox="1"/>
          <p:nvPr/>
        </p:nvSpPr>
        <p:spPr>
          <a:xfrm>
            <a:off x="179388" y="1412875"/>
            <a:ext cx="5256212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zh-CN" altLang="en-US" b="1" dirty="0">
                <a:latin typeface="+mj-ea"/>
                <a:ea typeface="+mj-ea"/>
              </a:rPr>
              <a:t> 二维平面 逐点扫描</a:t>
            </a:r>
            <a:endParaRPr lang="en-US" altLang="zh-CN" b="1" dirty="0">
              <a:latin typeface="+mj-ea"/>
              <a:ea typeface="+mj-ea"/>
            </a:endParaRPr>
          </a:p>
          <a:p>
            <a:pPr>
              <a:lnSpc>
                <a:spcPct val="200000"/>
              </a:lnSpc>
              <a:defRPr/>
            </a:pPr>
            <a:r>
              <a:rPr lang="en-US" altLang="zh-CN" b="1" dirty="0">
                <a:latin typeface="+mj-ea"/>
                <a:ea typeface="+mj-ea"/>
              </a:rPr>
              <a:t>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zh-CN" altLang="en-US" b="1" dirty="0">
                <a:latin typeface="+mj-ea"/>
                <a:ea typeface="+mj-ea"/>
              </a:rPr>
              <a:t> 增加一维频率扫描</a:t>
            </a:r>
            <a:endParaRPr lang="en-US" altLang="zh-CN" b="1" dirty="0">
              <a:latin typeface="+mj-ea"/>
              <a:ea typeface="+mj-ea"/>
            </a:endParaRPr>
          </a:p>
          <a:p>
            <a:pPr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en-US" altLang="zh-CN" b="1" dirty="0">
                <a:latin typeface="+mj-ea"/>
                <a:ea typeface="+mj-ea"/>
              </a:rPr>
              <a:t> </a:t>
            </a:r>
            <a:r>
              <a:rPr lang="zh-CN" altLang="en-US" b="1" dirty="0">
                <a:latin typeface="+mj-ea"/>
                <a:ea typeface="+mj-ea"/>
              </a:rPr>
              <a:t>宽频 三维重建</a:t>
            </a:r>
            <a:endParaRPr lang="en-US" altLang="zh-CN" b="1" dirty="0">
              <a:latin typeface="+mj-ea"/>
              <a:ea typeface="+mj-ea"/>
            </a:endParaRPr>
          </a:p>
          <a:p>
            <a:pPr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zh-CN" altLang="en-US" b="1" dirty="0">
                <a:latin typeface="+mj-ea"/>
                <a:ea typeface="+mj-ea"/>
              </a:rPr>
              <a:t> 重建目标物体的表面反射系数图像</a:t>
            </a:r>
            <a:endParaRPr lang="en-US" altLang="zh-CN" b="1" dirty="0">
              <a:latin typeface="+mj-ea"/>
              <a:ea typeface="+mj-ea"/>
            </a:endParaRPr>
          </a:p>
          <a:p>
            <a:pPr>
              <a:lnSpc>
                <a:spcPct val="200000"/>
              </a:lnSpc>
              <a:buFont typeface="Arial" pitchFamily="34" charset="0"/>
              <a:buChar char="•"/>
              <a:defRPr/>
            </a:pPr>
            <a:endParaRPr lang="en-US" altLang="zh-CN" b="1" dirty="0">
              <a:latin typeface="+mj-ea"/>
              <a:ea typeface="+mj-ea"/>
            </a:endParaRPr>
          </a:p>
        </p:txBody>
      </p:sp>
      <p:graphicFrame>
        <p:nvGraphicFramePr>
          <p:cNvPr id="2050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77718699"/>
              </p:ext>
            </p:extLst>
          </p:nvPr>
        </p:nvGraphicFramePr>
        <p:xfrm>
          <a:off x="539750" y="2132856"/>
          <a:ext cx="5688013" cy="504825"/>
        </p:xfrm>
        <a:graphic>
          <a:graphicData uri="http://schemas.openxmlformats.org/presentationml/2006/ole">
            <p:oleObj spid="_x0000_s25616" name="Equation" r:id="rId3" imgW="3581280" imgH="317160" progId="Equation.3">
              <p:embed/>
            </p:oleObj>
          </a:graphicData>
        </a:graphic>
      </p:graphicFrame>
      <p:graphicFrame>
        <p:nvGraphicFramePr>
          <p:cNvPr id="2051" name="Object 44"/>
          <p:cNvGraphicFramePr>
            <a:graphicFrameLocks noChangeAspect="1"/>
          </p:cNvGraphicFramePr>
          <p:nvPr/>
        </p:nvGraphicFramePr>
        <p:xfrm>
          <a:off x="250825" y="5732463"/>
          <a:ext cx="6616700" cy="865187"/>
        </p:xfrm>
        <a:graphic>
          <a:graphicData uri="http://schemas.openxmlformats.org/presentationml/2006/ole">
            <p:oleObj spid="_x0000_s25617" name="公式" r:id="rId4" imgW="3111500" imgH="40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全息成像：扫描方式</a:t>
            </a:r>
          </a:p>
        </p:txBody>
      </p:sp>
      <p:sp>
        <p:nvSpPr>
          <p:cNvPr id="13315" name="内容占位符 2"/>
          <p:cNvSpPr>
            <a:spLocks noGrp="1"/>
          </p:cNvSpPr>
          <p:nvPr>
            <p:ph idx="1"/>
          </p:nvPr>
        </p:nvSpPr>
        <p:spPr>
          <a:xfrm>
            <a:off x="539750" y="1412776"/>
            <a:ext cx="7488238" cy="4319587"/>
          </a:xfrm>
        </p:spPr>
        <p:txBody>
          <a:bodyPr/>
          <a:lstStyle/>
          <a:p>
            <a:r>
              <a:rPr lang="zh-CN" altLang="en-US" dirty="0" smtClean="0"/>
              <a:t>理想扫描：</a:t>
            </a:r>
            <a:endParaRPr lang="en-US" altLang="zh-CN" dirty="0" smtClean="0"/>
          </a:p>
          <a:p>
            <a:r>
              <a:rPr lang="zh-CN" altLang="en-US" sz="1800" dirty="0" smtClean="0"/>
              <a:t>空间采样：扫描平面内均匀网格状采样</a:t>
            </a:r>
            <a:endParaRPr lang="en-US" altLang="zh-CN" sz="1800" dirty="0" smtClean="0"/>
          </a:p>
          <a:p>
            <a:r>
              <a:rPr lang="zh-CN" altLang="en-US" sz="1800" dirty="0" smtClean="0"/>
              <a:t>频率采样：在每个空间采样点以不同的工作频率采样</a:t>
            </a:r>
            <a:endParaRPr lang="en-US" altLang="zh-CN" sz="1800" dirty="0" smtClean="0"/>
          </a:p>
          <a:p>
            <a:r>
              <a:rPr lang="zh-CN" altLang="en-US" sz="1800" dirty="0" smtClean="0"/>
              <a:t>发射天线和接受天线的位置重合</a:t>
            </a:r>
          </a:p>
        </p:txBody>
      </p:sp>
      <p:grpSp>
        <p:nvGrpSpPr>
          <p:cNvPr id="2" name="组合 845"/>
          <p:cNvGrpSpPr>
            <a:grpSpLocks/>
          </p:cNvGrpSpPr>
          <p:nvPr/>
        </p:nvGrpSpPr>
        <p:grpSpPr bwMode="auto">
          <a:xfrm>
            <a:off x="2700338" y="2852638"/>
            <a:ext cx="3455987" cy="3224213"/>
            <a:chOff x="4427984" y="2220615"/>
            <a:chExt cx="3456384" cy="3224609"/>
          </a:xfrm>
        </p:grpSpPr>
        <p:grpSp>
          <p:nvGrpSpPr>
            <p:cNvPr id="3" name="组合 523"/>
            <p:cNvGrpSpPr>
              <a:grpSpLocks/>
            </p:cNvGrpSpPr>
            <p:nvPr/>
          </p:nvGrpSpPr>
          <p:grpSpPr bwMode="auto">
            <a:xfrm>
              <a:off x="4499992" y="2220615"/>
              <a:ext cx="3384376" cy="461665"/>
              <a:chOff x="1979712" y="2132856"/>
              <a:chExt cx="3384376" cy="461665"/>
            </a:xfrm>
          </p:grpSpPr>
          <p:sp>
            <p:nvSpPr>
              <p:cNvPr id="13639" name="椭圆 3"/>
              <p:cNvSpPr>
                <a:spLocks noChangeArrowheads="1"/>
              </p:cNvSpPr>
              <p:nvPr/>
            </p:nvSpPr>
            <p:spPr bwMode="auto">
              <a:xfrm>
                <a:off x="1979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40" name="椭圆 4"/>
              <p:cNvSpPr>
                <a:spLocks noChangeArrowheads="1"/>
              </p:cNvSpPr>
              <p:nvPr/>
            </p:nvSpPr>
            <p:spPr bwMode="auto">
              <a:xfrm>
                <a:off x="2132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41" name="椭圆 5"/>
              <p:cNvSpPr>
                <a:spLocks noChangeArrowheads="1"/>
              </p:cNvSpPr>
              <p:nvPr/>
            </p:nvSpPr>
            <p:spPr bwMode="auto">
              <a:xfrm>
                <a:off x="2284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42" name="椭圆 6"/>
              <p:cNvSpPr>
                <a:spLocks noChangeArrowheads="1"/>
              </p:cNvSpPr>
              <p:nvPr/>
            </p:nvSpPr>
            <p:spPr bwMode="auto">
              <a:xfrm>
                <a:off x="2436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43" name="椭圆 7"/>
              <p:cNvSpPr>
                <a:spLocks noChangeArrowheads="1"/>
              </p:cNvSpPr>
              <p:nvPr/>
            </p:nvSpPr>
            <p:spPr bwMode="auto">
              <a:xfrm>
                <a:off x="2589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44" name="椭圆 8"/>
              <p:cNvSpPr>
                <a:spLocks noChangeArrowheads="1"/>
              </p:cNvSpPr>
              <p:nvPr/>
            </p:nvSpPr>
            <p:spPr bwMode="auto">
              <a:xfrm>
                <a:off x="2741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45" name="椭圆 9"/>
              <p:cNvSpPr>
                <a:spLocks noChangeArrowheads="1"/>
              </p:cNvSpPr>
              <p:nvPr/>
            </p:nvSpPr>
            <p:spPr bwMode="auto">
              <a:xfrm>
                <a:off x="2894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46" name="椭圆 10"/>
              <p:cNvSpPr>
                <a:spLocks noChangeArrowheads="1"/>
              </p:cNvSpPr>
              <p:nvPr/>
            </p:nvSpPr>
            <p:spPr bwMode="auto">
              <a:xfrm>
                <a:off x="3046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47" name="椭圆 11"/>
              <p:cNvSpPr>
                <a:spLocks noChangeArrowheads="1"/>
              </p:cNvSpPr>
              <p:nvPr/>
            </p:nvSpPr>
            <p:spPr bwMode="auto">
              <a:xfrm>
                <a:off x="3198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48" name="椭圆 12"/>
              <p:cNvSpPr>
                <a:spLocks noChangeArrowheads="1"/>
              </p:cNvSpPr>
              <p:nvPr/>
            </p:nvSpPr>
            <p:spPr bwMode="auto">
              <a:xfrm>
                <a:off x="3351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49" name="椭圆 13"/>
              <p:cNvSpPr>
                <a:spLocks noChangeArrowheads="1"/>
              </p:cNvSpPr>
              <p:nvPr/>
            </p:nvSpPr>
            <p:spPr bwMode="auto">
              <a:xfrm>
                <a:off x="3503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50" name="椭圆 14"/>
              <p:cNvSpPr>
                <a:spLocks noChangeArrowheads="1"/>
              </p:cNvSpPr>
              <p:nvPr/>
            </p:nvSpPr>
            <p:spPr bwMode="auto">
              <a:xfrm>
                <a:off x="3656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51" name="椭圆 15"/>
              <p:cNvSpPr>
                <a:spLocks noChangeArrowheads="1"/>
              </p:cNvSpPr>
              <p:nvPr/>
            </p:nvSpPr>
            <p:spPr bwMode="auto">
              <a:xfrm>
                <a:off x="3808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52" name="椭圆 16"/>
              <p:cNvSpPr>
                <a:spLocks noChangeArrowheads="1"/>
              </p:cNvSpPr>
              <p:nvPr/>
            </p:nvSpPr>
            <p:spPr bwMode="auto">
              <a:xfrm>
                <a:off x="3960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53" name="椭圆 17"/>
              <p:cNvSpPr>
                <a:spLocks noChangeArrowheads="1"/>
              </p:cNvSpPr>
              <p:nvPr/>
            </p:nvSpPr>
            <p:spPr bwMode="auto">
              <a:xfrm>
                <a:off x="48348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54" name="椭圆 18"/>
              <p:cNvSpPr>
                <a:spLocks noChangeArrowheads="1"/>
              </p:cNvSpPr>
              <p:nvPr/>
            </p:nvSpPr>
            <p:spPr bwMode="auto">
              <a:xfrm>
                <a:off x="49872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55" name="椭圆 19"/>
              <p:cNvSpPr>
                <a:spLocks noChangeArrowheads="1"/>
              </p:cNvSpPr>
              <p:nvPr/>
            </p:nvSpPr>
            <p:spPr bwMode="auto">
              <a:xfrm>
                <a:off x="51396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56" name="椭圆 20"/>
              <p:cNvSpPr>
                <a:spLocks noChangeArrowheads="1"/>
              </p:cNvSpPr>
              <p:nvPr/>
            </p:nvSpPr>
            <p:spPr bwMode="auto">
              <a:xfrm>
                <a:off x="52920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57" name="TextBox 21"/>
              <p:cNvSpPr txBox="1">
                <a:spLocks noChangeArrowheads="1"/>
              </p:cNvSpPr>
              <p:nvPr/>
            </p:nvSpPr>
            <p:spPr bwMode="auto">
              <a:xfrm>
                <a:off x="4059813" y="2132856"/>
                <a:ext cx="80021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……</a:t>
                </a:r>
                <a:endParaRPr lang="zh-CN" altLang="en-US"/>
              </a:p>
            </p:txBody>
          </p:sp>
        </p:grpSp>
        <p:grpSp>
          <p:nvGrpSpPr>
            <p:cNvPr id="4" name="组合 524"/>
            <p:cNvGrpSpPr>
              <a:grpSpLocks/>
            </p:cNvGrpSpPr>
            <p:nvPr/>
          </p:nvGrpSpPr>
          <p:grpSpPr bwMode="auto">
            <a:xfrm>
              <a:off x="4499992" y="2373015"/>
              <a:ext cx="3384376" cy="461665"/>
              <a:chOff x="1979712" y="2132856"/>
              <a:chExt cx="3384376" cy="461665"/>
            </a:xfrm>
          </p:grpSpPr>
          <p:sp>
            <p:nvSpPr>
              <p:cNvPr id="13620" name="椭圆 525"/>
              <p:cNvSpPr>
                <a:spLocks noChangeArrowheads="1"/>
              </p:cNvSpPr>
              <p:nvPr/>
            </p:nvSpPr>
            <p:spPr bwMode="auto">
              <a:xfrm>
                <a:off x="1979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21" name="椭圆 526"/>
              <p:cNvSpPr>
                <a:spLocks noChangeArrowheads="1"/>
              </p:cNvSpPr>
              <p:nvPr/>
            </p:nvSpPr>
            <p:spPr bwMode="auto">
              <a:xfrm>
                <a:off x="2132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22" name="椭圆 527"/>
              <p:cNvSpPr>
                <a:spLocks noChangeArrowheads="1"/>
              </p:cNvSpPr>
              <p:nvPr/>
            </p:nvSpPr>
            <p:spPr bwMode="auto">
              <a:xfrm>
                <a:off x="2284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23" name="椭圆 528"/>
              <p:cNvSpPr>
                <a:spLocks noChangeArrowheads="1"/>
              </p:cNvSpPr>
              <p:nvPr/>
            </p:nvSpPr>
            <p:spPr bwMode="auto">
              <a:xfrm>
                <a:off x="2436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24" name="椭圆 529"/>
              <p:cNvSpPr>
                <a:spLocks noChangeArrowheads="1"/>
              </p:cNvSpPr>
              <p:nvPr/>
            </p:nvSpPr>
            <p:spPr bwMode="auto">
              <a:xfrm>
                <a:off x="2589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25" name="椭圆 530"/>
              <p:cNvSpPr>
                <a:spLocks noChangeArrowheads="1"/>
              </p:cNvSpPr>
              <p:nvPr/>
            </p:nvSpPr>
            <p:spPr bwMode="auto">
              <a:xfrm>
                <a:off x="2741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26" name="椭圆 531"/>
              <p:cNvSpPr>
                <a:spLocks noChangeArrowheads="1"/>
              </p:cNvSpPr>
              <p:nvPr/>
            </p:nvSpPr>
            <p:spPr bwMode="auto">
              <a:xfrm>
                <a:off x="2894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27" name="椭圆 532"/>
              <p:cNvSpPr>
                <a:spLocks noChangeArrowheads="1"/>
              </p:cNvSpPr>
              <p:nvPr/>
            </p:nvSpPr>
            <p:spPr bwMode="auto">
              <a:xfrm>
                <a:off x="3046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28" name="椭圆 533"/>
              <p:cNvSpPr>
                <a:spLocks noChangeArrowheads="1"/>
              </p:cNvSpPr>
              <p:nvPr/>
            </p:nvSpPr>
            <p:spPr bwMode="auto">
              <a:xfrm>
                <a:off x="3198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29" name="椭圆 534"/>
              <p:cNvSpPr>
                <a:spLocks noChangeArrowheads="1"/>
              </p:cNvSpPr>
              <p:nvPr/>
            </p:nvSpPr>
            <p:spPr bwMode="auto">
              <a:xfrm>
                <a:off x="3351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30" name="椭圆 535"/>
              <p:cNvSpPr>
                <a:spLocks noChangeArrowheads="1"/>
              </p:cNvSpPr>
              <p:nvPr/>
            </p:nvSpPr>
            <p:spPr bwMode="auto">
              <a:xfrm>
                <a:off x="3503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31" name="椭圆 536"/>
              <p:cNvSpPr>
                <a:spLocks noChangeArrowheads="1"/>
              </p:cNvSpPr>
              <p:nvPr/>
            </p:nvSpPr>
            <p:spPr bwMode="auto">
              <a:xfrm>
                <a:off x="3656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32" name="椭圆 537"/>
              <p:cNvSpPr>
                <a:spLocks noChangeArrowheads="1"/>
              </p:cNvSpPr>
              <p:nvPr/>
            </p:nvSpPr>
            <p:spPr bwMode="auto">
              <a:xfrm>
                <a:off x="3808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33" name="椭圆 538"/>
              <p:cNvSpPr>
                <a:spLocks noChangeArrowheads="1"/>
              </p:cNvSpPr>
              <p:nvPr/>
            </p:nvSpPr>
            <p:spPr bwMode="auto">
              <a:xfrm>
                <a:off x="3960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34" name="椭圆 539"/>
              <p:cNvSpPr>
                <a:spLocks noChangeArrowheads="1"/>
              </p:cNvSpPr>
              <p:nvPr/>
            </p:nvSpPr>
            <p:spPr bwMode="auto">
              <a:xfrm>
                <a:off x="48348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35" name="椭圆 540"/>
              <p:cNvSpPr>
                <a:spLocks noChangeArrowheads="1"/>
              </p:cNvSpPr>
              <p:nvPr/>
            </p:nvSpPr>
            <p:spPr bwMode="auto">
              <a:xfrm>
                <a:off x="49872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36" name="椭圆 541"/>
              <p:cNvSpPr>
                <a:spLocks noChangeArrowheads="1"/>
              </p:cNvSpPr>
              <p:nvPr/>
            </p:nvSpPr>
            <p:spPr bwMode="auto">
              <a:xfrm>
                <a:off x="51396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37" name="椭圆 542"/>
              <p:cNvSpPr>
                <a:spLocks noChangeArrowheads="1"/>
              </p:cNvSpPr>
              <p:nvPr/>
            </p:nvSpPr>
            <p:spPr bwMode="auto">
              <a:xfrm>
                <a:off x="52920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38" name="TextBox 543"/>
              <p:cNvSpPr txBox="1">
                <a:spLocks noChangeArrowheads="1"/>
              </p:cNvSpPr>
              <p:nvPr/>
            </p:nvSpPr>
            <p:spPr bwMode="auto">
              <a:xfrm>
                <a:off x="4059813" y="2132856"/>
                <a:ext cx="80021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……</a:t>
                </a:r>
                <a:endParaRPr lang="zh-CN" altLang="en-US"/>
              </a:p>
            </p:txBody>
          </p:sp>
        </p:grpSp>
        <p:grpSp>
          <p:nvGrpSpPr>
            <p:cNvPr id="5" name="组合 544"/>
            <p:cNvGrpSpPr>
              <a:grpSpLocks/>
            </p:cNvGrpSpPr>
            <p:nvPr/>
          </p:nvGrpSpPr>
          <p:grpSpPr bwMode="auto">
            <a:xfrm>
              <a:off x="4499992" y="2525415"/>
              <a:ext cx="3384376" cy="461665"/>
              <a:chOff x="1979712" y="2132856"/>
              <a:chExt cx="3384376" cy="461665"/>
            </a:xfrm>
          </p:grpSpPr>
          <p:sp>
            <p:nvSpPr>
              <p:cNvPr id="13601" name="椭圆 545"/>
              <p:cNvSpPr>
                <a:spLocks noChangeArrowheads="1"/>
              </p:cNvSpPr>
              <p:nvPr/>
            </p:nvSpPr>
            <p:spPr bwMode="auto">
              <a:xfrm>
                <a:off x="1979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02" name="椭圆 546"/>
              <p:cNvSpPr>
                <a:spLocks noChangeArrowheads="1"/>
              </p:cNvSpPr>
              <p:nvPr/>
            </p:nvSpPr>
            <p:spPr bwMode="auto">
              <a:xfrm>
                <a:off x="2132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03" name="椭圆 547"/>
              <p:cNvSpPr>
                <a:spLocks noChangeArrowheads="1"/>
              </p:cNvSpPr>
              <p:nvPr/>
            </p:nvSpPr>
            <p:spPr bwMode="auto">
              <a:xfrm>
                <a:off x="2284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04" name="椭圆 548"/>
              <p:cNvSpPr>
                <a:spLocks noChangeArrowheads="1"/>
              </p:cNvSpPr>
              <p:nvPr/>
            </p:nvSpPr>
            <p:spPr bwMode="auto">
              <a:xfrm>
                <a:off x="2436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05" name="椭圆 549"/>
              <p:cNvSpPr>
                <a:spLocks noChangeArrowheads="1"/>
              </p:cNvSpPr>
              <p:nvPr/>
            </p:nvSpPr>
            <p:spPr bwMode="auto">
              <a:xfrm>
                <a:off x="2589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06" name="椭圆 550"/>
              <p:cNvSpPr>
                <a:spLocks noChangeArrowheads="1"/>
              </p:cNvSpPr>
              <p:nvPr/>
            </p:nvSpPr>
            <p:spPr bwMode="auto">
              <a:xfrm>
                <a:off x="2741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07" name="椭圆 551"/>
              <p:cNvSpPr>
                <a:spLocks noChangeArrowheads="1"/>
              </p:cNvSpPr>
              <p:nvPr/>
            </p:nvSpPr>
            <p:spPr bwMode="auto">
              <a:xfrm>
                <a:off x="2894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08" name="椭圆 552"/>
              <p:cNvSpPr>
                <a:spLocks noChangeArrowheads="1"/>
              </p:cNvSpPr>
              <p:nvPr/>
            </p:nvSpPr>
            <p:spPr bwMode="auto">
              <a:xfrm>
                <a:off x="3046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09" name="椭圆 553"/>
              <p:cNvSpPr>
                <a:spLocks noChangeArrowheads="1"/>
              </p:cNvSpPr>
              <p:nvPr/>
            </p:nvSpPr>
            <p:spPr bwMode="auto">
              <a:xfrm>
                <a:off x="3198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10" name="椭圆 554"/>
              <p:cNvSpPr>
                <a:spLocks noChangeArrowheads="1"/>
              </p:cNvSpPr>
              <p:nvPr/>
            </p:nvSpPr>
            <p:spPr bwMode="auto">
              <a:xfrm>
                <a:off x="3351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11" name="椭圆 555"/>
              <p:cNvSpPr>
                <a:spLocks noChangeArrowheads="1"/>
              </p:cNvSpPr>
              <p:nvPr/>
            </p:nvSpPr>
            <p:spPr bwMode="auto">
              <a:xfrm>
                <a:off x="3503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12" name="椭圆 556"/>
              <p:cNvSpPr>
                <a:spLocks noChangeArrowheads="1"/>
              </p:cNvSpPr>
              <p:nvPr/>
            </p:nvSpPr>
            <p:spPr bwMode="auto">
              <a:xfrm>
                <a:off x="3656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13" name="椭圆 557"/>
              <p:cNvSpPr>
                <a:spLocks noChangeArrowheads="1"/>
              </p:cNvSpPr>
              <p:nvPr/>
            </p:nvSpPr>
            <p:spPr bwMode="auto">
              <a:xfrm>
                <a:off x="3808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14" name="椭圆 558"/>
              <p:cNvSpPr>
                <a:spLocks noChangeArrowheads="1"/>
              </p:cNvSpPr>
              <p:nvPr/>
            </p:nvSpPr>
            <p:spPr bwMode="auto">
              <a:xfrm>
                <a:off x="3960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15" name="椭圆 559"/>
              <p:cNvSpPr>
                <a:spLocks noChangeArrowheads="1"/>
              </p:cNvSpPr>
              <p:nvPr/>
            </p:nvSpPr>
            <p:spPr bwMode="auto">
              <a:xfrm>
                <a:off x="48348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16" name="椭圆 560"/>
              <p:cNvSpPr>
                <a:spLocks noChangeArrowheads="1"/>
              </p:cNvSpPr>
              <p:nvPr/>
            </p:nvSpPr>
            <p:spPr bwMode="auto">
              <a:xfrm>
                <a:off x="49872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17" name="椭圆 561"/>
              <p:cNvSpPr>
                <a:spLocks noChangeArrowheads="1"/>
              </p:cNvSpPr>
              <p:nvPr/>
            </p:nvSpPr>
            <p:spPr bwMode="auto">
              <a:xfrm>
                <a:off x="51396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18" name="椭圆 562"/>
              <p:cNvSpPr>
                <a:spLocks noChangeArrowheads="1"/>
              </p:cNvSpPr>
              <p:nvPr/>
            </p:nvSpPr>
            <p:spPr bwMode="auto">
              <a:xfrm>
                <a:off x="52920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19" name="TextBox 563"/>
              <p:cNvSpPr txBox="1">
                <a:spLocks noChangeArrowheads="1"/>
              </p:cNvSpPr>
              <p:nvPr/>
            </p:nvSpPr>
            <p:spPr bwMode="auto">
              <a:xfrm>
                <a:off x="4059813" y="2132856"/>
                <a:ext cx="80021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……</a:t>
                </a:r>
                <a:endParaRPr lang="zh-CN" altLang="en-US"/>
              </a:p>
            </p:txBody>
          </p:sp>
        </p:grpSp>
        <p:grpSp>
          <p:nvGrpSpPr>
            <p:cNvPr id="6" name="组合 564"/>
            <p:cNvGrpSpPr>
              <a:grpSpLocks/>
            </p:cNvGrpSpPr>
            <p:nvPr/>
          </p:nvGrpSpPr>
          <p:grpSpPr bwMode="auto">
            <a:xfrm>
              <a:off x="4499992" y="2677815"/>
              <a:ext cx="3384376" cy="461665"/>
              <a:chOff x="1979712" y="2132856"/>
              <a:chExt cx="3384376" cy="461665"/>
            </a:xfrm>
          </p:grpSpPr>
          <p:sp>
            <p:nvSpPr>
              <p:cNvPr id="13582" name="椭圆 565"/>
              <p:cNvSpPr>
                <a:spLocks noChangeArrowheads="1"/>
              </p:cNvSpPr>
              <p:nvPr/>
            </p:nvSpPr>
            <p:spPr bwMode="auto">
              <a:xfrm>
                <a:off x="1979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83" name="椭圆 566"/>
              <p:cNvSpPr>
                <a:spLocks noChangeArrowheads="1"/>
              </p:cNvSpPr>
              <p:nvPr/>
            </p:nvSpPr>
            <p:spPr bwMode="auto">
              <a:xfrm>
                <a:off x="2132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84" name="椭圆 567"/>
              <p:cNvSpPr>
                <a:spLocks noChangeArrowheads="1"/>
              </p:cNvSpPr>
              <p:nvPr/>
            </p:nvSpPr>
            <p:spPr bwMode="auto">
              <a:xfrm>
                <a:off x="2284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85" name="椭圆 568"/>
              <p:cNvSpPr>
                <a:spLocks noChangeArrowheads="1"/>
              </p:cNvSpPr>
              <p:nvPr/>
            </p:nvSpPr>
            <p:spPr bwMode="auto">
              <a:xfrm>
                <a:off x="2436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86" name="椭圆 569"/>
              <p:cNvSpPr>
                <a:spLocks noChangeArrowheads="1"/>
              </p:cNvSpPr>
              <p:nvPr/>
            </p:nvSpPr>
            <p:spPr bwMode="auto">
              <a:xfrm>
                <a:off x="2589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87" name="椭圆 570"/>
              <p:cNvSpPr>
                <a:spLocks noChangeArrowheads="1"/>
              </p:cNvSpPr>
              <p:nvPr/>
            </p:nvSpPr>
            <p:spPr bwMode="auto">
              <a:xfrm>
                <a:off x="2741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88" name="椭圆 571"/>
              <p:cNvSpPr>
                <a:spLocks noChangeArrowheads="1"/>
              </p:cNvSpPr>
              <p:nvPr/>
            </p:nvSpPr>
            <p:spPr bwMode="auto">
              <a:xfrm>
                <a:off x="2894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89" name="椭圆 572"/>
              <p:cNvSpPr>
                <a:spLocks noChangeArrowheads="1"/>
              </p:cNvSpPr>
              <p:nvPr/>
            </p:nvSpPr>
            <p:spPr bwMode="auto">
              <a:xfrm>
                <a:off x="3046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90" name="椭圆 573"/>
              <p:cNvSpPr>
                <a:spLocks noChangeArrowheads="1"/>
              </p:cNvSpPr>
              <p:nvPr/>
            </p:nvSpPr>
            <p:spPr bwMode="auto">
              <a:xfrm>
                <a:off x="3198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91" name="椭圆 574"/>
              <p:cNvSpPr>
                <a:spLocks noChangeArrowheads="1"/>
              </p:cNvSpPr>
              <p:nvPr/>
            </p:nvSpPr>
            <p:spPr bwMode="auto">
              <a:xfrm>
                <a:off x="3351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92" name="椭圆 575"/>
              <p:cNvSpPr>
                <a:spLocks noChangeArrowheads="1"/>
              </p:cNvSpPr>
              <p:nvPr/>
            </p:nvSpPr>
            <p:spPr bwMode="auto">
              <a:xfrm>
                <a:off x="3503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93" name="椭圆 576"/>
              <p:cNvSpPr>
                <a:spLocks noChangeArrowheads="1"/>
              </p:cNvSpPr>
              <p:nvPr/>
            </p:nvSpPr>
            <p:spPr bwMode="auto">
              <a:xfrm>
                <a:off x="3656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94" name="椭圆 577"/>
              <p:cNvSpPr>
                <a:spLocks noChangeArrowheads="1"/>
              </p:cNvSpPr>
              <p:nvPr/>
            </p:nvSpPr>
            <p:spPr bwMode="auto">
              <a:xfrm>
                <a:off x="3808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95" name="椭圆 578"/>
              <p:cNvSpPr>
                <a:spLocks noChangeArrowheads="1"/>
              </p:cNvSpPr>
              <p:nvPr/>
            </p:nvSpPr>
            <p:spPr bwMode="auto">
              <a:xfrm>
                <a:off x="3960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96" name="椭圆 579"/>
              <p:cNvSpPr>
                <a:spLocks noChangeArrowheads="1"/>
              </p:cNvSpPr>
              <p:nvPr/>
            </p:nvSpPr>
            <p:spPr bwMode="auto">
              <a:xfrm>
                <a:off x="48348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97" name="椭圆 580"/>
              <p:cNvSpPr>
                <a:spLocks noChangeArrowheads="1"/>
              </p:cNvSpPr>
              <p:nvPr/>
            </p:nvSpPr>
            <p:spPr bwMode="auto">
              <a:xfrm>
                <a:off x="49872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98" name="椭圆 581"/>
              <p:cNvSpPr>
                <a:spLocks noChangeArrowheads="1"/>
              </p:cNvSpPr>
              <p:nvPr/>
            </p:nvSpPr>
            <p:spPr bwMode="auto">
              <a:xfrm>
                <a:off x="51396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99" name="椭圆 582"/>
              <p:cNvSpPr>
                <a:spLocks noChangeArrowheads="1"/>
              </p:cNvSpPr>
              <p:nvPr/>
            </p:nvSpPr>
            <p:spPr bwMode="auto">
              <a:xfrm>
                <a:off x="52920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00" name="TextBox 583"/>
              <p:cNvSpPr txBox="1">
                <a:spLocks noChangeArrowheads="1"/>
              </p:cNvSpPr>
              <p:nvPr/>
            </p:nvSpPr>
            <p:spPr bwMode="auto">
              <a:xfrm>
                <a:off x="4059813" y="2132856"/>
                <a:ext cx="80021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……</a:t>
                </a:r>
                <a:endParaRPr lang="zh-CN" altLang="en-US"/>
              </a:p>
            </p:txBody>
          </p:sp>
        </p:grpSp>
        <p:grpSp>
          <p:nvGrpSpPr>
            <p:cNvPr id="7" name="组合 584"/>
            <p:cNvGrpSpPr>
              <a:grpSpLocks/>
            </p:cNvGrpSpPr>
            <p:nvPr/>
          </p:nvGrpSpPr>
          <p:grpSpPr bwMode="auto">
            <a:xfrm>
              <a:off x="4499992" y="2830215"/>
              <a:ext cx="3384376" cy="461665"/>
              <a:chOff x="1979712" y="2132856"/>
              <a:chExt cx="3384376" cy="461665"/>
            </a:xfrm>
          </p:grpSpPr>
          <p:sp>
            <p:nvSpPr>
              <p:cNvPr id="13563" name="椭圆 585"/>
              <p:cNvSpPr>
                <a:spLocks noChangeArrowheads="1"/>
              </p:cNvSpPr>
              <p:nvPr/>
            </p:nvSpPr>
            <p:spPr bwMode="auto">
              <a:xfrm>
                <a:off x="1979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64" name="椭圆 586"/>
              <p:cNvSpPr>
                <a:spLocks noChangeArrowheads="1"/>
              </p:cNvSpPr>
              <p:nvPr/>
            </p:nvSpPr>
            <p:spPr bwMode="auto">
              <a:xfrm>
                <a:off x="2132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65" name="椭圆 587"/>
              <p:cNvSpPr>
                <a:spLocks noChangeArrowheads="1"/>
              </p:cNvSpPr>
              <p:nvPr/>
            </p:nvSpPr>
            <p:spPr bwMode="auto">
              <a:xfrm>
                <a:off x="2284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66" name="椭圆 588"/>
              <p:cNvSpPr>
                <a:spLocks noChangeArrowheads="1"/>
              </p:cNvSpPr>
              <p:nvPr/>
            </p:nvSpPr>
            <p:spPr bwMode="auto">
              <a:xfrm>
                <a:off x="2436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67" name="椭圆 589"/>
              <p:cNvSpPr>
                <a:spLocks noChangeArrowheads="1"/>
              </p:cNvSpPr>
              <p:nvPr/>
            </p:nvSpPr>
            <p:spPr bwMode="auto">
              <a:xfrm>
                <a:off x="2589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68" name="椭圆 590"/>
              <p:cNvSpPr>
                <a:spLocks noChangeArrowheads="1"/>
              </p:cNvSpPr>
              <p:nvPr/>
            </p:nvSpPr>
            <p:spPr bwMode="auto">
              <a:xfrm>
                <a:off x="2741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69" name="椭圆 591"/>
              <p:cNvSpPr>
                <a:spLocks noChangeArrowheads="1"/>
              </p:cNvSpPr>
              <p:nvPr/>
            </p:nvSpPr>
            <p:spPr bwMode="auto">
              <a:xfrm>
                <a:off x="2894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70" name="椭圆 592"/>
              <p:cNvSpPr>
                <a:spLocks noChangeArrowheads="1"/>
              </p:cNvSpPr>
              <p:nvPr/>
            </p:nvSpPr>
            <p:spPr bwMode="auto">
              <a:xfrm>
                <a:off x="3046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71" name="椭圆 593"/>
              <p:cNvSpPr>
                <a:spLocks noChangeArrowheads="1"/>
              </p:cNvSpPr>
              <p:nvPr/>
            </p:nvSpPr>
            <p:spPr bwMode="auto">
              <a:xfrm>
                <a:off x="3198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72" name="椭圆 594"/>
              <p:cNvSpPr>
                <a:spLocks noChangeArrowheads="1"/>
              </p:cNvSpPr>
              <p:nvPr/>
            </p:nvSpPr>
            <p:spPr bwMode="auto">
              <a:xfrm>
                <a:off x="3351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73" name="椭圆 595"/>
              <p:cNvSpPr>
                <a:spLocks noChangeArrowheads="1"/>
              </p:cNvSpPr>
              <p:nvPr/>
            </p:nvSpPr>
            <p:spPr bwMode="auto">
              <a:xfrm>
                <a:off x="3503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74" name="椭圆 596"/>
              <p:cNvSpPr>
                <a:spLocks noChangeArrowheads="1"/>
              </p:cNvSpPr>
              <p:nvPr/>
            </p:nvSpPr>
            <p:spPr bwMode="auto">
              <a:xfrm>
                <a:off x="3656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75" name="椭圆 597"/>
              <p:cNvSpPr>
                <a:spLocks noChangeArrowheads="1"/>
              </p:cNvSpPr>
              <p:nvPr/>
            </p:nvSpPr>
            <p:spPr bwMode="auto">
              <a:xfrm>
                <a:off x="3808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76" name="椭圆 598"/>
              <p:cNvSpPr>
                <a:spLocks noChangeArrowheads="1"/>
              </p:cNvSpPr>
              <p:nvPr/>
            </p:nvSpPr>
            <p:spPr bwMode="auto">
              <a:xfrm>
                <a:off x="3960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77" name="椭圆 599"/>
              <p:cNvSpPr>
                <a:spLocks noChangeArrowheads="1"/>
              </p:cNvSpPr>
              <p:nvPr/>
            </p:nvSpPr>
            <p:spPr bwMode="auto">
              <a:xfrm>
                <a:off x="48348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78" name="椭圆 600"/>
              <p:cNvSpPr>
                <a:spLocks noChangeArrowheads="1"/>
              </p:cNvSpPr>
              <p:nvPr/>
            </p:nvSpPr>
            <p:spPr bwMode="auto">
              <a:xfrm>
                <a:off x="49872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79" name="椭圆 601"/>
              <p:cNvSpPr>
                <a:spLocks noChangeArrowheads="1"/>
              </p:cNvSpPr>
              <p:nvPr/>
            </p:nvSpPr>
            <p:spPr bwMode="auto">
              <a:xfrm>
                <a:off x="51396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80" name="椭圆 602"/>
              <p:cNvSpPr>
                <a:spLocks noChangeArrowheads="1"/>
              </p:cNvSpPr>
              <p:nvPr/>
            </p:nvSpPr>
            <p:spPr bwMode="auto">
              <a:xfrm>
                <a:off x="52920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81" name="TextBox 603"/>
              <p:cNvSpPr txBox="1">
                <a:spLocks noChangeArrowheads="1"/>
              </p:cNvSpPr>
              <p:nvPr/>
            </p:nvSpPr>
            <p:spPr bwMode="auto">
              <a:xfrm>
                <a:off x="4059813" y="2132856"/>
                <a:ext cx="80021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……</a:t>
                </a:r>
                <a:endParaRPr lang="zh-CN" altLang="en-US"/>
              </a:p>
            </p:txBody>
          </p:sp>
        </p:grpSp>
        <p:grpSp>
          <p:nvGrpSpPr>
            <p:cNvPr id="8" name="组合 604"/>
            <p:cNvGrpSpPr>
              <a:grpSpLocks/>
            </p:cNvGrpSpPr>
            <p:nvPr/>
          </p:nvGrpSpPr>
          <p:grpSpPr bwMode="auto">
            <a:xfrm>
              <a:off x="4499992" y="2982615"/>
              <a:ext cx="3384376" cy="461665"/>
              <a:chOff x="1979712" y="2132856"/>
              <a:chExt cx="3384376" cy="461665"/>
            </a:xfrm>
          </p:grpSpPr>
          <p:sp>
            <p:nvSpPr>
              <p:cNvPr id="13544" name="椭圆 605"/>
              <p:cNvSpPr>
                <a:spLocks noChangeArrowheads="1"/>
              </p:cNvSpPr>
              <p:nvPr/>
            </p:nvSpPr>
            <p:spPr bwMode="auto">
              <a:xfrm>
                <a:off x="1979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45" name="椭圆 606"/>
              <p:cNvSpPr>
                <a:spLocks noChangeArrowheads="1"/>
              </p:cNvSpPr>
              <p:nvPr/>
            </p:nvSpPr>
            <p:spPr bwMode="auto">
              <a:xfrm>
                <a:off x="2132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46" name="椭圆 607"/>
              <p:cNvSpPr>
                <a:spLocks noChangeArrowheads="1"/>
              </p:cNvSpPr>
              <p:nvPr/>
            </p:nvSpPr>
            <p:spPr bwMode="auto">
              <a:xfrm>
                <a:off x="2284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47" name="椭圆 608"/>
              <p:cNvSpPr>
                <a:spLocks noChangeArrowheads="1"/>
              </p:cNvSpPr>
              <p:nvPr/>
            </p:nvSpPr>
            <p:spPr bwMode="auto">
              <a:xfrm>
                <a:off x="2436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48" name="椭圆 609"/>
              <p:cNvSpPr>
                <a:spLocks noChangeArrowheads="1"/>
              </p:cNvSpPr>
              <p:nvPr/>
            </p:nvSpPr>
            <p:spPr bwMode="auto">
              <a:xfrm>
                <a:off x="2589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49" name="椭圆 610"/>
              <p:cNvSpPr>
                <a:spLocks noChangeArrowheads="1"/>
              </p:cNvSpPr>
              <p:nvPr/>
            </p:nvSpPr>
            <p:spPr bwMode="auto">
              <a:xfrm>
                <a:off x="2741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50" name="椭圆 611"/>
              <p:cNvSpPr>
                <a:spLocks noChangeArrowheads="1"/>
              </p:cNvSpPr>
              <p:nvPr/>
            </p:nvSpPr>
            <p:spPr bwMode="auto">
              <a:xfrm>
                <a:off x="2894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51" name="椭圆 612"/>
              <p:cNvSpPr>
                <a:spLocks noChangeArrowheads="1"/>
              </p:cNvSpPr>
              <p:nvPr/>
            </p:nvSpPr>
            <p:spPr bwMode="auto">
              <a:xfrm>
                <a:off x="3046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52" name="椭圆 613"/>
              <p:cNvSpPr>
                <a:spLocks noChangeArrowheads="1"/>
              </p:cNvSpPr>
              <p:nvPr/>
            </p:nvSpPr>
            <p:spPr bwMode="auto">
              <a:xfrm>
                <a:off x="3198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53" name="椭圆 614"/>
              <p:cNvSpPr>
                <a:spLocks noChangeArrowheads="1"/>
              </p:cNvSpPr>
              <p:nvPr/>
            </p:nvSpPr>
            <p:spPr bwMode="auto">
              <a:xfrm>
                <a:off x="3351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54" name="椭圆 615"/>
              <p:cNvSpPr>
                <a:spLocks noChangeArrowheads="1"/>
              </p:cNvSpPr>
              <p:nvPr/>
            </p:nvSpPr>
            <p:spPr bwMode="auto">
              <a:xfrm>
                <a:off x="3503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55" name="椭圆 616"/>
              <p:cNvSpPr>
                <a:spLocks noChangeArrowheads="1"/>
              </p:cNvSpPr>
              <p:nvPr/>
            </p:nvSpPr>
            <p:spPr bwMode="auto">
              <a:xfrm>
                <a:off x="3656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56" name="椭圆 617"/>
              <p:cNvSpPr>
                <a:spLocks noChangeArrowheads="1"/>
              </p:cNvSpPr>
              <p:nvPr/>
            </p:nvSpPr>
            <p:spPr bwMode="auto">
              <a:xfrm>
                <a:off x="3808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57" name="椭圆 618"/>
              <p:cNvSpPr>
                <a:spLocks noChangeArrowheads="1"/>
              </p:cNvSpPr>
              <p:nvPr/>
            </p:nvSpPr>
            <p:spPr bwMode="auto">
              <a:xfrm>
                <a:off x="3960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58" name="椭圆 619"/>
              <p:cNvSpPr>
                <a:spLocks noChangeArrowheads="1"/>
              </p:cNvSpPr>
              <p:nvPr/>
            </p:nvSpPr>
            <p:spPr bwMode="auto">
              <a:xfrm>
                <a:off x="48348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59" name="椭圆 620"/>
              <p:cNvSpPr>
                <a:spLocks noChangeArrowheads="1"/>
              </p:cNvSpPr>
              <p:nvPr/>
            </p:nvSpPr>
            <p:spPr bwMode="auto">
              <a:xfrm>
                <a:off x="49872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60" name="椭圆 621"/>
              <p:cNvSpPr>
                <a:spLocks noChangeArrowheads="1"/>
              </p:cNvSpPr>
              <p:nvPr/>
            </p:nvSpPr>
            <p:spPr bwMode="auto">
              <a:xfrm>
                <a:off x="51396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61" name="椭圆 622"/>
              <p:cNvSpPr>
                <a:spLocks noChangeArrowheads="1"/>
              </p:cNvSpPr>
              <p:nvPr/>
            </p:nvSpPr>
            <p:spPr bwMode="auto">
              <a:xfrm>
                <a:off x="52920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62" name="TextBox 623"/>
              <p:cNvSpPr txBox="1">
                <a:spLocks noChangeArrowheads="1"/>
              </p:cNvSpPr>
              <p:nvPr/>
            </p:nvSpPr>
            <p:spPr bwMode="auto">
              <a:xfrm>
                <a:off x="4059813" y="2132856"/>
                <a:ext cx="80021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……</a:t>
                </a:r>
                <a:endParaRPr lang="zh-CN" altLang="en-US"/>
              </a:p>
            </p:txBody>
          </p:sp>
        </p:grpSp>
        <p:grpSp>
          <p:nvGrpSpPr>
            <p:cNvPr id="9" name="组合 624"/>
            <p:cNvGrpSpPr>
              <a:grpSpLocks/>
            </p:cNvGrpSpPr>
            <p:nvPr/>
          </p:nvGrpSpPr>
          <p:grpSpPr bwMode="auto">
            <a:xfrm>
              <a:off x="4499992" y="3135015"/>
              <a:ext cx="3384376" cy="461665"/>
              <a:chOff x="1979712" y="2132856"/>
              <a:chExt cx="3384376" cy="461665"/>
            </a:xfrm>
          </p:grpSpPr>
          <p:sp>
            <p:nvSpPr>
              <p:cNvPr id="13525" name="椭圆 625"/>
              <p:cNvSpPr>
                <a:spLocks noChangeArrowheads="1"/>
              </p:cNvSpPr>
              <p:nvPr/>
            </p:nvSpPr>
            <p:spPr bwMode="auto">
              <a:xfrm>
                <a:off x="1979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26" name="椭圆 626"/>
              <p:cNvSpPr>
                <a:spLocks noChangeArrowheads="1"/>
              </p:cNvSpPr>
              <p:nvPr/>
            </p:nvSpPr>
            <p:spPr bwMode="auto">
              <a:xfrm>
                <a:off x="2132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27" name="椭圆 627"/>
              <p:cNvSpPr>
                <a:spLocks noChangeArrowheads="1"/>
              </p:cNvSpPr>
              <p:nvPr/>
            </p:nvSpPr>
            <p:spPr bwMode="auto">
              <a:xfrm>
                <a:off x="2284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28" name="椭圆 628"/>
              <p:cNvSpPr>
                <a:spLocks noChangeArrowheads="1"/>
              </p:cNvSpPr>
              <p:nvPr/>
            </p:nvSpPr>
            <p:spPr bwMode="auto">
              <a:xfrm>
                <a:off x="2436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29" name="椭圆 629"/>
              <p:cNvSpPr>
                <a:spLocks noChangeArrowheads="1"/>
              </p:cNvSpPr>
              <p:nvPr/>
            </p:nvSpPr>
            <p:spPr bwMode="auto">
              <a:xfrm>
                <a:off x="2589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30" name="椭圆 630"/>
              <p:cNvSpPr>
                <a:spLocks noChangeArrowheads="1"/>
              </p:cNvSpPr>
              <p:nvPr/>
            </p:nvSpPr>
            <p:spPr bwMode="auto">
              <a:xfrm>
                <a:off x="2741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31" name="椭圆 631"/>
              <p:cNvSpPr>
                <a:spLocks noChangeArrowheads="1"/>
              </p:cNvSpPr>
              <p:nvPr/>
            </p:nvSpPr>
            <p:spPr bwMode="auto">
              <a:xfrm>
                <a:off x="2894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32" name="椭圆 632"/>
              <p:cNvSpPr>
                <a:spLocks noChangeArrowheads="1"/>
              </p:cNvSpPr>
              <p:nvPr/>
            </p:nvSpPr>
            <p:spPr bwMode="auto">
              <a:xfrm>
                <a:off x="3046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33" name="椭圆 633"/>
              <p:cNvSpPr>
                <a:spLocks noChangeArrowheads="1"/>
              </p:cNvSpPr>
              <p:nvPr/>
            </p:nvSpPr>
            <p:spPr bwMode="auto">
              <a:xfrm>
                <a:off x="3198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34" name="椭圆 634"/>
              <p:cNvSpPr>
                <a:spLocks noChangeArrowheads="1"/>
              </p:cNvSpPr>
              <p:nvPr/>
            </p:nvSpPr>
            <p:spPr bwMode="auto">
              <a:xfrm>
                <a:off x="3351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35" name="椭圆 635"/>
              <p:cNvSpPr>
                <a:spLocks noChangeArrowheads="1"/>
              </p:cNvSpPr>
              <p:nvPr/>
            </p:nvSpPr>
            <p:spPr bwMode="auto">
              <a:xfrm>
                <a:off x="3503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36" name="椭圆 636"/>
              <p:cNvSpPr>
                <a:spLocks noChangeArrowheads="1"/>
              </p:cNvSpPr>
              <p:nvPr/>
            </p:nvSpPr>
            <p:spPr bwMode="auto">
              <a:xfrm>
                <a:off x="3656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37" name="椭圆 637"/>
              <p:cNvSpPr>
                <a:spLocks noChangeArrowheads="1"/>
              </p:cNvSpPr>
              <p:nvPr/>
            </p:nvSpPr>
            <p:spPr bwMode="auto">
              <a:xfrm>
                <a:off x="3808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38" name="椭圆 638"/>
              <p:cNvSpPr>
                <a:spLocks noChangeArrowheads="1"/>
              </p:cNvSpPr>
              <p:nvPr/>
            </p:nvSpPr>
            <p:spPr bwMode="auto">
              <a:xfrm>
                <a:off x="3960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39" name="椭圆 639"/>
              <p:cNvSpPr>
                <a:spLocks noChangeArrowheads="1"/>
              </p:cNvSpPr>
              <p:nvPr/>
            </p:nvSpPr>
            <p:spPr bwMode="auto">
              <a:xfrm>
                <a:off x="48348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40" name="椭圆 640"/>
              <p:cNvSpPr>
                <a:spLocks noChangeArrowheads="1"/>
              </p:cNvSpPr>
              <p:nvPr/>
            </p:nvSpPr>
            <p:spPr bwMode="auto">
              <a:xfrm>
                <a:off x="49872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41" name="椭圆 641"/>
              <p:cNvSpPr>
                <a:spLocks noChangeArrowheads="1"/>
              </p:cNvSpPr>
              <p:nvPr/>
            </p:nvSpPr>
            <p:spPr bwMode="auto">
              <a:xfrm>
                <a:off x="51396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42" name="椭圆 642"/>
              <p:cNvSpPr>
                <a:spLocks noChangeArrowheads="1"/>
              </p:cNvSpPr>
              <p:nvPr/>
            </p:nvSpPr>
            <p:spPr bwMode="auto">
              <a:xfrm>
                <a:off x="52920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43" name="TextBox 643"/>
              <p:cNvSpPr txBox="1">
                <a:spLocks noChangeArrowheads="1"/>
              </p:cNvSpPr>
              <p:nvPr/>
            </p:nvSpPr>
            <p:spPr bwMode="auto">
              <a:xfrm>
                <a:off x="4059813" y="2132856"/>
                <a:ext cx="80021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……</a:t>
                </a:r>
                <a:endParaRPr lang="zh-CN" altLang="en-US"/>
              </a:p>
            </p:txBody>
          </p:sp>
        </p:grpSp>
        <p:grpSp>
          <p:nvGrpSpPr>
            <p:cNvPr id="10" name="组合 644"/>
            <p:cNvGrpSpPr>
              <a:grpSpLocks/>
            </p:cNvGrpSpPr>
            <p:nvPr/>
          </p:nvGrpSpPr>
          <p:grpSpPr bwMode="auto">
            <a:xfrm>
              <a:off x="4499992" y="3287415"/>
              <a:ext cx="3384376" cy="461665"/>
              <a:chOff x="1979712" y="2132856"/>
              <a:chExt cx="3384376" cy="461665"/>
            </a:xfrm>
          </p:grpSpPr>
          <p:sp>
            <p:nvSpPr>
              <p:cNvPr id="13506" name="椭圆 645"/>
              <p:cNvSpPr>
                <a:spLocks noChangeArrowheads="1"/>
              </p:cNvSpPr>
              <p:nvPr/>
            </p:nvSpPr>
            <p:spPr bwMode="auto">
              <a:xfrm>
                <a:off x="1979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07" name="椭圆 646"/>
              <p:cNvSpPr>
                <a:spLocks noChangeArrowheads="1"/>
              </p:cNvSpPr>
              <p:nvPr/>
            </p:nvSpPr>
            <p:spPr bwMode="auto">
              <a:xfrm>
                <a:off x="2132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08" name="椭圆 647"/>
              <p:cNvSpPr>
                <a:spLocks noChangeArrowheads="1"/>
              </p:cNvSpPr>
              <p:nvPr/>
            </p:nvSpPr>
            <p:spPr bwMode="auto">
              <a:xfrm>
                <a:off x="2284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09" name="椭圆 648"/>
              <p:cNvSpPr>
                <a:spLocks noChangeArrowheads="1"/>
              </p:cNvSpPr>
              <p:nvPr/>
            </p:nvSpPr>
            <p:spPr bwMode="auto">
              <a:xfrm>
                <a:off x="2436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10" name="椭圆 649"/>
              <p:cNvSpPr>
                <a:spLocks noChangeArrowheads="1"/>
              </p:cNvSpPr>
              <p:nvPr/>
            </p:nvSpPr>
            <p:spPr bwMode="auto">
              <a:xfrm>
                <a:off x="2589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11" name="椭圆 650"/>
              <p:cNvSpPr>
                <a:spLocks noChangeArrowheads="1"/>
              </p:cNvSpPr>
              <p:nvPr/>
            </p:nvSpPr>
            <p:spPr bwMode="auto">
              <a:xfrm>
                <a:off x="2741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12" name="椭圆 651"/>
              <p:cNvSpPr>
                <a:spLocks noChangeArrowheads="1"/>
              </p:cNvSpPr>
              <p:nvPr/>
            </p:nvSpPr>
            <p:spPr bwMode="auto">
              <a:xfrm>
                <a:off x="2894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13" name="椭圆 652"/>
              <p:cNvSpPr>
                <a:spLocks noChangeArrowheads="1"/>
              </p:cNvSpPr>
              <p:nvPr/>
            </p:nvSpPr>
            <p:spPr bwMode="auto">
              <a:xfrm>
                <a:off x="3046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14" name="椭圆 653"/>
              <p:cNvSpPr>
                <a:spLocks noChangeArrowheads="1"/>
              </p:cNvSpPr>
              <p:nvPr/>
            </p:nvSpPr>
            <p:spPr bwMode="auto">
              <a:xfrm>
                <a:off x="3198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15" name="椭圆 654"/>
              <p:cNvSpPr>
                <a:spLocks noChangeArrowheads="1"/>
              </p:cNvSpPr>
              <p:nvPr/>
            </p:nvSpPr>
            <p:spPr bwMode="auto">
              <a:xfrm>
                <a:off x="3351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16" name="椭圆 655"/>
              <p:cNvSpPr>
                <a:spLocks noChangeArrowheads="1"/>
              </p:cNvSpPr>
              <p:nvPr/>
            </p:nvSpPr>
            <p:spPr bwMode="auto">
              <a:xfrm>
                <a:off x="3503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17" name="椭圆 656"/>
              <p:cNvSpPr>
                <a:spLocks noChangeArrowheads="1"/>
              </p:cNvSpPr>
              <p:nvPr/>
            </p:nvSpPr>
            <p:spPr bwMode="auto">
              <a:xfrm>
                <a:off x="3656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18" name="椭圆 657"/>
              <p:cNvSpPr>
                <a:spLocks noChangeArrowheads="1"/>
              </p:cNvSpPr>
              <p:nvPr/>
            </p:nvSpPr>
            <p:spPr bwMode="auto">
              <a:xfrm>
                <a:off x="3808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19" name="椭圆 658"/>
              <p:cNvSpPr>
                <a:spLocks noChangeArrowheads="1"/>
              </p:cNvSpPr>
              <p:nvPr/>
            </p:nvSpPr>
            <p:spPr bwMode="auto">
              <a:xfrm>
                <a:off x="3960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20" name="椭圆 659"/>
              <p:cNvSpPr>
                <a:spLocks noChangeArrowheads="1"/>
              </p:cNvSpPr>
              <p:nvPr/>
            </p:nvSpPr>
            <p:spPr bwMode="auto">
              <a:xfrm>
                <a:off x="48348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21" name="椭圆 660"/>
              <p:cNvSpPr>
                <a:spLocks noChangeArrowheads="1"/>
              </p:cNvSpPr>
              <p:nvPr/>
            </p:nvSpPr>
            <p:spPr bwMode="auto">
              <a:xfrm>
                <a:off x="49872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22" name="椭圆 661"/>
              <p:cNvSpPr>
                <a:spLocks noChangeArrowheads="1"/>
              </p:cNvSpPr>
              <p:nvPr/>
            </p:nvSpPr>
            <p:spPr bwMode="auto">
              <a:xfrm>
                <a:off x="51396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23" name="椭圆 662"/>
              <p:cNvSpPr>
                <a:spLocks noChangeArrowheads="1"/>
              </p:cNvSpPr>
              <p:nvPr/>
            </p:nvSpPr>
            <p:spPr bwMode="auto">
              <a:xfrm>
                <a:off x="52920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24" name="TextBox 663"/>
              <p:cNvSpPr txBox="1">
                <a:spLocks noChangeArrowheads="1"/>
              </p:cNvSpPr>
              <p:nvPr/>
            </p:nvSpPr>
            <p:spPr bwMode="auto">
              <a:xfrm>
                <a:off x="4059813" y="2132856"/>
                <a:ext cx="80021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……</a:t>
                </a:r>
                <a:endParaRPr lang="zh-CN" altLang="en-US"/>
              </a:p>
            </p:txBody>
          </p:sp>
        </p:grpSp>
        <p:grpSp>
          <p:nvGrpSpPr>
            <p:cNvPr id="11" name="组合 664"/>
            <p:cNvGrpSpPr>
              <a:grpSpLocks/>
            </p:cNvGrpSpPr>
            <p:nvPr/>
          </p:nvGrpSpPr>
          <p:grpSpPr bwMode="auto">
            <a:xfrm>
              <a:off x="4499992" y="3439815"/>
              <a:ext cx="3384376" cy="461665"/>
              <a:chOff x="1979712" y="2132856"/>
              <a:chExt cx="3384376" cy="461665"/>
            </a:xfrm>
          </p:grpSpPr>
          <p:sp>
            <p:nvSpPr>
              <p:cNvPr id="13487" name="椭圆 665"/>
              <p:cNvSpPr>
                <a:spLocks noChangeArrowheads="1"/>
              </p:cNvSpPr>
              <p:nvPr/>
            </p:nvSpPr>
            <p:spPr bwMode="auto">
              <a:xfrm>
                <a:off x="1979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88" name="椭圆 666"/>
              <p:cNvSpPr>
                <a:spLocks noChangeArrowheads="1"/>
              </p:cNvSpPr>
              <p:nvPr/>
            </p:nvSpPr>
            <p:spPr bwMode="auto">
              <a:xfrm>
                <a:off x="2132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89" name="椭圆 667"/>
              <p:cNvSpPr>
                <a:spLocks noChangeArrowheads="1"/>
              </p:cNvSpPr>
              <p:nvPr/>
            </p:nvSpPr>
            <p:spPr bwMode="auto">
              <a:xfrm>
                <a:off x="2284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90" name="椭圆 668"/>
              <p:cNvSpPr>
                <a:spLocks noChangeArrowheads="1"/>
              </p:cNvSpPr>
              <p:nvPr/>
            </p:nvSpPr>
            <p:spPr bwMode="auto">
              <a:xfrm>
                <a:off x="2436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91" name="椭圆 669"/>
              <p:cNvSpPr>
                <a:spLocks noChangeArrowheads="1"/>
              </p:cNvSpPr>
              <p:nvPr/>
            </p:nvSpPr>
            <p:spPr bwMode="auto">
              <a:xfrm>
                <a:off x="2589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92" name="椭圆 670"/>
              <p:cNvSpPr>
                <a:spLocks noChangeArrowheads="1"/>
              </p:cNvSpPr>
              <p:nvPr/>
            </p:nvSpPr>
            <p:spPr bwMode="auto">
              <a:xfrm>
                <a:off x="2741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93" name="椭圆 671"/>
              <p:cNvSpPr>
                <a:spLocks noChangeArrowheads="1"/>
              </p:cNvSpPr>
              <p:nvPr/>
            </p:nvSpPr>
            <p:spPr bwMode="auto">
              <a:xfrm>
                <a:off x="2894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94" name="椭圆 672"/>
              <p:cNvSpPr>
                <a:spLocks noChangeArrowheads="1"/>
              </p:cNvSpPr>
              <p:nvPr/>
            </p:nvSpPr>
            <p:spPr bwMode="auto">
              <a:xfrm>
                <a:off x="3046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95" name="椭圆 673"/>
              <p:cNvSpPr>
                <a:spLocks noChangeArrowheads="1"/>
              </p:cNvSpPr>
              <p:nvPr/>
            </p:nvSpPr>
            <p:spPr bwMode="auto">
              <a:xfrm>
                <a:off x="3198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96" name="椭圆 674"/>
              <p:cNvSpPr>
                <a:spLocks noChangeArrowheads="1"/>
              </p:cNvSpPr>
              <p:nvPr/>
            </p:nvSpPr>
            <p:spPr bwMode="auto">
              <a:xfrm>
                <a:off x="3351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97" name="椭圆 675"/>
              <p:cNvSpPr>
                <a:spLocks noChangeArrowheads="1"/>
              </p:cNvSpPr>
              <p:nvPr/>
            </p:nvSpPr>
            <p:spPr bwMode="auto">
              <a:xfrm>
                <a:off x="3503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98" name="椭圆 676"/>
              <p:cNvSpPr>
                <a:spLocks noChangeArrowheads="1"/>
              </p:cNvSpPr>
              <p:nvPr/>
            </p:nvSpPr>
            <p:spPr bwMode="auto">
              <a:xfrm>
                <a:off x="3656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99" name="椭圆 677"/>
              <p:cNvSpPr>
                <a:spLocks noChangeArrowheads="1"/>
              </p:cNvSpPr>
              <p:nvPr/>
            </p:nvSpPr>
            <p:spPr bwMode="auto">
              <a:xfrm>
                <a:off x="3808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00" name="椭圆 678"/>
              <p:cNvSpPr>
                <a:spLocks noChangeArrowheads="1"/>
              </p:cNvSpPr>
              <p:nvPr/>
            </p:nvSpPr>
            <p:spPr bwMode="auto">
              <a:xfrm>
                <a:off x="3960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01" name="椭圆 679"/>
              <p:cNvSpPr>
                <a:spLocks noChangeArrowheads="1"/>
              </p:cNvSpPr>
              <p:nvPr/>
            </p:nvSpPr>
            <p:spPr bwMode="auto">
              <a:xfrm>
                <a:off x="48348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02" name="椭圆 680"/>
              <p:cNvSpPr>
                <a:spLocks noChangeArrowheads="1"/>
              </p:cNvSpPr>
              <p:nvPr/>
            </p:nvSpPr>
            <p:spPr bwMode="auto">
              <a:xfrm>
                <a:off x="49872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03" name="椭圆 681"/>
              <p:cNvSpPr>
                <a:spLocks noChangeArrowheads="1"/>
              </p:cNvSpPr>
              <p:nvPr/>
            </p:nvSpPr>
            <p:spPr bwMode="auto">
              <a:xfrm>
                <a:off x="51396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04" name="椭圆 682"/>
              <p:cNvSpPr>
                <a:spLocks noChangeArrowheads="1"/>
              </p:cNvSpPr>
              <p:nvPr/>
            </p:nvSpPr>
            <p:spPr bwMode="auto">
              <a:xfrm>
                <a:off x="52920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05" name="TextBox 683"/>
              <p:cNvSpPr txBox="1">
                <a:spLocks noChangeArrowheads="1"/>
              </p:cNvSpPr>
              <p:nvPr/>
            </p:nvSpPr>
            <p:spPr bwMode="auto">
              <a:xfrm>
                <a:off x="4059813" y="2132856"/>
                <a:ext cx="80021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……</a:t>
                </a:r>
                <a:endParaRPr lang="zh-CN" altLang="en-US"/>
              </a:p>
            </p:txBody>
          </p:sp>
        </p:grpSp>
        <p:grpSp>
          <p:nvGrpSpPr>
            <p:cNvPr id="12" name="组合 684"/>
            <p:cNvGrpSpPr>
              <a:grpSpLocks/>
            </p:cNvGrpSpPr>
            <p:nvPr/>
          </p:nvGrpSpPr>
          <p:grpSpPr bwMode="auto">
            <a:xfrm>
              <a:off x="4499992" y="3592215"/>
              <a:ext cx="3384376" cy="461665"/>
              <a:chOff x="1979712" y="2132856"/>
              <a:chExt cx="3384376" cy="461665"/>
            </a:xfrm>
          </p:grpSpPr>
          <p:sp>
            <p:nvSpPr>
              <p:cNvPr id="13468" name="椭圆 685"/>
              <p:cNvSpPr>
                <a:spLocks noChangeArrowheads="1"/>
              </p:cNvSpPr>
              <p:nvPr/>
            </p:nvSpPr>
            <p:spPr bwMode="auto">
              <a:xfrm>
                <a:off x="1979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69" name="椭圆 686"/>
              <p:cNvSpPr>
                <a:spLocks noChangeArrowheads="1"/>
              </p:cNvSpPr>
              <p:nvPr/>
            </p:nvSpPr>
            <p:spPr bwMode="auto">
              <a:xfrm>
                <a:off x="2132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70" name="椭圆 687"/>
              <p:cNvSpPr>
                <a:spLocks noChangeArrowheads="1"/>
              </p:cNvSpPr>
              <p:nvPr/>
            </p:nvSpPr>
            <p:spPr bwMode="auto">
              <a:xfrm>
                <a:off x="2284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71" name="椭圆 688"/>
              <p:cNvSpPr>
                <a:spLocks noChangeArrowheads="1"/>
              </p:cNvSpPr>
              <p:nvPr/>
            </p:nvSpPr>
            <p:spPr bwMode="auto">
              <a:xfrm>
                <a:off x="2436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72" name="椭圆 689"/>
              <p:cNvSpPr>
                <a:spLocks noChangeArrowheads="1"/>
              </p:cNvSpPr>
              <p:nvPr/>
            </p:nvSpPr>
            <p:spPr bwMode="auto">
              <a:xfrm>
                <a:off x="2589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73" name="椭圆 690"/>
              <p:cNvSpPr>
                <a:spLocks noChangeArrowheads="1"/>
              </p:cNvSpPr>
              <p:nvPr/>
            </p:nvSpPr>
            <p:spPr bwMode="auto">
              <a:xfrm>
                <a:off x="2741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74" name="椭圆 691"/>
              <p:cNvSpPr>
                <a:spLocks noChangeArrowheads="1"/>
              </p:cNvSpPr>
              <p:nvPr/>
            </p:nvSpPr>
            <p:spPr bwMode="auto">
              <a:xfrm>
                <a:off x="2894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75" name="椭圆 692"/>
              <p:cNvSpPr>
                <a:spLocks noChangeArrowheads="1"/>
              </p:cNvSpPr>
              <p:nvPr/>
            </p:nvSpPr>
            <p:spPr bwMode="auto">
              <a:xfrm>
                <a:off x="3046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76" name="椭圆 693"/>
              <p:cNvSpPr>
                <a:spLocks noChangeArrowheads="1"/>
              </p:cNvSpPr>
              <p:nvPr/>
            </p:nvSpPr>
            <p:spPr bwMode="auto">
              <a:xfrm>
                <a:off x="3198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77" name="椭圆 694"/>
              <p:cNvSpPr>
                <a:spLocks noChangeArrowheads="1"/>
              </p:cNvSpPr>
              <p:nvPr/>
            </p:nvSpPr>
            <p:spPr bwMode="auto">
              <a:xfrm>
                <a:off x="3351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78" name="椭圆 695"/>
              <p:cNvSpPr>
                <a:spLocks noChangeArrowheads="1"/>
              </p:cNvSpPr>
              <p:nvPr/>
            </p:nvSpPr>
            <p:spPr bwMode="auto">
              <a:xfrm>
                <a:off x="3503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79" name="椭圆 696"/>
              <p:cNvSpPr>
                <a:spLocks noChangeArrowheads="1"/>
              </p:cNvSpPr>
              <p:nvPr/>
            </p:nvSpPr>
            <p:spPr bwMode="auto">
              <a:xfrm>
                <a:off x="3656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80" name="椭圆 697"/>
              <p:cNvSpPr>
                <a:spLocks noChangeArrowheads="1"/>
              </p:cNvSpPr>
              <p:nvPr/>
            </p:nvSpPr>
            <p:spPr bwMode="auto">
              <a:xfrm>
                <a:off x="3808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81" name="椭圆 698"/>
              <p:cNvSpPr>
                <a:spLocks noChangeArrowheads="1"/>
              </p:cNvSpPr>
              <p:nvPr/>
            </p:nvSpPr>
            <p:spPr bwMode="auto">
              <a:xfrm>
                <a:off x="3960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82" name="椭圆 699"/>
              <p:cNvSpPr>
                <a:spLocks noChangeArrowheads="1"/>
              </p:cNvSpPr>
              <p:nvPr/>
            </p:nvSpPr>
            <p:spPr bwMode="auto">
              <a:xfrm>
                <a:off x="48348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83" name="椭圆 700"/>
              <p:cNvSpPr>
                <a:spLocks noChangeArrowheads="1"/>
              </p:cNvSpPr>
              <p:nvPr/>
            </p:nvSpPr>
            <p:spPr bwMode="auto">
              <a:xfrm>
                <a:off x="49872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84" name="椭圆 701"/>
              <p:cNvSpPr>
                <a:spLocks noChangeArrowheads="1"/>
              </p:cNvSpPr>
              <p:nvPr/>
            </p:nvSpPr>
            <p:spPr bwMode="auto">
              <a:xfrm>
                <a:off x="51396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85" name="椭圆 702"/>
              <p:cNvSpPr>
                <a:spLocks noChangeArrowheads="1"/>
              </p:cNvSpPr>
              <p:nvPr/>
            </p:nvSpPr>
            <p:spPr bwMode="auto">
              <a:xfrm>
                <a:off x="52920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86" name="TextBox 703"/>
              <p:cNvSpPr txBox="1">
                <a:spLocks noChangeArrowheads="1"/>
              </p:cNvSpPr>
              <p:nvPr/>
            </p:nvSpPr>
            <p:spPr bwMode="auto">
              <a:xfrm>
                <a:off x="4059813" y="2132856"/>
                <a:ext cx="80021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……</a:t>
                </a:r>
                <a:endParaRPr lang="zh-CN" altLang="en-US"/>
              </a:p>
            </p:txBody>
          </p:sp>
        </p:grpSp>
        <p:grpSp>
          <p:nvGrpSpPr>
            <p:cNvPr id="13" name="组合 704"/>
            <p:cNvGrpSpPr>
              <a:grpSpLocks/>
            </p:cNvGrpSpPr>
            <p:nvPr/>
          </p:nvGrpSpPr>
          <p:grpSpPr bwMode="auto">
            <a:xfrm>
              <a:off x="4499992" y="3744615"/>
              <a:ext cx="3384376" cy="461665"/>
              <a:chOff x="1979712" y="2132856"/>
              <a:chExt cx="3384376" cy="461665"/>
            </a:xfrm>
          </p:grpSpPr>
          <p:sp>
            <p:nvSpPr>
              <p:cNvPr id="13449" name="椭圆 705"/>
              <p:cNvSpPr>
                <a:spLocks noChangeArrowheads="1"/>
              </p:cNvSpPr>
              <p:nvPr/>
            </p:nvSpPr>
            <p:spPr bwMode="auto">
              <a:xfrm>
                <a:off x="1979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50" name="椭圆 706"/>
              <p:cNvSpPr>
                <a:spLocks noChangeArrowheads="1"/>
              </p:cNvSpPr>
              <p:nvPr/>
            </p:nvSpPr>
            <p:spPr bwMode="auto">
              <a:xfrm>
                <a:off x="2132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51" name="椭圆 707"/>
              <p:cNvSpPr>
                <a:spLocks noChangeArrowheads="1"/>
              </p:cNvSpPr>
              <p:nvPr/>
            </p:nvSpPr>
            <p:spPr bwMode="auto">
              <a:xfrm>
                <a:off x="2284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52" name="椭圆 708"/>
              <p:cNvSpPr>
                <a:spLocks noChangeArrowheads="1"/>
              </p:cNvSpPr>
              <p:nvPr/>
            </p:nvSpPr>
            <p:spPr bwMode="auto">
              <a:xfrm>
                <a:off x="2436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53" name="椭圆 709"/>
              <p:cNvSpPr>
                <a:spLocks noChangeArrowheads="1"/>
              </p:cNvSpPr>
              <p:nvPr/>
            </p:nvSpPr>
            <p:spPr bwMode="auto">
              <a:xfrm>
                <a:off x="2589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54" name="椭圆 710"/>
              <p:cNvSpPr>
                <a:spLocks noChangeArrowheads="1"/>
              </p:cNvSpPr>
              <p:nvPr/>
            </p:nvSpPr>
            <p:spPr bwMode="auto">
              <a:xfrm>
                <a:off x="2741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55" name="椭圆 711"/>
              <p:cNvSpPr>
                <a:spLocks noChangeArrowheads="1"/>
              </p:cNvSpPr>
              <p:nvPr/>
            </p:nvSpPr>
            <p:spPr bwMode="auto">
              <a:xfrm>
                <a:off x="2894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56" name="椭圆 712"/>
              <p:cNvSpPr>
                <a:spLocks noChangeArrowheads="1"/>
              </p:cNvSpPr>
              <p:nvPr/>
            </p:nvSpPr>
            <p:spPr bwMode="auto">
              <a:xfrm>
                <a:off x="3046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57" name="椭圆 713"/>
              <p:cNvSpPr>
                <a:spLocks noChangeArrowheads="1"/>
              </p:cNvSpPr>
              <p:nvPr/>
            </p:nvSpPr>
            <p:spPr bwMode="auto">
              <a:xfrm>
                <a:off x="3198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58" name="椭圆 714"/>
              <p:cNvSpPr>
                <a:spLocks noChangeArrowheads="1"/>
              </p:cNvSpPr>
              <p:nvPr/>
            </p:nvSpPr>
            <p:spPr bwMode="auto">
              <a:xfrm>
                <a:off x="3351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59" name="椭圆 715"/>
              <p:cNvSpPr>
                <a:spLocks noChangeArrowheads="1"/>
              </p:cNvSpPr>
              <p:nvPr/>
            </p:nvSpPr>
            <p:spPr bwMode="auto">
              <a:xfrm>
                <a:off x="3503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60" name="椭圆 716"/>
              <p:cNvSpPr>
                <a:spLocks noChangeArrowheads="1"/>
              </p:cNvSpPr>
              <p:nvPr/>
            </p:nvSpPr>
            <p:spPr bwMode="auto">
              <a:xfrm>
                <a:off x="3656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61" name="椭圆 717"/>
              <p:cNvSpPr>
                <a:spLocks noChangeArrowheads="1"/>
              </p:cNvSpPr>
              <p:nvPr/>
            </p:nvSpPr>
            <p:spPr bwMode="auto">
              <a:xfrm>
                <a:off x="3808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62" name="椭圆 718"/>
              <p:cNvSpPr>
                <a:spLocks noChangeArrowheads="1"/>
              </p:cNvSpPr>
              <p:nvPr/>
            </p:nvSpPr>
            <p:spPr bwMode="auto">
              <a:xfrm>
                <a:off x="3960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63" name="椭圆 719"/>
              <p:cNvSpPr>
                <a:spLocks noChangeArrowheads="1"/>
              </p:cNvSpPr>
              <p:nvPr/>
            </p:nvSpPr>
            <p:spPr bwMode="auto">
              <a:xfrm>
                <a:off x="48348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64" name="椭圆 720"/>
              <p:cNvSpPr>
                <a:spLocks noChangeArrowheads="1"/>
              </p:cNvSpPr>
              <p:nvPr/>
            </p:nvSpPr>
            <p:spPr bwMode="auto">
              <a:xfrm>
                <a:off x="49872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65" name="椭圆 721"/>
              <p:cNvSpPr>
                <a:spLocks noChangeArrowheads="1"/>
              </p:cNvSpPr>
              <p:nvPr/>
            </p:nvSpPr>
            <p:spPr bwMode="auto">
              <a:xfrm>
                <a:off x="51396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66" name="椭圆 722"/>
              <p:cNvSpPr>
                <a:spLocks noChangeArrowheads="1"/>
              </p:cNvSpPr>
              <p:nvPr/>
            </p:nvSpPr>
            <p:spPr bwMode="auto">
              <a:xfrm>
                <a:off x="52920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67" name="TextBox 723"/>
              <p:cNvSpPr txBox="1">
                <a:spLocks noChangeArrowheads="1"/>
              </p:cNvSpPr>
              <p:nvPr/>
            </p:nvSpPr>
            <p:spPr bwMode="auto">
              <a:xfrm>
                <a:off x="4059813" y="2132856"/>
                <a:ext cx="80021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……</a:t>
                </a:r>
                <a:endParaRPr lang="zh-CN" altLang="en-US"/>
              </a:p>
            </p:txBody>
          </p:sp>
        </p:grpSp>
        <p:grpSp>
          <p:nvGrpSpPr>
            <p:cNvPr id="14" name="组合 724"/>
            <p:cNvGrpSpPr>
              <a:grpSpLocks/>
            </p:cNvGrpSpPr>
            <p:nvPr/>
          </p:nvGrpSpPr>
          <p:grpSpPr bwMode="auto">
            <a:xfrm>
              <a:off x="4499992" y="3897015"/>
              <a:ext cx="3384376" cy="461665"/>
              <a:chOff x="1979712" y="2132856"/>
              <a:chExt cx="3384376" cy="461665"/>
            </a:xfrm>
          </p:grpSpPr>
          <p:sp>
            <p:nvSpPr>
              <p:cNvPr id="13430" name="椭圆 725"/>
              <p:cNvSpPr>
                <a:spLocks noChangeArrowheads="1"/>
              </p:cNvSpPr>
              <p:nvPr/>
            </p:nvSpPr>
            <p:spPr bwMode="auto">
              <a:xfrm>
                <a:off x="1979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31" name="椭圆 726"/>
              <p:cNvSpPr>
                <a:spLocks noChangeArrowheads="1"/>
              </p:cNvSpPr>
              <p:nvPr/>
            </p:nvSpPr>
            <p:spPr bwMode="auto">
              <a:xfrm>
                <a:off x="2132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32" name="椭圆 727"/>
              <p:cNvSpPr>
                <a:spLocks noChangeArrowheads="1"/>
              </p:cNvSpPr>
              <p:nvPr/>
            </p:nvSpPr>
            <p:spPr bwMode="auto">
              <a:xfrm>
                <a:off x="2284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33" name="椭圆 728"/>
              <p:cNvSpPr>
                <a:spLocks noChangeArrowheads="1"/>
              </p:cNvSpPr>
              <p:nvPr/>
            </p:nvSpPr>
            <p:spPr bwMode="auto">
              <a:xfrm>
                <a:off x="2436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34" name="椭圆 729"/>
              <p:cNvSpPr>
                <a:spLocks noChangeArrowheads="1"/>
              </p:cNvSpPr>
              <p:nvPr/>
            </p:nvSpPr>
            <p:spPr bwMode="auto">
              <a:xfrm>
                <a:off x="2589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35" name="椭圆 730"/>
              <p:cNvSpPr>
                <a:spLocks noChangeArrowheads="1"/>
              </p:cNvSpPr>
              <p:nvPr/>
            </p:nvSpPr>
            <p:spPr bwMode="auto">
              <a:xfrm>
                <a:off x="2741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36" name="椭圆 731"/>
              <p:cNvSpPr>
                <a:spLocks noChangeArrowheads="1"/>
              </p:cNvSpPr>
              <p:nvPr/>
            </p:nvSpPr>
            <p:spPr bwMode="auto">
              <a:xfrm>
                <a:off x="2894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37" name="椭圆 732"/>
              <p:cNvSpPr>
                <a:spLocks noChangeArrowheads="1"/>
              </p:cNvSpPr>
              <p:nvPr/>
            </p:nvSpPr>
            <p:spPr bwMode="auto">
              <a:xfrm>
                <a:off x="3046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38" name="椭圆 733"/>
              <p:cNvSpPr>
                <a:spLocks noChangeArrowheads="1"/>
              </p:cNvSpPr>
              <p:nvPr/>
            </p:nvSpPr>
            <p:spPr bwMode="auto">
              <a:xfrm>
                <a:off x="3198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39" name="椭圆 734"/>
              <p:cNvSpPr>
                <a:spLocks noChangeArrowheads="1"/>
              </p:cNvSpPr>
              <p:nvPr/>
            </p:nvSpPr>
            <p:spPr bwMode="auto">
              <a:xfrm>
                <a:off x="3351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40" name="椭圆 735"/>
              <p:cNvSpPr>
                <a:spLocks noChangeArrowheads="1"/>
              </p:cNvSpPr>
              <p:nvPr/>
            </p:nvSpPr>
            <p:spPr bwMode="auto">
              <a:xfrm>
                <a:off x="3503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41" name="椭圆 736"/>
              <p:cNvSpPr>
                <a:spLocks noChangeArrowheads="1"/>
              </p:cNvSpPr>
              <p:nvPr/>
            </p:nvSpPr>
            <p:spPr bwMode="auto">
              <a:xfrm>
                <a:off x="3656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42" name="椭圆 737"/>
              <p:cNvSpPr>
                <a:spLocks noChangeArrowheads="1"/>
              </p:cNvSpPr>
              <p:nvPr/>
            </p:nvSpPr>
            <p:spPr bwMode="auto">
              <a:xfrm>
                <a:off x="3808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43" name="椭圆 738"/>
              <p:cNvSpPr>
                <a:spLocks noChangeArrowheads="1"/>
              </p:cNvSpPr>
              <p:nvPr/>
            </p:nvSpPr>
            <p:spPr bwMode="auto">
              <a:xfrm>
                <a:off x="3960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44" name="椭圆 739"/>
              <p:cNvSpPr>
                <a:spLocks noChangeArrowheads="1"/>
              </p:cNvSpPr>
              <p:nvPr/>
            </p:nvSpPr>
            <p:spPr bwMode="auto">
              <a:xfrm>
                <a:off x="48348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45" name="椭圆 740"/>
              <p:cNvSpPr>
                <a:spLocks noChangeArrowheads="1"/>
              </p:cNvSpPr>
              <p:nvPr/>
            </p:nvSpPr>
            <p:spPr bwMode="auto">
              <a:xfrm>
                <a:off x="49872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46" name="椭圆 741"/>
              <p:cNvSpPr>
                <a:spLocks noChangeArrowheads="1"/>
              </p:cNvSpPr>
              <p:nvPr/>
            </p:nvSpPr>
            <p:spPr bwMode="auto">
              <a:xfrm>
                <a:off x="51396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47" name="椭圆 742"/>
              <p:cNvSpPr>
                <a:spLocks noChangeArrowheads="1"/>
              </p:cNvSpPr>
              <p:nvPr/>
            </p:nvSpPr>
            <p:spPr bwMode="auto">
              <a:xfrm>
                <a:off x="52920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48" name="TextBox 743"/>
              <p:cNvSpPr txBox="1">
                <a:spLocks noChangeArrowheads="1"/>
              </p:cNvSpPr>
              <p:nvPr/>
            </p:nvSpPr>
            <p:spPr bwMode="auto">
              <a:xfrm>
                <a:off x="4059813" y="2132856"/>
                <a:ext cx="80021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……</a:t>
                </a:r>
                <a:endParaRPr lang="zh-CN" altLang="en-US"/>
              </a:p>
            </p:txBody>
          </p:sp>
        </p:grpSp>
        <p:grpSp>
          <p:nvGrpSpPr>
            <p:cNvPr id="15" name="组合 744"/>
            <p:cNvGrpSpPr>
              <a:grpSpLocks/>
            </p:cNvGrpSpPr>
            <p:nvPr/>
          </p:nvGrpSpPr>
          <p:grpSpPr bwMode="auto">
            <a:xfrm>
              <a:off x="4499992" y="4049415"/>
              <a:ext cx="3384376" cy="461665"/>
              <a:chOff x="1979712" y="2132856"/>
              <a:chExt cx="3384376" cy="461665"/>
            </a:xfrm>
          </p:grpSpPr>
          <p:sp>
            <p:nvSpPr>
              <p:cNvPr id="13411" name="椭圆 745"/>
              <p:cNvSpPr>
                <a:spLocks noChangeArrowheads="1"/>
              </p:cNvSpPr>
              <p:nvPr/>
            </p:nvSpPr>
            <p:spPr bwMode="auto">
              <a:xfrm>
                <a:off x="1979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12" name="椭圆 746"/>
              <p:cNvSpPr>
                <a:spLocks noChangeArrowheads="1"/>
              </p:cNvSpPr>
              <p:nvPr/>
            </p:nvSpPr>
            <p:spPr bwMode="auto">
              <a:xfrm>
                <a:off x="2132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13" name="椭圆 747"/>
              <p:cNvSpPr>
                <a:spLocks noChangeArrowheads="1"/>
              </p:cNvSpPr>
              <p:nvPr/>
            </p:nvSpPr>
            <p:spPr bwMode="auto">
              <a:xfrm>
                <a:off x="2284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14" name="椭圆 748"/>
              <p:cNvSpPr>
                <a:spLocks noChangeArrowheads="1"/>
              </p:cNvSpPr>
              <p:nvPr/>
            </p:nvSpPr>
            <p:spPr bwMode="auto">
              <a:xfrm>
                <a:off x="2436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15" name="椭圆 749"/>
              <p:cNvSpPr>
                <a:spLocks noChangeArrowheads="1"/>
              </p:cNvSpPr>
              <p:nvPr/>
            </p:nvSpPr>
            <p:spPr bwMode="auto">
              <a:xfrm>
                <a:off x="2589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16" name="椭圆 750"/>
              <p:cNvSpPr>
                <a:spLocks noChangeArrowheads="1"/>
              </p:cNvSpPr>
              <p:nvPr/>
            </p:nvSpPr>
            <p:spPr bwMode="auto">
              <a:xfrm>
                <a:off x="2741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17" name="椭圆 751"/>
              <p:cNvSpPr>
                <a:spLocks noChangeArrowheads="1"/>
              </p:cNvSpPr>
              <p:nvPr/>
            </p:nvSpPr>
            <p:spPr bwMode="auto">
              <a:xfrm>
                <a:off x="2894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18" name="椭圆 752"/>
              <p:cNvSpPr>
                <a:spLocks noChangeArrowheads="1"/>
              </p:cNvSpPr>
              <p:nvPr/>
            </p:nvSpPr>
            <p:spPr bwMode="auto">
              <a:xfrm>
                <a:off x="3046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19" name="椭圆 753"/>
              <p:cNvSpPr>
                <a:spLocks noChangeArrowheads="1"/>
              </p:cNvSpPr>
              <p:nvPr/>
            </p:nvSpPr>
            <p:spPr bwMode="auto">
              <a:xfrm>
                <a:off x="3198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20" name="椭圆 754"/>
              <p:cNvSpPr>
                <a:spLocks noChangeArrowheads="1"/>
              </p:cNvSpPr>
              <p:nvPr/>
            </p:nvSpPr>
            <p:spPr bwMode="auto">
              <a:xfrm>
                <a:off x="3351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21" name="椭圆 755"/>
              <p:cNvSpPr>
                <a:spLocks noChangeArrowheads="1"/>
              </p:cNvSpPr>
              <p:nvPr/>
            </p:nvSpPr>
            <p:spPr bwMode="auto">
              <a:xfrm>
                <a:off x="3503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22" name="椭圆 756"/>
              <p:cNvSpPr>
                <a:spLocks noChangeArrowheads="1"/>
              </p:cNvSpPr>
              <p:nvPr/>
            </p:nvSpPr>
            <p:spPr bwMode="auto">
              <a:xfrm>
                <a:off x="3656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23" name="椭圆 757"/>
              <p:cNvSpPr>
                <a:spLocks noChangeArrowheads="1"/>
              </p:cNvSpPr>
              <p:nvPr/>
            </p:nvSpPr>
            <p:spPr bwMode="auto">
              <a:xfrm>
                <a:off x="3808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24" name="椭圆 758"/>
              <p:cNvSpPr>
                <a:spLocks noChangeArrowheads="1"/>
              </p:cNvSpPr>
              <p:nvPr/>
            </p:nvSpPr>
            <p:spPr bwMode="auto">
              <a:xfrm>
                <a:off x="3960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25" name="椭圆 759"/>
              <p:cNvSpPr>
                <a:spLocks noChangeArrowheads="1"/>
              </p:cNvSpPr>
              <p:nvPr/>
            </p:nvSpPr>
            <p:spPr bwMode="auto">
              <a:xfrm>
                <a:off x="48348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26" name="椭圆 760"/>
              <p:cNvSpPr>
                <a:spLocks noChangeArrowheads="1"/>
              </p:cNvSpPr>
              <p:nvPr/>
            </p:nvSpPr>
            <p:spPr bwMode="auto">
              <a:xfrm>
                <a:off x="49872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27" name="椭圆 761"/>
              <p:cNvSpPr>
                <a:spLocks noChangeArrowheads="1"/>
              </p:cNvSpPr>
              <p:nvPr/>
            </p:nvSpPr>
            <p:spPr bwMode="auto">
              <a:xfrm>
                <a:off x="51396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28" name="椭圆 762"/>
              <p:cNvSpPr>
                <a:spLocks noChangeArrowheads="1"/>
              </p:cNvSpPr>
              <p:nvPr/>
            </p:nvSpPr>
            <p:spPr bwMode="auto">
              <a:xfrm>
                <a:off x="52920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29" name="TextBox 763"/>
              <p:cNvSpPr txBox="1">
                <a:spLocks noChangeArrowheads="1"/>
              </p:cNvSpPr>
              <p:nvPr/>
            </p:nvSpPr>
            <p:spPr bwMode="auto">
              <a:xfrm>
                <a:off x="4059813" y="2132856"/>
                <a:ext cx="80021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……</a:t>
                </a:r>
                <a:endParaRPr lang="zh-CN" altLang="en-US"/>
              </a:p>
            </p:txBody>
          </p:sp>
        </p:grpSp>
        <p:grpSp>
          <p:nvGrpSpPr>
            <p:cNvPr id="16" name="组合 764"/>
            <p:cNvGrpSpPr>
              <a:grpSpLocks/>
            </p:cNvGrpSpPr>
            <p:nvPr/>
          </p:nvGrpSpPr>
          <p:grpSpPr bwMode="auto">
            <a:xfrm>
              <a:off x="4499992" y="4201815"/>
              <a:ext cx="3384376" cy="461665"/>
              <a:chOff x="1979712" y="2132856"/>
              <a:chExt cx="3384376" cy="461665"/>
            </a:xfrm>
          </p:grpSpPr>
          <p:sp>
            <p:nvSpPr>
              <p:cNvPr id="13392" name="椭圆 765"/>
              <p:cNvSpPr>
                <a:spLocks noChangeArrowheads="1"/>
              </p:cNvSpPr>
              <p:nvPr/>
            </p:nvSpPr>
            <p:spPr bwMode="auto">
              <a:xfrm>
                <a:off x="1979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93" name="椭圆 766"/>
              <p:cNvSpPr>
                <a:spLocks noChangeArrowheads="1"/>
              </p:cNvSpPr>
              <p:nvPr/>
            </p:nvSpPr>
            <p:spPr bwMode="auto">
              <a:xfrm>
                <a:off x="2132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94" name="椭圆 767"/>
              <p:cNvSpPr>
                <a:spLocks noChangeArrowheads="1"/>
              </p:cNvSpPr>
              <p:nvPr/>
            </p:nvSpPr>
            <p:spPr bwMode="auto">
              <a:xfrm>
                <a:off x="2284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95" name="椭圆 768"/>
              <p:cNvSpPr>
                <a:spLocks noChangeArrowheads="1"/>
              </p:cNvSpPr>
              <p:nvPr/>
            </p:nvSpPr>
            <p:spPr bwMode="auto">
              <a:xfrm>
                <a:off x="2436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96" name="椭圆 769"/>
              <p:cNvSpPr>
                <a:spLocks noChangeArrowheads="1"/>
              </p:cNvSpPr>
              <p:nvPr/>
            </p:nvSpPr>
            <p:spPr bwMode="auto">
              <a:xfrm>
                <a:off x="2589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97" name="椭圆 770"/>
              <p:cNvSpPr>
                <a:spLocks noChangeArrowheads="1"/>
              </p:cNvSpPr>
              <p:nvPr/>
            </p:nvSpPr>
            <p:spPr bwMode="auto">
              <a:xfrm>
                <a:off x="2741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98" name="椭圆 771"/>
              <p:cNvSpPr>
                <a:spLocks noChangeArrowheads="1"/>
              </p:cNvSpPr>
              <p:nvPr/>
            </p:nvSpPr>
            <p:spPr bwMode="auto">
              <a:xfrm>
                <a:off x="2894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99" name="椭圆 772"/>
              <p:cNvSpPr>
                <a:spLocks noChangeArrowheads="1"/>
              </p:cNvSpPr>
              <p:nvPr/>
            </p:nvSpPr>
            <p:spPr bwMode="auto">
              <a:xfrm>
                <a:off x="3046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00" name="椭圆 773"/>
              <p:cNvSpPr>
                <a:spLocks noChangeArrowheads="1"/>
              </p:cNvSpPr>
              <p:nvPr/>
            </p:nvSpPr>
            <p:spPr bwMode="auto">
              <a:xfrm>
                <a:off x="3198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01" name="椭圆 774"/>
              <p:cNvSpPr>
                <a:spLocks noChangeArrowheads="1"/>
              </p:cNvSpPr>
              <p:nvPr/>
            </p:nvSpPr>
            <p:spPr bwMode="auto">
              <a:xfrm>
                <a:off x="3351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02" name="椭圆 775"/>
              <p:cNvSpPr>
                <a:spLocks noChangeArrowheads="1"/>
              </p:cNvSpPr>
              <p:nvPr/>
            </p:nvSpPr>
            <p:spPr bwMode="auto">
              <a:xfrm>
                <a:off x="3503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03" name="椭圆 776"/>
              <p:cNvSpPr>
                <a:spLocks noChangeArrowheads="1"/>
              </p:cNvSpPr>
              <p:nvPr/>
            </p:nvSpPr>
            <p:spPr bwMode="auto">
              <a:xfrm>
                <a:off x="3656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04" name="椭圆 777"/>
              <p:cNvSpPr>
                <a:spLocks noChangeArrowheads="1"/>
              </p:cNvSpPr>
              <p:nvPr/>
            </p:nvSpPr>
            <p:spPr bwMode="auto">
              <a:xfrm>
                <a:off x="3808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05" name="椭圆 778"/>
              <p:cNvSpPr>
                <a:spLocks noChangeArrowheads="1"/>
              </p:cNvSpPr>
              <p:nvPr/>
            </p:nvSpPr>
            <p:spPr bwMode="auto">
              <a:xfrm>
                <a:off x="3960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06" name="椭圆 779"/>
              <p:cNvSpPr>
                <a:spLocks noChangeArrowheads="1"/>
              </p:cNvSpPr>
              <p:nvPr/>
            </p:nvSpPr>
            <p:spPr bwMode="auto">
              <a:xfrm>
                <a:off x="48348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07" name="椭圆 780"/>
              <p:cNvSpPr>
                <a:spLocks noChangeArrowheads="1"/>
              </p:cNvSpPr>
              <p:nvPr/>
            </p:nvSpPr>
            <p:spPr bwMode="auto">
              <a:xfrm>
                <a:off x="49872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08" name="椭圆 781"/>
              <p:cNvSpPr>
                <a:spLocks noChangeArrowheads="1"/>
              </p:cNvSpPr>
              <p:nvPr/>
            </p:nvSpPr>
            <p:spPr bwMode="auto">
              <a:xfrm>
                <a:off x="51396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09" name="椭圆 782"/>
              <p:cNvSpPr>
                <a:spLocks noChangeArrowheads="1"/>
              </p:cNvSpPr>
              <p:nvPr/>
            </p:nvSpPr>
            <p:spPr bwMode="auto">
              <a:xfrm>
                <a:off x="52920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10" name="TextBox 783"/>
              <p:cNvSpPr txBox="1">
                <a:spLocks noChangeArrowheads="1"/>
              </p:cNvSpPr>
              <p:nvPr/>
            </p:nvSpPr>
            <p:spPr bwMode="auto">
              <a:xfrm>
                <a:off x="4059813" y="2132856"/>
                <a:ext cx="80021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……</a:t>
                </a:r>
                <a:endParaRPr lang="zh-CN" altLang="en-US"/>
              </a:p>
            </p:txBody>
          </p:sp>
        </p:grpSp>
        <p:grpSp>
          <p:nvGrpSpPr>
            <p:cNvPr id="17" name="组合 784"/>
            <p:cNvGrpSpPr>
              <a:grpSpLocks/>
            </p:cNvGrpSpPr>
            <p:nvPr/>
          </p:nvGrpSpPr>
          <p:grpSpPr bwMode="auto">
            <a:xfrm>
              <a:off x="4499992" y="4668887"/>
              <a:ext cx="3384376" cy="461665"/>
              <a:chOff x="1979712" y="2132856"/>
              <a:chExt cx="3384376" cy="461665"/>
            </a:xfrm>
          </p:grpSpPr>
          <p:sp>
            <p:nvSpPr>
              <p:cNvPr id="13373" name="椭圆 785"/>
              <p:cNvSpPr>
                <a:spLocks noChangeArrowheads="1"/>
              </p:cNvSpPr>
              <p:nvPr/>
            </p:nvSpPr>
            <p:spPr bwMode="auto">
              <a:xfrm>
                <a:off x="1979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74" name="椭圆 786"/>
              <p:cNvSpPr>
                <a:spLocks noChangeArrowheads="1"/>
              </p:cNvSpPr>
              <p:nvPr/>
            </p:nvSpPr>
            <p:spPr bwMode="auto">
              <a:xfrm>
                <a:off x="2132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75" name="椭圆 787"/>
              <p:cNvSpPr>
                <a:spLocks noChangeArrowheads="1"/>
              </p:cNvSpPr>
              <p:nvPr/>
            </p:nvSpPr>
            <p:spPr bwMode="auto">
              <a:xfrm>
                <a:off x="2284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76" name="椭圆 788"/>
              <p:cNvSpPr>
                <a:spLocks noChangeArrowheads="1"/>
              </p:cNvSpPr>
              <p:nvPr/>
            </p:nvSpPr>
            <p:spPr bwMode="auto">
              <a:xfrm>
                <a:off x="2436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77" name="椭圆 789"/>
              <p:cNvSpPr>
                <a:spLocks noChangeArrowheads="1"/>
              </p:cNvSpPr>
              <p:nvPr/>
            </p:nvSpPr>
            <p:spPr bwMode="auto">
              <a:xfrm>
                <a:off x="2589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78" name="椭圆 790"/>
              <p:cNvSpPr>
                <a:spLocks noChangeArrowheads="1"/>
              </p:cNvSpPr>
              <p:nvPr/>
            </p:nvSpPr>
            <p:spPr bwMode="auto">
              <a:xfrm>
                <a:off x="2741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79" name="椭圆 791"/>
              <p:cNvSpPr>
                <a:spLocks noChangeArrowheads="1"/>
              </p:cNvSpPr>
              <p:nvPr/>
            </p:nvSpPr>
            <p:spPr bwMode="auto">
              <a:xfrm>
                <a:off x="2894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80" name="椭圆 792"/>
              <p:cNvSpPr>
                <a:spLocks noChangeArrowheads="1"/>
              </p:cNvSpPr>
              <p:nvPr/>
            </p:nvSpPr>
            <p:spPr bwMode="auto">
              <a:xfrm>
                <a:off x="3046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81" name="椭圆 793"/>
              <p:cNvSpPr>
                <a:spLocks noChangeArrowheads="1"/>
              </p:cNvSpPr>
              <p:nvPr/>
            </p:nvSpPr>
            <p:spPr bwMode="auto">
              <a:xfrm>
                <a:off x="3198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82" name="椭圆 794"/>
              <p:cNvSpPr>
                <a:spLocks noChangeArrowheads="1"/>
              </p:cNvSpPr>
              <p:nvPr/>
            </p:nvSpPr>
            <p:spPr bwMode="auto">
              <a:xfrm>
                <a:off x="3351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83" name="椭圆 795"/>
              <p:cNvSpPr>
                <a:spLocks noChangeArrowheads="1"/>
              </p:cNvSpPr>
              <p:nvPr/>
            </p:nvSpPr>
            <p:spPr bwMode="auto">
              <a:xfrm>
                <a:off x="3503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84" name="椭圆 796"/>
              <p:cNvSpPr>
                <a:spLocks noChangeArrowheads="1"/>
              </p:cNvSpPr>
              <p:nvPr/>
            </p:nvSpPr>
            <p:spPr bwMode="auto">
              <a:xfrm>
                <a:off x="3656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85" name="椭圆 797"/>
              <p:cNvSpPr>
                <a:spLocks noChangeArrowheads="1"/>
              </p:cNvSpPr>
              <p:nvPr/>
            </p:nvSpPr>
            <p:spPr bwMode="auto">
              <a:xfrm>
                <a:off x="3808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86" name="椭圆 798"/>
              <p:cNvSpPr>
                <a:spLocks noChangeArrowheads="1"/>
              </p:cNvSpPr>
              <p:nvPr/>
            </p:nvSpPr>
            <p:spPr bwMode="auto">
              <a:xfrm>
                <a:off x="3960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87" name="椭圆 799"/>
              <p:cNvSpPr>
                <a:spLocks noChangeArrowheads="1"/>
              </p:cNvSpPr>
              <p:nvPr/>
            </p:nvSpPr>
            <p:spPr bwMode="auto">
              <a:xfrm>
                <a:off x="48348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88" name="椭圆 800"/>
              <p:cNvSpPr>
                <a:spLocks noChangeArrowheads="1"/>
              </p:cNvSpPr>
              <p:nvPr/>
            </p:nvSpPr>
            <p:spPr bwMode="auto">
              <a:xfrm>
                <a:off x="49872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89" name="椭圆 801"/>
              <p:cNvSpPr>
                <a:spLocks noChangeArrowheads="1"/>
              </p:cNvSpPr>
              <p:nvPr/>
            </p:nvSpPr>
            <p:spPr bwMode="auto">
              <a:xfrm>
                <a:off x="51396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90" name="椭圆 802"/>
              <p:cNvSpPr>
                <a:spLocks noChangeArrowheads="1"/>
              </p:cNvSpPr>
              <p:nvPr/>
            </p:nvSpPr>
            <p:spPr bwMode="auto">
              <a:xfrm>
                <a:off x="52920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91" name="TextBox 803"/>
              <p:cNvSpPr txBox="1">
                <a:spLocks noChangeArrowheads="1"/>
              </p:cNvSpPr>
              <p:nvPr/>
            </p:nvSpPr>
            <p:spPr bwMode="auto">
              <a:xfrm>
                <a:off x="4059813" y="2132856"/>
                <a:ext cx="80021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……</a:t>
                </a:r>
                <a:endParaRPr lang="zh-CN" altLang="en-US"/>
              </a:p>
            </p:txBody>
          </p:sp>
        </p:grpSp>
        <p:grpSp>
          <p:nvGrpSpPr>
            <p:cNvPr id="18" name="组合 804"/>
            <p:cNvGrpSpPr>
              <a:grpSpLocks/>
            </p:cNvGrpSpPr>
            <p:nvPr/>
          </p:nvGrpSpPr>
          <p:grpSpPr bwMode="auto">
            <a:xfrm>
              <a:off x="4499992" y="4821287"/>
              <a:ext cx="3384376" cy="461665"/>
              <a:chOff x="1979712" y="2132856"/>
              <a:chExt cx="3384376" cy="461665"/>
            </a:xfrm>
          </p:grpSpPr>
          <p:sp>
            <p:nvSpPr>
              <p:cNvPr id="13354" name="椭圆 805"/>
              <p:cNvSpPr>
                <a:spLocks noChangeArrowheads="1"/>
              </p:cNvSpPr>
              <p:nvPr/>
            </p:nvSpPr>
            <p:spPr bwMode="auto">
              <a:xfrm>
                <a:off x="1979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55" name="椭圆 806"/>
              <p:cNvSpPr>
                <a:spLocks noChangeArrowheads="1"/>
              </p:cNvSpPr>
              <p:nvPr/>
            </p:nvSpPr>
            <p:spPr bwMode="auto">
              <a:xfrm>
                <a:off x="2132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56" name="椭圆 807"/>
              <p:cNvSpPr>
                <a:spLocks noChangeArrowheads="1"/>
              </p:cNvSpPr>
              <p:nvPr/>
            </p:nvSpPr>
            <p:spPr bwMode="auto">
              <a:xfrm>
                <a:off x="2284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57" name="椭圆 808"/>
              <p:cNvSpPr>
                <a:spLocks noChangeArrowheads="1"/>
              </p:cNvSpPr>
              <p:nvPr/>
            </p:nvSpPr>
            <p:spPr bwMode="auto">
              <a:xfrm>
                <a:off x="2436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58" name="椭圆 809"/>
              <p:cNvSpPr>
                <a:spLocks noChangeArrowheads="1"/>
              </p:cNvSpPr>
              <p:nvPr/>
            </p:nvSpPr>
            <p:spPr bwMode="auto">
              <a:xfrm>
                <a:off x="2589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59" name="椭圆 810"/>
              <p:cNvSpPr>
                <a:spLocks noChangeArrowheads="1"/>
              </p:cNvSpPr>
              <p:nvPr/>
            </p:nvSpPr>
            <p:spPr bwMode="auto">
              <a:xfrm>
                <a:off x="2741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60" name="椭圆 811"/>
              <p:cNvSpPr>
                <a:spLocks noChangeArrowheads="1"/>
              </p:cNvSpPr>
              <p:nvPr/>
            </p:nvSpPr>
            <p:spPr bwMode="auto">
              <a:xfrm>
                <a:off x="2894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61" name="椭圆 812"/>
              <p:cNvSpPr>
                <a:spLocks noChangeArrowheads="1"/>
              </p:cNvSpPr>
              <p:nvPr/>
            </p:nvSpPr>
            <p:spPr bwMode="auto">
              <a:xfrm>
                <a:off x="3046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62" name="椭圆 813"/>
              <p:cNvSpPr>
                <a:spLocks noChangeArrowheads="1"/>
              </p:cNvSpPr>
              <p:nvPr/>
            </p:nvSpPr>
            <p:spPr bwMode="auto">
              <a:xfrm>
                <a:off x="3198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63" name="椭圆 814"/>
              <p:cNvSpPr>
                <a:spLocks noChangeArrowheads="1"/>
              </p:cNvSpPr>
              <p:nvPr/>
            </p:nvSpPr>
            <p:spPr bwMode="auto">
              <a:xfrm>
                <a:off x="3351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64" name="椭圆 815"/>
              <p:cNvSpPr>
                <a:spLocks noChangeArrowheads="1"/>
              </p:cNvSpPr>
              <p:nvPr/>
            </p:nvSpPr>
            <p:spPr bwMode="auto">
              <a:xfrm>
                <a:off x="3503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65" name="椭圆 816"/>
              <p:cNvSpPr>
                <a:spLocks noChangeArrowheads="1"/>
              </p:cNvSpPr>
              <p:nvPr/>
            </p:nvSpPr>
            <p:spPr bwMode="auto">
              <a:xfrm>
                <a:off x="3656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66" name="椭圆 817"/>
              <p:cNvSpPr>
                <a:spLocks noChangeArrowheads="1"/>
              </p:cNvSpPr>
              <p:nvPr/>
            </p:nvSpPr>
            <p:spPr bwMode="auto">
              <a:xfrm>
                <a:off x="3808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67" name="椭圆 818"/>
              <p:cNvSpPr>
                <a:spLocks noChangeArrowheads="1"/>
              </p:cNvSpPr>
              <p:nvPr/>
            </p:nvSpPr>
            <p:spPr bwMode="auto">
              <a:xfrm>
                <a:off x="3960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68" name="椭圆 819"/>
              <p:cNvSpPr>
                <a:spLocks noChangeArrowheads="1"/>
              </p:cNvSpPr>
              <p:nvPr/>
            </p:nvSpPr>
            <p:spPr bwMode="auto">
              <a:xfrm>
                <a:off x="48348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69" name="椭圆 820"/>
              <p:cNvSpPr>
                <a:spLocks noChangeArrowheads="1"/>
              </p:cNvSpPr>
              <p:nvPr/>
            </p:nvSpPr>
            <p:spPr bwMode="auto">
              <a:xfrm>
                <a:off x="49872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70" name="椭圆 821"/>
              <p:cNvSpPr>
                <a:spLocks noChangeArrowheads="1"/>
              </p:cNvSpPr>
              <p:nvPr/>
            </p:nvSpPr>
            <p:spPr bwMode="auto">
              <a:xfrm>
                <a:off x="51396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71" name="椭圆 822"/>
              <p:cNvSpPr>
                <a:spLocks noChangeArrowheads="1"/>
              </p:cNvSpPr>
              <p:nvPr/>
            </p:nvSpPr>
            <p:spPr bwMode="auto">
              <a:xfrm>
                <a:off x="52920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72" name="TextBox 823"/>
              <p:cNvSpPr txBox="1">
                <a:spLocks noChangeArrowheads="1"/>
              </p:cNvSpPr>
              <p:nvPr/>
            </p:nvSpPr>
            <p:spPr bwMode="auto">
              <a:xfrm>
                <a:off x="4059813" y="2132856"/>
                <a:ext cx="80021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……</a:t>
                </a:r>
                <a:endParaRPr lang="zh-CN" altLang="en-US"/>
              </a:p>
            </p:txBody>
          </p:sp>
        </p:grpSp>
        <p:grpSp>
          <p:nvGrpSpPr>
            <p:cNvPr id="19" name="组合 824"/>
            <p:cNvGrpSpPr>
              <a:grpSpLocks/>
            </p:cNvGrpSpPr>
            <p:nvPr/>
          </p:nvGrpSpPr>
          <p:grpSpPr bwMode="auto">
            <a:xfrm>
              <a:off x="4499992" y="4983559"/>
              <a:ext cx="3384376" cy="461665"/>
              <a:chOff x="1979712" y="2132856"/>
              <a:chExt cx="3384376" cy="461665"/>
            </a:xfrm>
          </p:grpSpPr>
          <p:sp>
            <p:nvSpPr>
              <p:cNvPr id="13335" name="椭圆 825"/>
              <p:cNvSpPr>
                <a:spLocks noChangeArrowheads="1"/>
              </p:cNvSpPr>
              <p:nvPr/>
            </p:nvSpPr>
            <p:spPr bwMode="auto">
              <a:xfrm>
                <a:off x="1979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36" name="椭圆 826"/>
              <p:cNvSpPr>
                <a:spLocks noChangeArrowheads="1"/>
              </p:cNvSpPr>
              <p:nvPr/>
            </p:nvSpPr>
            <p:spPr bwMode="auto">
              <a:xfrm>
                <a:off x="2132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37" name="椭圆 827"/>
              <p:cNvSpPr>
                <a:spLocks noChangeArrowheads="1"/>
              </p:cNvSpPr>
              <p:nvPr/>
            </p:nvSpPr>
            <p:spPr bwMode="auto">
              <a:xfrm>
                <a:off x="2284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38" name="椭圆 828"/>
              <p:cNvSpPr>
                <a:spLocks noChangeArrowheads="1"/>
              </p:cNvSpPr>
              <p:nvPr/>
            </p:nvSpPr>
            <p:spPr bwMode="auto">
              <a:xfrm>
                <a:off x="2436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39" name="椭圆 829"/>
              <p:cNvSpPr>
                <a:spLocks noChangeArrowheads="1"/>
              </p:cNvSpPr>
              <p:nvPr/>
            </p:nvSpPr>
            <p:spPr bwMode="auto">
              <a:xfrm>
                <a:off x="2589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40" name="椭圆 830"/>
              <p:cNvSpPr>
                <a:spLocks noChangeArrowheads="1"/>
              </p:cNvSpPr>
              <p:nvPr/>
            </p:nvSpPr>
            <p:spPr bwMode="auto">
              <a:xfrm>
                <a:off x="2741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41" name="椭圆 831"/>
              <p:cNvSpPr>
                <a:spLocks noChangeArrowheads="1"/>
              </p:cNvSpPr>
              <p:nvPr/>
            </p:nvSpPr>
            <p:spPr bwMode="auto">
              <a:xfrm>
                <a:off x="2894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42" name="椭圆 832"/>
              <p:cNvSpPr>
                <a:spLocks noChangeArrowheads="1"/>
              </p:cNvSpPr>
              <p:nvPr/>
            </p:nvSpPr>
            <p:spPr bwMode="auto">
              <a:xfrm>
                <a:off x="3046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43" name="椭圆 833"/>
              <p:cNvSpPr>
                <a:spLocks noChangeArrowheads="1"/>
              </p:cNvSpPr>
              <p:nvPr/>
            </p:nvSpPr>
            <p:spPr bwMode="auto">
              <a:xfrm>
                <a:off x="3198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44" name="椭圆 834"/>
              <p:cNvSpPr>
                <a:spLocks noChangeArrowheads="1"/>
              </p:cNvSpPr>
              <p:nvPr/>
            </p:nvSpPr>
            <p:spPr bwMode="auto">
              <a:xfrm>
                <a:off x="33513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45" name="椭圆 835"/>
              <p:cNvSpPr>
                <a:spLocks noChangeArrowheads="1"/>
              </p:cNvSpPr>
              <p:nvPr/>
            </p:nvSpPr>
            <p:spPr bwMode="auto">
              <a:xfrm>
                <a:off x="35037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46" name="椭圆 836"/>
              <p:cNvSpPr>
                <a:spLocks noChangeArrowheads="1"/>
              </p:cNvSpPr>
              <p:nvPr/>
            </p:nvSpPr>
            <p:spPr bwMode="auto">
              <a:xfrm>
                <a:off x="36561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47" name="椭圆 837"/>
              <p:cNvSpPr>
                <a:spLocks noChangeArrowheads="1"/>
              </p:cNvSpPr>
              <p:nvPr/>
            </p:nvSpPr>
            <p:spPr bwMode="auto">
              <a:xfrm>
                <a:off x="38085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48" name="椭圆 838"/>
              <p:cNvSpPr>
                <a:spLocks noChangeArrowheads="1"/>
              </p:cNvSpPr>
              <p:nvPr/>
            </p:nvSpPr>
            <p:spPr bwMode="auto">
              <a:xfrm>
                <a:off x="3960912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49" name="椭圆 839"/>
              <p:cNvSpPr>
                <a:spLocks noChangeArrowheads="1"/>
              </p:cNvSpPr>
              <p:nvPr/>
            </p:nvSpPr>
            <p:spPr bwMode="auto">
              <a:xfrm>
                <a:off x="48348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50" name="椭圆 840"/>
              <p:cNvSpPr>
                <a:spLocks noChangeArrowheads="1"/>
              </p:cNvSpPr>
              <p:nvPr/>
            </p:nvSpPr>
            <p:spPr bwMode="auto">
              <a:xfrm>
                <a:off x="49872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51" name="椭圆 841"/>
              <p:cNvSpPr>
                <a:spLocks noChangeArrowheads="1"/>
              </p:cNvSpPr>
              <p:nvPr/>
            </p:nvSpPr>
            <p:spPr bwMode="auto">
              <a:xfrm>
                <a:off x="51396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52" name="椭圆 842"/>
              <p:cNvSpPr>
                <a:spLocks noChangeArrowheads="1"/>
              </p:cNvSpPr>
              <p:nvPr/>
            </p:nvSpPr>
            <p:spPr bwMode="auto">
              <a:xfrm>
                <a:off x="5292080" y="2420888"/>
                <a:ext cx="72008" cy="7200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53" name="TextBox 843"/>
              <p:cNvSpPr txBox="1">
                <a:spLocks noChangeArrowheads="1"/>
              </p:cNvSpPr>
              <p:nvPr/>
            </p:nvSpPr>
            <p:spPr bwMode="auto">
              <a:xfrm>
                <a:off x="4059813" y="2132856"/>
                <a:ext cx="80021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……</a:t>
                </a:r>
                <a:endParaRPr lang="zh-CN" altLang="en-US"/>
              </a:p>
            </p:txBody>
          </p:sp>
        </p:grpSp>
        <p:sp>
          <p:nvSpPr>
            <p:cNvPr id="13334" name="TextBox 844"/>
            <p:cNvSpPr txBox="1">
              <a:spLocks noChangeArrowheads="1"/>
            </p:cNvSpPr>
            <p:nvPr/>
          </p:nvSpPr>
          <p:spPr bwMode="auto">
            <a:xfrm>
              <a:off x="4427984" y="4423246"/>
              <a:ext cx="80021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/>
                <a:t>……</a:t>
              </a:r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毫米波全息成像示例</a:t>
            </a:r>
            <a:endParaRPr lang="zh-CN" altLang="en-US" dirty="0"/>
          </a:p>
        </p:txBody>
      </p:sp>
      <p:pic>
        <p:nvPicPr>
          <p:cNvPr id="450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488" y="1500174"/>
            <a:ext cx="30499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00034" y="178592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毫米波信号处理装置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72198" y="214311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毫米波信号处理装置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29190" y="163090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扫描驱动装置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00760" y="257174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控制装置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72198" y="328612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被测对象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42976" y="235743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图像处理装置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72198" y="3786190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天线阵列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000232" y="335756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天线阵列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643042" y="407194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mtClean="0"/>
              <a:t>主体框架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643042" y="471488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mtClean="0"/>
              <a:t>扫描区域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000760" y="485776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扫描区域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071670" y="578645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mtClean="0"/>
              <a:t>      入口</a:t>
            </a:r>
            <a:endParaRPr lang="zh-CN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000760" y="428625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      出口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929322" y="564357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结果输出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4086</TotalTime>
  <Words>906</Words>
  <Application>Microsoft Office PowerPoint</Application>
  <PresentationFormat>全屏显示(4:3)</PresentationFormat>
  <Paragraphs>359</Paragraphs>
  <Slides>20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23" baseType="lpstr">
      <vt:lpstr>Office 主题</vt:lpstr>
      <vt:lpstr>公式</vt:lpstr>
      <vt:lpstr>Equation</vt:lpstr>
      <vt:lpstr>毫米波全息成像设备</vt:lpstr>
      <vt:lpstr>毫米波成像原理</vt:lpstr>
      <vt:lpstr>毫米波成像示例</vt:lpstr>
      <vt:lpstr>毫米波成像系统的类型</vt:lpstr>
      <vt:lpstr>幻灯片 5</vt:lpstr>
      <vt:lpstr>单频全息图重建原理</vt:lpstr>
      <vt:lpstr>宽频全息图重建</vt:lpstr>
      <vt:lpstr>全息成像：扫描方式</vt:lpstr>
      <vt:lpstr>毫米波全息成像示例</vt:lpstr>
      <vt:lpstr>毫米波成像设备标定方法与机构</vt:lpstr>
      <vt:lpstr>幻灯片 11</vt:lpstr>
      <vt:lpstr>双（多）源切换</vt:lpstr>
      <vt:lpstr>双（多）频率源切换</vt:lpstr>
      <vt:lpstr>毫米波信号的产生和采集</vt:lpstr>
      <vt:lpstr>幻灯片 15</vt:lpstr>
      <vt:lpstr>幻灯片 16</vt:lpstr>
      <vt:lpstr>幻灯片 17</vt:lpstr>
      <vt:lpstr>双(多)天线阵列同时错频工作</vt:lpstr>
      <vt:lpstr>幻灯片 19</vt:lpstr>
      <vt:lpstr>谢谢！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毫米波成像方法及技术实现</dc:title>
  <dc:creator>shenzj</dc:creator>
  <cp:lastModifiedBy>孙纪泉</cp:lastModifiedBy>
  <cp:revision>251</cp:revision>
  <dcterms:created xsi:type="dcterms:W3CDTF">2012-05-21T08:24:38Z</dcterms:created>
  <dcterms:modified xsi:type="dcterms:W3CDTF">2016-06-01T06:00:14Z</dcterms:modified>
</cp:coreProperties>
</file>