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84"/>
  </p:notesMasterIdLst>
  <p:sldIdLst>
    <p:sldId id="257" r:id="rId2"/>
    <p:sldId id="535" r:id="rId3"/>
    <p:sldId id="508" r:id="rId4"/>
    <p:sldId id="440" r:id="rId5"/>
    <p:sldId id="441" r:id="rId6"/>
    <p:sldId id="509" r:id="rId7"/>
    <p:sldId id="510" r:id="rId8"/>
    <p:sldId id="515" r:id="rId9"/>
    <p:sldId id="516" r:id="rId10"/>
    <p:sldId id="552" r:id="rId11"/>
    <p:sldId id="455" r:id="rId12"/>
    <p:sldId id="513" r:id="rId13"/>
    <p:sldId id="438" r:id="rId14"/>
    <p:sldId id="517" r:id="rId15"/>
    <p:sldId id="445" r:id="rId16"/>
    <p:sldId id="446" r:id="rId17"/>
    <p:sldId id="447" r:id="rId18"/>
    <p:sldId id="453" r:id="rId19"/>
    <p:sldId id="452" r:id="rId20"/>
    <p:sldId id="518" r:id="rId21"/>
    <p:sldId id="532" r:id="rId22"/>
    <p:sldId id="520" r:id="rId23"/>
    <p:sldId id="519" r:id="rId24"/>
    <p:sldId id="470" r:id="rId25"/>
    <p:sldId id="522" r:id="rId26"/>
    <p:sldId id="462" r:id="rId27"/>
    <p:sldId id="463" r:id="rId28"/>
    <p:sldId id="458" r:id="rId29"/>
    <p:sldId id="533" r:id="rId30"/>
    <p:sldId id="523" r:id="rId31"/>
    <p:sldId id="450" r:id="rId32"/>
    <p:sldId id="461" r:id="rId33"/>
    <p:sldId id="528" r:id="rId34"/>
    <p:sldId id="529" r:id="rId35"/>
    <p:sldId id="525" r:id="rId36"/>
    <p:sldId id="466" r:id="rId37"/>
    <p:sldId id="465" r:id="rId38"/>
    <p:sldId id="467" r:id="rId39"/>
    <p:sldId id="468" r:id="rId40"/>
    <p:sldId id="469" r:id="rId41"/>
    <p:sldId id="473" r:id="rId42"/>
    <p:sldId id="472" r:id="rId43"/>
    <p:sldId id="475" r:id="rId44"/>
    <p:sldId id="437" r:id="rId45"/>
    <p:sldId id="416" r:id="rId46"/>
    <p:sldId id="534" r:id="rId47"/>
    <p:sldId id="478" r:id="rId48"/>
    <p:sldId id="479" r:id="rId49"/>
    <p:sldId id="553" r:id="rId50"/>
    <p:sldId id="480" r:id="rId51"/>
    <p:sldId id="482" r:id="rId52"/>
    <p:sldId id="483" r:id="rId53"/>
    <p:sldId id="484" r:id="rId54"/>
    <p:sldId id="485" r:id="rId55"/>
    <p:sldId id="546" r:id="rId56"/>
    <p:sldId id="547" r:id="rId57"/>
    <p:sldId id="548" r:id="rId58"/>
    <p:sldId id="549" r:id="rId59"/>
    <p:sldId id="550" r:id="rId60"/>
    <p:sldId id="486" r:id="rId61"/>
    <p:sldId id="487" r:id="rId62"/>
    <p:sldId id="488" r:id="rId63"/>
    <p:sldId id="489" r:id="rId64"/>
    <p:sldId id="490" r:id="rId65"/>
    <p:sldId id="554" r:id="rId66"/>
    <p:sldId id="491" r:id="rId67"/>
    <p:sldId id="492" r:id="rId68"/>
    <p:sldId id="493" r:id="rId69"/>
    <p:sldId id="494" r:id="rId70"/>
    <p:sldId id="495" r:id="rId71"/>
    <p:sldId id="496" r:id="rId72"/>
    <p:sldId id="497" r:id="rId73"/>
    <p:sldId id="498" r:id="rId74"/>
    <p:sldId id="499" r:id="rId75"/>
    <p:sldId id="500" r:id="rId76"/>
    <p:sldId id="501" r:id="rId77"/>
    <p:sldId id="502" r:id="rId78"/>
    <p:sldId id="503" r:id="rId79"/>
    <p:sldId id="504" r:id="rId80"/>
    <p:sldId id="505" r:id="rId81"/>
    <p:sldId id="506" r:id="rId82"/>
    <p:sldId id="327"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453" autoAdjust="0"/>
  </p:normalViewPr>
  <p:slideViewPr>
    <p:cSldViewPr>
      <p:cViewPr varScale="1">
        <p:scale>
          <a:sx n="59" d="100"/>
          <a:sy n="59" d="100"/>
        </p:scale>
        <p:origin x="-146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318AF-5137-4871-AFB3-C7A567B348F5}" type="doc">
      <dgm:prSet loTypeId="urn:microsoft.com/office/officeart/2005/8/layout/radial5" loCatId="cycle" qsTypeId="urn:microsoft.com/office/officeart/2005/8/quickstyle/3d2" qsCatId="3D" csTypeId="urn:microsoft.com/office/officeart/2005/8/colors/accent2_5" csCatId="accent2" phldr="1"/>
      <dgm:spPr/>
      <dgm:t>
        <a:bodyPr/>
        <a:lstStyle/>
        <a:p>
          <a:endParaRPr lang="zh-CN" altLang="en-US"/>
        </a:p>
      </dgm:t>
    </dgm:pt>
    <dgm:pt modelId="{D39ADF10-42EF-4B2D-AC0C-E10A278FA3FF}">
      <dgm:prSet phldrT="[文本]" custT="1"/>
      <dgm:spPr/>
      <dgm:t>
        <a:bodyPr/>
        <a:lstStyle/>
        <a:p>
          <a:pPr>
            <a:lnSpc>
              <a:spcPts val="3100"/>
            </a:lnSpc>
            <a:spcAft>
              <a:spcPts val="0"/>
            </a:spcAft>
          </a:pPr>
          <a:r>
            <a:rPr lang="zh-CN" altLang="en-US" sz="2800" b="1" dirty="0" smtClean="0">
              <a:latin typeface="微软雅黑" pitchFamily="34" charset="-122"/>
              <a:ea typeface="微软雅黑" pitchFamily="34" charset="-122"/>
            </a:rPr>
            <a:t>组合优点</a:t>
          </a:r>
          <a:endParaRPr lang="zh-CN" altLang="en-US" sz="2800" b="1" dirty="0">
            <a:latin typeface="微软雅黑" pitchFamily="34" charset="-122"/>
            <a:ea typeface="微软雅黑" pitchFamily="34" charset="-122"/>
          </a:endParaRPr>
        </a:p>
      </dgm:t>
    </dgm:pt>
    <dgm:pt modelId="{12A0DD29-79A5-41A5-952C-29DB1DAE35AB}" type="parTrans" cxnId="{889D1C00-A14E-4C7D-91E0-1B6E507CD14E}">
      <dgm:prSet/>
      <dgm:spPr/>
      <dgm:t>
        <a:bodyPr/>
        <a:lstStyle/>
        <a:p>
          <a:endParaRPr lang="zh-CN" altLang="en-US" b="1"/>
        </a:p>
      </dgm:t>
    </dgm:pt>
    <dgm:pt modelId="{8EE6944E-1221-4B05-9D3C-B8440DBB0438}" type="sibTrans" cxnId="{889D1C00-A14E-4C7D-91E0-1B6E507CD14E}">
      <dgm:prSet/>
      <dgm:spPr/>
      <dgm:t>
        <a:bodyPr/>
        <a:lstStyle/>
        <a:p>
          <a:endParaRPr lang="zh-CN" altLang="en-US" b="1"/>
        </a:p>
      </dgm:t>
    </dgm:pt>
    <dgm:pt modelId="{D67C759C-1F53-4B1D-BD8F-D2FC8F39872F}">
      <dgm:prSet phldrT="[文本]"/>
      <dgm:spPr/>
      <dgm:t>
        <a:bodyPr/>
        <a:lstStyle/>
        <a:p>
          <a:r>
            <a:rPr lang="zh-CN" altLang="en-US" b="1" dirty="0" smtClean="0"/>
            <a:t>拓展技术</a:t>
          </a:r>
          <a:endParaRPr lang="zh-CN" altLang="en-US" b="1" dirty="0"/>
        </a:p>
      </dgm:t>
    </dgm:pt>
    <dgm:pt modelId="{F4B0BCE3-4948-436C-90A0-1C1408575F98}" type="parTrans" cxnId="{ACA30744-C422-400B-BDBE-8C9C1A475F82}">
      <dgm:prSet/>
      <dgm:spPr/>
      <dgm:t>
        <a:bodyPr/>
        <a:lstStyle/>
        <a:p>
          <a:endParaRPr lang="zh-CN" altLang="en-US" b="1"/>
        </a:p>
      </dgm:t>
    </dgm:pt>
    <dgm:pt modelId="{0B0C281B-820C-4C52-81E5-466BECB20C7B}" type="sibTrans" cxnId="{ACA30744-C422-400B-BDBE-8C9C1A475F82}">
      <dgm:prSet/>
      <dgm:spPr/>
      <dgm:t>
        <a:bodyPr/>
        <a:lstStyle/>
        <a:p>
          <a:endParaRPr lang="zh-CN" altLang="en-US" b="1"/>
        </a:p>
      </dgm:t>
    </dgm:pt>
    <dgm:pt modelId="{23BCD487-7A60-4957-A9C3-D5744212F961}">
      <dgm:prSet phldrT="[文本]"/>
      <dgm:spPr/>
      <dgm:t>
        <a:bodyPr/>
        <a:lstStyle/>
        <a:p>
          <a:r>
            <a:rPr lang="zh-CN" altLang="en-US" b="1" dirty="0" smtClean="0"/>
            <a:t>延长时间</a:t>
          </a:r>
          <a:endParaRPr lang="zh-CN" altLang="en-US" b="1" dirty="0"/>
        </a:p>
      </dgm:t>
    </dgm:pt>
    <dgm:pt modelId="{7E2D7914-9E61-48AC-98E3-41554E26A745}" type="parTrans" cxnId="{DD1D8271-6CD7-4E37-8D8D-81BAB08E5A78}">
      <dgm:prSet/>
      <dgm:spPr/>
      <dgm:t>
        <a:bodyPr/>
        <a:lstStyle/>
        <a:p>
          <a:endParaRPr lang="zh-CN" altLang="en-US" b="1"/>
        </a:p>
      </dgm:t>
    </dgm:pt>
    <dgm:pt modelId="{21AF5464-6466-4640-BC01-2935AECE2BD3}" type="sibTrans" cxnId="{DD1D8271-6CD7-4E37-8D8D-81BAB08E5A78}">
      <dgm:prSet/>
      <dgm:spPr/>
      <dgm:t>
        <a:bodyPr/>
        <a:lstStyle/>
        <a:p>
          <a:endParaRPr lang="zh-CN" altLang="en-US" b="1"/>
        </a:p>
      </dgm:t>
    </dgm:pt>
    <dgm:pt modelId="{AE7741BC-469E-4EC8-A418-CFEE33EAABB6}">
      <dgm:prSet phldrT="[文本]"/>
      <dgm:spPr/>
      <dgm:t>
        <a:bodyPr/>
        <a:lstStyle/>
        <a:p>
          <a:r>
            <a:rPr lang="zh-CN" altLang="en-US" b="1" dirty="0" smtClean="0"/>
            <a:t>文字遮瑕</a:t>
          </a:r>
          <a:endParaRPr lang="zh-CN" altLang="en-US" b="1" dirty="0"/>
        </a:p>
      </dgm:t>
    </dgm:pt>
    <dgm:pt modelId="{E416EE67-31EA-43DE-9206-5085C6260263}" type="parTrans" cxnId="{7BF83838-0F22-47F3-8D4E-A4723EB380FE}">
      <dgm:prSet/>
      <dgm:spPr/>
      <dgm:t>
        <a:bodyPr/>
        <a:lstStyle/>
        <a:p>
          <a:endParaRPr lang="zh-CN" altLang="en-US" b="1"/>
        </a:p>
      </dgm:t>
    </dgm:pt>
    <dgm:pt modelId="{E0FB6F46-F8B8-4F2F-A381-B251501EA1E4}" type="sibTrans" cxnId="{7BF83838-0F22-47F3-8D4E-A4723EB380FE}">
      <dgm:prSet/>
      <dgm:spPr/>
      <dgm:t>
        <a:bodyPr/>
        <a:lstStyle/>
        <a:p>
          <a:endParaRPr lang="zh-CN" altLang="en-US" b="1"/>
        </a:p>
      </dgm:t>
    </dgm:pt>
    <dgm:pt modelId="{4F37F8AD-5409-46F2-9BCE-B6921C983AA1}">
      <dgm:prSet phldrT="[文本]"/>
      <dgm:spPr/>
      <dgm:t>
        <a:bodyPr/>
        <a:lstStyle/>
        <a:p>
          <a:r>
            <a:rPr lang="zh-CN" altLang="en-US" b="1" dirty="0" smtClean="0"/>
            <a:t>整体价值</a:t>
          </a:r>
          <a:endParaRPr lang="zh-CN" altLang="en-US" b="1" dirty="0"/>
        </a:p>
      </dgm:t>
    </dgm:pt>
    <dgm:pt modelId="{D20504E7-A650-4166-B940-BA509B2A44AD}" type="parTrans" cxnId="{562ECE84-4DC7-45E7-8F95-017890CB5D31}">
      <dgm:prSet/>
      <dgm:spPr/>
      <dgm:t>
        <a:bodyPr/>
        <a:lstStyle/>
        <a:p>
          <a:endParaRPr lang="zh-CN" altLang="en-US" b="1"/>
        </a:p>
      </dgm:t>
    </dgm:pt>
    <dgm:pt modelId="{9D52D6A7-F290-4682-9A37-F0776092B87B}" type="sibTrans" cxnId="{562ECE84-4DC7-45E7-8F95-017890CB5D31}">
      <dgm:prSet/>
      <dgm:spPr/>
      <dgm:t>
        <a:bodyPr/>
        <a:lstStyle/>
        <a:p>
          <a:endParaRPr lang="zh-CN" altLang="en-US" b="1"/>
        </a:p>
      </dgm:t>
    </dgm:pt>
    <dgm:pt modelId="{3781432B-B315-46CC-8615-E139DC7F9C33}">
      <dgm:prSet phldrT="[文本]"/>
      <dgm:spPr/>
      <dgm:t>
        <a:bodyPr/>
        <a:lstStyle/>
        <a:p>
          <a:r>
            <a:rPr lang="zh-CN" altLang="en-US" b="1" dirty="0" smtClean="0"/>
            <a:t>便于管理</a:t>
          </a:r>
          <a:endParaRPr lang="zh-CN" altLang="en-US" b="1" dirty="0"/>
        </a:p>
      </dgm:t>
    </dgm:pt>
    <dgm:pt modelId="{1A89A688-2CC4-41AA-8FBC-881F5522ACD1}" type="parTrans" cxnId="{590224F2-98FA-4C76-9B26-ED3EB5D5BD38}">
      <dgm:prSet/>
      <dgm:spPr/>
      <dgm:t>
        <a:bodyPr/>
        <a:lstStyle/>
        <a:p>
          <a:endParaRPr lang="zh-CN" altLang="en-US" b="1"/>
        </a:p>
      </dgm:t>
    </dgm:pt>
    <dgm:pt modelId="{7E1746C7-E828-4ACF-8882-6CF4E9FD944A}" type="sibTrans" cxnId="{590224F2-98FA-4C76-9B26-ED3EB5D5BD38}">
      <dgm:prSet/>
      <dgm:spPr/>
      <dgm:t>
        <a:bodyPr/>
        <a:lstStyle/>
        <a:p>
          <a:endParaRPr lang="zh-CN" altLang="en-US" b="1"/>
        </a:p>
      </dgm:t>
    </dgm:pt>
    <dgm:pt modelId="{D8537297-1CB9-422D-939F-38B2D79B93F9}" type="pres">
      <dgm:prSet presAssocID="{C50318AF-5137-4871-AFB3-C7A567B348F5}" presName="Name0" presStyleCnt="0">
        <dgm:presLayoutVars>
          <dgm:chMax val="1"/>
          <dgm:dir/>
          <dgm:animLvl val="ctr"/>
          <dgm:resizeHandles val="exact"/>
        </dgm:presLayoutVars>
      </dgm:prSet>
      <dgm:spPr/>
      <dgm:t>
        <a:bodyPr/>
        <a:lstStyle/>
        <a:p>
          <a:endParaRPr lang="zh-CN" altLang="en-US"/>
        </a:p>
      </dgm:t>
    </dgm:pt>
    <dgm:pt modelId="{3C07B5D0-7C5E-4C5D-9C45-745E5B9DAE6C}" type="pres">
      <dgm:prSet presAssocID="{D39ADF10-42EF-4B2D-AC0C-E10A278FA3FF}" presName="centerShape" presStyleLbl="node0" presStyleIdx="0" presStyleCnt="1" custScaleX="132910" custScaleY="127943"/>
      <dgm:spPr/>
      <dgm:t>
        <a:bodyPr/>
        <a:lstStyle/>
        <a:p>
          <a:endParaRPr lang="zh-CN" altLang="en-US"/>
        </a:p>
      </dgm:t>
    </dgm:pt>
    <dgm:pt modelId="{DB41792C-FE32-4ECB-A1B3-C566DD3AD0F5}" type="pres">
      <dgm:prSet presAssocID="{F4B0BCE3-4948-436C-90A0-1C1408575F98}" presName="parTrans" presStyleLbl="sibTrans2D1" presStyleIdx="0" presStyleCnt="5"/>
      <dgm:spPr/>
      <dgm:t>
        <a:bodyPr/>
        <a:lstStyle/>
        <a:p>
          <a:endParaRPr lang="zh-CN" altLang="en-US"/>
        </a:p>
      </dgm:t>
    </dgm:pt>
    <dgm:pt modelId="{FB8908B7-7EC9-44C6-8E83-4E84A8F8BF36}" type="pres">
      <dgm:prSet presAssocID="{F4B0BCE3-4948-436C-90A0-1C1408575F98}" presName="connectorText" presStyleLbl="sibTrans2D1" presStyleIdx="0" presStyleCnt="5"/>
      <dgm:spPr/>
      <dgm:t>
        <a:bodyPr/>
        <a:lstStyle/>
        <a:p>
          <a:endParaRPr lang="zh-CN" altLang="en-US"/>
        </a:p>
      </dgm:t>
    </dgm:pt>
    <dgm:pt modelId="{15DE4348-F445-4126-B6AF-7DF92DD353CB}" type="pres">
      <dgm:prSet presAssocID="{D67C759C-1F53-4B1D-BD8F-D2FC8F39872F}" presName="node" presStyleLbl="node1" presStyleIdx="0" presStyleCnt="5">
        <dgm:presLayoutVars>
          <dgm:bulletEnabled val="1"/>
        </dgm:presLayoutVars>
      </dgm:prSet>
      <dgm:spPr/>
      <dgm:t>
        <a:bodyPr/>
        <a:lstStyle/>
        <a:p>
          <a:endParaRPr lang="zh-CN" altLang="en-US"/>
        </a:p>
      </dgm:t>
    </dgm:pt>
    <dgm:pt modelId="{0E820151-3E2C-4939-BD70-9B7C1B9665E7}" type="pres">
      <dgm:prSet presAssocID="{7E2D7914-9E61-48AC-98E3-41554E26A745}" presName="parTrans" presStyleLbl="sibTrans2D1" presStyleIdx="1" presStyleCnt="5"/>
      <dgm:spPr/>
      <dgm:t>
        <a:bodyPr/>
        <a:lstStyle/>
        <a:p>
          <a:endParaRPr lang="zh-CN" altLang="en-US"/>
        </a:p>
      </dgm:t>
    </dgm:pt>
    <dgm:pt modelId="{9ADFD171-09C6-45E9-BCCB-2D5A67552811}" type="pres">
      <dgm:prSet presAssocID="{7E2D7914-9E61-48AC-98E3-41554E26A745}" presName="connectorText" presStyleLbl="sibTrans2D1" presStyleIdx="1" presStyleCnt="5"/>
      <dgm:spPr/>
      <dgm:t>
        <a:bodyPr/>
        <a:lstStyle/>
        <a:p>
          <a:endParaRPr lang="zh-CN" altLang="en-US"/>
        </a:p>
      </dgm:t>
    </dgm:pt>
    <dgm:pt modelId="{C2F9E9DA-D7FE-48DE-BF8A-DEEC9D9B1846}" type="pres">
      <dgm:prSet presAssocID="{23BCD487-7A60-4957-A9C3-D5744212F961}" presName="node" presStyleLbl="node1" presStyleIdx="1" presStyleCnt="5">
        <dgm:presLayoutVars>
          <dgm:bulletEnabled val="1"/>
        </dgm:presLayoutVars>
      </dgm:prSet>
      <dgm:spPr/>
      <dgm:t>
        <a:bodyPr/>
        <a:lstStyle/>
        <a:p>
          <a:endParaRPr lang="zh-CN" altLang="en-US"/>
        </a:p>
      </dgm:t>
    </dgm:pt>
    <dgm:pt modelId="{0F807079-FDBA-433D-8DF3-AB49051B404F}" type="pres">
      <dgm:prSet presAssocID="{E416EE67-31EA-43DE-9206-5085C6260263}" presName="parTrans" presStyleLbl="sibTrans2D1" presStyleIdx="2" presStyleCnt="5"/>
      <dgm:spPr/>
      <dgm:t>
        <a:bodyPr/>
        <a:lstStyle/>
        <a:p>
          <a:endParaRPr lang="zh-CN" altLang="en-US"/>
        </a:p>
      </dgm:t>
    </dgm:pt>
    <dgm:pt modelId="{47373C09-EAA2-43DB-B82E-C1DD06DA3237}" type="pres">
      <dgm:prSet presAssocID="{E416EE67-31EA-43DE-9206-5085C6260263}" presName="connectorText" presStyleLbl="sibTrans2D1" presStyleIdx="2" presStyleCnt="5"/>
      <dgm:spPr/>
      <dgm:t>
        <a:bodyPr/>
        <a:lstStyle/>
        <a:p>
          <a:endParaRPr lang="zh-CN" altLang="en-US"/>
        </a:p>
      </dgm:t>
    </dgm:pt>
    <dgm:pt modelId="{49F55BE0-96F4-4465-BA67-BD6F515A0FD9}" type="pres">
      <dgm:prSet presAssocID="{AE7741BC-469E-4EC8-A418-CFEE33EAABB6}" presName="node" presStyleLbl="node1" presStyleIdx="2" presStyleCnt="5">
        <dgm:presLayoutVars>
          <dgm:bulletEnabled val="1"/>
        </dgm:presLayoutVars>
      </dgm:prSet>
      <dgm:spPr/>
      <dgm:t>
        <a:bodyPr/>
        <a:lstStyle/>
        <a:p>
          <a:endParaRPr lang="zh-CN" altLang="en-US"/>
        </a:p>
      </dgm:t>
    </dgm:pt>
    <dgm:pt modelId="{F060DB96-C094-4C37-B334-C12F9D7CD306}" type="pres">
      <dgm:prSet presAssocID="{D20504E7-A650-4166-B940-BA509B2A44AD}" presName="parTrans" presStyleLbl="sibTrans2D1" presStyleIdx="3" presStyleCnt="5"/>
      <dgm:spPr/>
      <dgm:t>
        <a:bodyPr/>
        <a:lstStyle/>
        <a:p>
          <a:endParaRPr lang="zh-CN" altLang="en-US"/>
        </a:p>
      </dgm:t>
    </dgm:pt>
    <dgm:pt modelId="{EDB22317-FB6D-462D-9108-BFB9F7584F86}" type="pres">
      <dgm:prSet presAssocID="{D20504E7-A650-4166-B940-BA509B2A44AD}" presName="connectorText" presStyleLbl="sibTrans2D1" presStyleIdx="3" presStyleCnt="5"/>
      <dgm:spPr/>
      <dgm:t>
        <a:bodyPr/>
        <a:lstStyle/>
        <a:p>
          <a:endParaRPr lang="zh-CN" altLang="en-US"/>
        </a:p>
      </dgm:t>
    </dgm:pt>
    <dgm:pt modelId="{86EB00AD-422B-40E5-A37B-E8F62BB75AE6}" type="pres">
      <dgm:prSet presAssocID="{4F37F8AD-5409-46F2-9BCE-B6921C983AA1}" presName="node" presStyleLbl="node1" presStyleIdx="3" presStyleCnt="5">
        <dgm:presLayoutVars>
          <dgm:bulletEnabled val="1"/>
        </dgm:presLayoutVars>
      </dgm:prSet>
      <dgm:spPr/>
      <dgm:t>
        <a:bodyPr/>
        <a:lstStyle/>
        <a:p>
          <a:endParaRPr lang="zh-CN" altLang="en-US"/>
        </a:p>
      </dgm:t>
    </dgm:pt>
    <dgm:pt modelId="{22A17052-695B-4BB0-AE9F-10D5268A02AB}" type="pres">
      <dgm:prSet presAssocID="{1A89A688-2CC4-41AA-8FBC-881F5522ACD1}" presName="parTrans" presStyleLbl="sibTrans2D1" presStyleIdx="4" presStyleCnt="5"/>
      <dgm:spPr/>
      <dgm:t>
        <a:bodyPr/>
        <a:lstStyle/>
        <a:p>
          <a:endParaRPr lang="zh-CN" altLang="en-US"/>
        </a:p>
      </dgm:t>
    </dgm:pt>
    <dgm:pt modelId="{EFC4AD52-72AD-44D5-B143-B6EBE68EF674}" type="pres">
      <dgm:prSet presAssocID="{1A89A688-2CC4-41AA-8FBC-881F5522ACD1}" presName="connectorText" presStyleLbl="sibTrans2D1" presStyleIdx="4" presStyleCnt="5"/>
      <dgm:spPr/>
      <dgm:t>
        <a:bodyPr/>
        <a:lstStyle/>
        <a:p>
          <a:endParaRPr lang="zh-CN" altLang="en-US"/>
        </a:p>
      </dgm:t>
    </dgm:pt>
    <dgm:pt modelId="{B87906A2-8DF4-4F05-87D6-E11734E4A8F5}" type="pres">
      <dgm:prSet presAssocID="{3781432B-B315-46CC-8615-E139DC7F9C33}" presName="node" presStyleLbl="node1" presStyleIdx="4" presStyleCnt="5">
        <dgm:presLayoutVars>
          <dgm:bulletEnabled val="1"/>
        </dgm:presLayoutVars>
      </dgm:prSet>
      <dgm:spPr/>
      <dgm:t>
        <a:bodyPr/>
        <a:lstStyle/>
        <a:p>
          <a:endParaRPr lang="zh-CN" altLang="en-US"/>
        </a:p>
      </dgm:t>
    </dgm:pt>
  </dgm:ptLst>
  <dgm:cxnLst>
    <dgm:cxn modelId="{C639F7E1-84C2-476B-970F-C5263B9C569A}" type="presOf" srcId="{D67C759C-1F53-4B1D-BD8F-D2FC8F39872F}" destId="{15DE4348-F445-4126-B6AF-7DF92DD353CB}" srcOrd="0" destOrd="0" presId="urn:microsoft.com/office/officeart/2005/8/layout/radial5"/>
    <dgm:cxn modelId="{ACA30744-C422-400B-BDBE-8C9C1A475F82}" srcId="{D39ADF10-42EF-4B2D-AC0C-E10A278FA3FF}" destId="{D67C759C-1F53-4B1D-BD8F-D2FC8F39872F}" srcOrd="0" destOrd="0" parTransId="{F4B0BCE3-4948-436C-90A0-1C1408575F98}" sibTransId="{0B0C281B-820C-4C52-81E5-466BECB20C7B}"/>
    <dgm:cxn modelId="{8BCCCAF8-52C1-4609-8436-25F6FDCE3ACD}" type="presOf" srcId="{E416EE67-31EA-43DE-9206-5085C6260263}" destId="{47373C09-EAA2-43DB-B82E-C1DD06DA3237}" srcOrd="1" destOrd="0" presId="urn:microsoft.com/office/officeart/2005/8/layout/radial5"/>
    <dgm:cxn modelId="{71D0597D-E41E-4B22-B221-7C4B260C916B}" type="presOf" srcId="{D20504E7-A650-4166-B940-BA509B2A44AD}" destId="{F060DB96-C094-4C37-B334-C12F9D7CD306}" srcOrd="0" destOrd="0" presId="urn:microsoft.com/office/officeart/2005/8/layout/radial5"/>
    <dgm:cxn modelId="{3B1A0968-2FD4-4FC5-AC1E-6312AEAF7235}" type="presOf" srcId="{1A89A688-2CC4-41AA-8FBC-881F5522ACD1}" destId="{EFC4AD52-72AD-44D5-B143-B6EBE68EF674}" srcOrd="1" destOrd="0" presId="urn:microsoft.com/office/officeart/2005/8/layout/radial5"/>
    <dgm:cxn modelId="{4F2A6E7F-4CED-4652-B23E-1EBEEFBFFF6D}" type="presOf" srcId="{1A89A688-2CC4-41AA-8FBC-881F5522ACD1}" destId="{22A17052-695B-4BB0-AE9F-10D5268A02AB}" srcOrd="0" destOrd="0" presId="urn:microsoft.com/office/officeart/2005/8/layout/radial5"/>
    <dgm:cxn modelId="{562ECE84-4DC7-45E7-8F95-017890CB5D31}" srcId="{D39ADF10-42EF-4B2D-AC0C-E10A278FA3FF}" destId="{4F37F8AD-5409-46F2-9BCE-B6921C983AA1}" srcOrd="3" destOrd="0" parTransId="{D20504E7-A650-4166-B940-BA509B2A44AD}" sibTransId="{9D52D6A7-F290-4682-9A37-F0776092B87B}"/>
    <dgm:cxn modelId="{590224F2-98FA-4C76-9B26-ED3EB5D5BD38}" srcId="{D39ADF10-42EF-4B2D-AC0C-E10A278FA3FF}" destId="{3781432B-B315-46CC-8615-E139DC7F9C33}" srcOrd="4" destOrd="0" parTransId="{1A89A688-2CC4-41AA-8FBC-881F5522ACD1}" sibTransId="{7E1746C7-E828-4ACF-8882-6CF4E9FD944A}"/>
    <dgm:cxn modelId="{9626BD54-1933-47C8-BA81-D4F0668156CA}" type="presOf" srcId="{C50318AF-5137-4871-AFB3-C7A567B348F5}" destId="{D8537297-1CB9-422D-939F-38B2D79B93F9}" srcOrd="0" destOrd="0" presId="urn:microsoft.com/office/officeart/2005/8/layout/radial5"/>
    <dgm:cxn modelId="{4222F0D6-BBE5-4871-962A-323BCE5C680D}" type="presOf" srcId="{D39ADF10-42EF-4B2D-AC0C-E10A278FA3FF}" destId="{3C07B5D0-7C5E-4C5D-9C45-745E5B9DAE6C}" srcOrd="0" destOrd="0" presId="urn:microsoft.com/office/officeart/2005/8/layout/radial5"/>
    <dgm:cxn modelId="{DD1D8271-6CD7-4E37-8D8D-81BAB08E5A78}" srcId="{D39ADF10-42EF-4B2D-AC0C-E10A278FA3FF}" destId="{23BCD487-7A60-4957-A9C3-D5744212F961}" srcOrd="1" destOrd="0" parTransId="{7E2D7914-9E61-48AC-98E3-41554E26A745}" sibTransId="{21AF5464-6466-4640-BC01-2935AECE2BD3}"/>
    <dgm:cxn modelId="{C7C6B70B-18CC-43E7-B05C-194575C66F83}" type="presOf" srcId="{D20504E7-A650-4166-B940-BA509B2A44AD}" destId="{EDB22317-FB6D-462D-9108-BFB9F7584F86}" srcOrd="1" destOrd="0" presId="urn:microsoft.com/office/officeart/2005/8/layout/radial5"/>
    <dgm:cxn modelId="{CA89C06E-A30B-43F8-971B-D3ABD49EC3F9}" type="presOf" srcId="{7E2D7914-9E61-48AC-98E3-41554E26A745}" destId="{0E820151-3E2C-4939-BD70-9B7C1B9665E7}" srcOrd="0" destOrd="0" presId="urn:microsoft.com/office/officeart/2005/8/layout/radial5"/>
    <dgm:cxn modelId="{9049BB96-0126-4C8F-920B-1A7FEE68F1FA}" type="presOf" srcId="{3781432B-B315-46CC-8615-E139DC7F9C33}" destId="{B87906A2-8DF4-4F05-87D6-E11734E4A8F5}" srcOrd="0" destOrd="0" presId="urn:microsoft.com/office/officeart/2005/8/layout/radial5"/>
    <dgm:cxn modelId="{B44BCE05-8B18-4A17-A73B-C26D53997C21}" type="presOf" srcId="{AE7741BC-469E-4EC8-A418-CFEE33EAABB6}" destId="{49F55BE0-96F4-4465-BA67-BD6F515A0FD9}" srcOrd="0" destOrd="0" presId="urn:microsoft.com/office/officeart/2005/8/layout/radial5"/>
    <dgm:cxn modelId="{3460F6A9-828E-44C8-B121-32AF37FDEB9F}" type="presOf" srcId="{F4B0BCE3-4948-436C-90A0-1C1408575F98}" destId="{FB8908B7-7EC9-44C6-8E83-4E84A8F8BF36}" srcOrd="1" destOrd="0" presId="urn:microsoft.com/office/officeart/2005/8/layout/radial5"/>
    <dgm:cxn modelId="{1E49AEB3-E398-495C-90D6-389CD0871CEC}" type="presOf" srcId="{4F37F8AD-5409-46F2-9BCE-B6921C983AA1}" destId="{86EB00AD-422B-40E5-A37B-E8F62BB75AE6}" srcOrd="0" destOrd="0" presId="urn:microsoft.com/office/officeart/2005/8/layout/radial5"/>
    <dgm:cxn modelId="{7A4EE430-DC8F-4D50-A82B-AF649D572D87}" type="presOf" srcId="{F4B0BCE3-4948-436C-90A0-1C1408575F98}" destId="{DB41792C-FE32-4ECB-A1B3-C566DD3AD0F5}" srcOrd="0" destOrd="0" presId="urn:microsoft.com/office/officeart/2005/8/layout/radial5"/>
    <dgm:cxn modelId="{D9415291-855B-4C84-B5F6-309B67F598D3}" type="presOf" srcId="{E416EE67-31EA-43DE-9206-5085C6260263}" destId="{0F807079-FDBA-433D-8DF3-AB49051B404F}" srcOrd="0" destOrd="0" presId="urn:microsoft.com/office/officeart/2005/8/layout/radial5"/>
    <dgm:cxn modelId="{889D1C00-A14E-4C7D-91E0-1B6E507CD14E}" srcId="{C50318AF-5137-4871-AFB3-C7A567B348F5}" destId="{D39ADF10-42EF-4B2D-AC0C-E10A278FA3FF}" srcOrd="0" destOrd="0" parTransId="{12A0DD29-79A5-41A5-952C-29DB1DAE35AB}" sibTransId="{8EE6944E-1221-4B05-9D3C-B8440DBB0438}"/>
    <dgm:cxn modelId="{7BF83838-0F22-47F3-8D4E-A4723EB380FE}" srcId="{D39ADF10-42EF-4B2D-AC0C-E10A278FA3FF}" destId="{AE7741BC-469E-4EC8-A418-CFEE33EAABB6}" srcOrd="2" destOrd="0" parTransId="{E416EE67-31EA-43DE-9206-5085C6260263}" sibTransId="{E0FB6F46-F8B8-4F2F-A381-B251501EA1E4}"/>
    <dgm:cxn modelId="{9EA16AEB-49C2-44FE-859B-7D0B3B8FB5B8}" type="presOf" srcId="{7E2D7914-9E61-48AC-98E3-41554E26A745}" destId="{9ADFD171-09C6-45E9-BCCB-2D5A67552811}" srcOrd="1" destOrd="0" presId="urn:microsoft.com/office/officeart/2005/8/layout/radial5"/>
    <dgm:cxn modelId="{D1C9C6F0-F0D0-4AC4-B62F-32F1F75DCF94}" type="presOf" srcId="{23BCD487-7A60-4957-A9C3-D5744212F961}" destId="{C2F9E9DA-D7FE-48DE-BF8A-DEEC9D9B1846}" srcOrd="0" destOrd="0" presId="urn:microsoft.com/office/officeart/2005/8/layout/radial5"/>
    <dgm:cxn modelId="{5A7EFAEC-D6DB-4C2D-961D-C210B306A35E}" type="presParOf" srcId="{D8537297-1CB9-422D-939F-38B2D79B93F9}" destId="{3C07B5D0-7C5E-4C5D-9C45-745E5B9DAE6C}" srcOrd="0" destOrd="0" presId="urn:microsoft.com/office/officeart/2005/8/layout/radial5"/>
    <dgm:cxn modelId="{48B70174-DDDD-4002-89AA-B9AAC83C8BF9}" type="presParOf" srcId="{D8537297-1CB9-422D-939F-38B2D79B93F9}" destId="{DB41792C-FE32-4ECB-A1B3-C566DD3AD0F5}" srcOrd="1" destOrd="0" presId="urn:microsoft.com/office/officeart/2005/8/layout/radial5"/>
    <dgm:cxn modelId="{E701195C-0A49-419D-B726-258610019328}" type="presParOf" srcId="{DB41792C-FE32-4ECB-A1B3-C566DD3AD0F5}" destId="{FB8908B7-7EC9-44C6-8E83-4E84A8F8BF36}" srcOrd="0" destOrd="0" presId="urn:microsoft.com/office/officeart/2005/8/layout/radial5"/>
    <dgm:cxn modelId="{F614FB41-D7D8-4487-9C5A-17F4FD662891}" type="presParOf" srcId="{D8537297-1CB9-422D-939F-38B2D79B93F9}" destId="{15DE4348-F445-4126-B6AF-7DF92DD353CB}" srcOrd="2" destOrd="0" presId="urn:microsoft.com/office/officeart/2005/8/layout/radial5"/>
    <dgm:cxn modelId="{59C608FB-4ABD-47B6-BCA3-B7AF0A90113F}" type="presParOf" srcId="{D8537297-1CB9-422D-939F-38B2D79B93F9}" destId="{0E820151-3E2C-4939-BD70-9B7C1B9665E7}" srcOrd="3" destOrd="0" presId="urn:microsoft.com/office/officeart/2005/8/layout/radial5"/>
    <dgm:cxn modelId="{2A28B50D-E94A-465C-889E-68E83BD9520F}" type="presParOf" srcId="{0E820151-3E2C-4939-BD70-9B7C1B9665E7}" destId="{9ADFD171-09C6-45E9-BCCB-2D5A67552811}" srcOrd="0" destOrd="0" presId="urn:microsoft.com/office/officeart/2005/8/layout/radial5"/>
    <dgm:cxn modelId="{5AF99406-D4D8-49AD-BCC4-81BAF7145AFC}" type="presParOf" srcId="{D8537297-1CB9-422D-939F-38B2D79B93F9}" destId="{C2F9E9DA-D7FE-48DE-BF8A-DEEC9D9B1846}" srcOrd="4" destOrd="0" presId="urn:microsoft.com/office/officeart/2005/8/layout/radial5"/>
    <dgm:cxn modelId="{000AEB9D-2DCB-43AC-BF97-BBD10836A7D7}" type="presParOf" srcId="{D8537297-1CB9-422D-939F-38B2D79B93F9}" destId="{0F807079-FDBA-433D-8DF3-AB49051B404F}" srcOrd="5" destOrd="0" presId="urn:microsoft.com/office/officeart/2005/8/layout/radial5"/>
    <dgm:cxn modelId="{1082FF40-066F-4B39-988F-24BAAA4D0888}" type="presParOf" srcId="{0F807079-FDBA-433D-8DF3-AB49051B404F}" destId="{47373C09-EAA2-43DB-B82E-C1DD06DA3237}" srcOrd="0" destOrd="0" presId="urn:microsoft.com/office/officeart/2005/8/layout/radial5"/>
    <dgm:cxn modelId="{4B52AF71-E9A6-4722-A6C0-015AF1E37A52}" type="presParOf" srcId="{D8537297-1CB9-422D-939F-38B2D79B93F9}" destId="{49F55BE0-96F4-4465-BA67-BD6F515A0FD9}" srcOrd="6" destOrd="0" presId="urn:microsoft.com/office/officeart/2005/8/layout/radial5"/>
    <dgm:cxn modelId="{4E018A75-BC3C-4660-93E6-3027F6DC5C1B}" type="presParOf" srcId="{D8537297-1CB9-422D-939F-38B2D79B93F9}" destId="{F060DB96-C094-4C37-B334-C12F9D7CD306}" srcOrd="7" destOrd="0" presId="urn:microsoft.com/office/officeart/2005/8/layout/radial5"/>
    <dgm:cxn modelId="{FEA0ADF3-3DBC-4C37-AAD7-0CE3B9362220}" type="presParOf" srcId="{F060DB96-C094-4C37-B334-C12F9D7CD306}" destId="{EDB22317-FB6D-462D-9108-BFB9F7584F86}" srcOrd="0" destOrd="0" presId="urn:microsoft.com/office/officeart/2005/8/layout/radial5"/>
    <dgm:cxn modelId="{498CEA2E-AD9F-471D-A916-9DE91BEA37A1}" type="presParOf" srcId="{D8537297-1CB9-422D-939F-38B2D79B93F9}" destId="{86EB00AD-422B-40E5-A37B-E8F62BB75AE6}" srcOrd="8" destOrd="0" presId="urn:microsoft.com/office/officeart/2005/8/layout/radial5"/>
    <dgm:cxn modelId="{17BEC610-B2D7-41BF-89AE-65ADD78CDD1D}" type="presParOf" srcId="{D8537297-1CB9-422D-939F-38B2D79B93F9}" destId="{22A17052-695B-4BB0-AE9F-10D5268A02AB}" srcOrd="9" destOrd="0" presId="urn:microsoft.com/office/officeart/2005/8/layout/radial5"/>
    <dgm:cxn modelId="{479357E5-7C0C-4024-B1A3-FB61298A6926}" type="presParOf" srcId="{22A17052-695B-4BB0-AE9F-10D5268A02AB}" destId="{EFC4AD52-72AD-44D5-B143-B6EBE68EF674}" srcOrd="0" destOrd="0" presId="urn:microsoft.com/office/officeart/2005/8/layout/radial5"/>
    <dgm:cxn modelId="{C8B726CF-D7AE-4827-B589-8CFB7B8B324E}" type="presParOf" srcId="{D8537297-1CB9-422D-939F-38B2D79B93F9}" destId="{B87906A2-8DF4-4F05-87D6-E11734E4A8F5}" srcOrd="1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4DA1D-A3DA-4637-8372-E721EBB85D92}" type="datetimeFigureOut">
              <a:rPr lang="zh-CN" altLang="en-US" smtClean="0"/>
              <a:pPr/>
              <a:t>2016/6/2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DB261-2839-48DC-88F2-93CDCFB4A22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D2DB261-2839-48DC-88F2-93CDCFB4A22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那么究竟如何提高研发起点，降低研发成本，缩短研发周期呢？我们看一看：</a:t>
            </a:r>
          </a:p>
        </p:txBody>
      </p:sp>
      <p:sp>
        <p:nvSpPr>
          <p:cNvPr id="22532" name="幻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BC7D56-7E0E-4B3D-B7FB-9719BBD830D8}" type="slidenum">
              <a:rPr lang="zh-CN" altLang="en-US"/>
              <a:pPr/>
              <a:t>13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ln/>
        </p:spPr>
      </p:sp>
      <p:sp>
        <p:nvSpPr>
          <p:cNvPr id="108547" name="Rectangle 3"/>
          <p:cNvSpPr>
            <a:spLocks noGrp="1" noChangeArrowheads="1"/>
          </p:cNvSpPr>
          <p:nvPr>
            <p:ph type="body" idx="1"/>
          </p:nvPr>
        </p:nvSpPr>
        <p:spPr>
          <a:noFill/>
        </p:spPr>
        <p:txBody>
          <a:bodyPr/>
          <a:lstStyle/>
          <a:p>
            <a:pPr eaLnBrk="1" hangingPunct="1"/>
            <a:r>
              <a:rPr kumimoji="0" lang="zh-CN" altLang="en-US" b="1" smtClean="0">
                <a:latin typeface="Calibri" pitchFamily="34" charset="0"/>
                <a:ea typeface="宋体" pitchFamily="2" charset="-122"/>
              </a:rPr>
              <a:t>总而言之：专利挖掘需要  新产品开发与老产品新用并举； 核心成果与外围成果并重。最终实现你中有我我中有你的交叉许可态势，就可实现以小博大，可与实力超强的竞争对手相抗衡得局面。</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143000"/>
            <a:ext cx="8077200" cy="4495800"/>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4D2A50-78AD-4DE9-9E5F-F1DFA65AC096}" type="datetimeFigureOut">
              <a:rPr lang="zh-CN" altLang="en-US" smtClean="0"/>
              <a:pPr/>
              <a:t>2016/6/2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942D60-7F0F-4C68-88BF-5423578A5FD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D2A50-78AD-4DE9-9E5F-F1DFA65AC096}" type="datetimeFigureOut">
              <a:rPr lang="zh-CN" altLang="en-US" smtClean="0"/>
              <a:pPr/>
              <a:t>2016/6/2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42D60-7F0F-4C68-88BF-5423578A5F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SPTAL@CSPTA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21407;&#29702;&#21644;&#32452;&#25104;.pptx"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31995;&#32479;&#21010;&#20998;&#21644;&#25216;&#26415;&#20027;&#39064;.do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20998;&#26512;&#25253;&#21578;.pptx" TargetMode="External"/><Relationship Id="rId2" Type="http://schemas.openxmlformats.org/officeDocument/2006/relationships/hyperlink" Target="&#20998;&#26512;&#25253;&#21578;.do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026"/>
          <p:cNvSpPr>
            <a:spLocks noGrp="1" noChangeArrowheads="1"/>
          </p:cNvSpPr>
          <p:nvPr>
            <p:ph type="ctrTitle"/>
          </p:nvPr>
        </p:nvSpPr>
        <p:spPr>
          <a:xfrm>
            <a:off x="357158" y="1428736"/>
            <a:ext cx="8215370" cy="1000132"/>
          </a:xfrm>
        </p:spPr>
        <p:txBody>
          <a:bodyPr>
            <a:normAutofit/>
          </a:bodyPr>
          <a:lstStyle/>
          <a:p>
            <a:pPr algn="l">
              <a:spcBef>
                <a:spcPct val="40000"/>
              </a:spcBef>
              <a:spcAft>
                <a:spcPct val="60000"/>
              </a:spcAft>
            </a:pPr>
            <a:r>
              <a:rPr kumimoji="1" lang="zh-CN" altLang="en-US" sz="5400" b="1" dirty="0" smtClean="0">
                <a:solidFill>
                  <a:srgbClr val="00B050"/>
                </a:solidFill>
                <a:latin typeface="隶书" pitchFamily="49" charset="-122"/>
                <a:ea typeface="隶书" pitchFamily="49" charset="-122"/>
              </a:rPr>
              <a:t>研发中的查新和侵权分析</a:t>
            </a:r>
          </a:p>
        </p:txBody>
      </p:sp>
      <p:sp>
        <p:nvSpPr>
          <p:cNvPr id="3075" name="Rectangle 1027"/>
          <p:cNvSpPr>
            <a:spLocks noGrp="1" noChangeArrowheads="1"/>
          </p:cNvSpPr>
          <p:nvPr>
            <p:ph type="subTitle" idx="1"/>
          </p:nvPr>
        </p:nvSpPr>
        <p:spPr>
          <a:xfrm>
            <a:off x="714348" y="2714620"/>
            <a:ext cx="7500990" cy="2857520"/>
          </a:xfrm>
        </p:spPr>
        <p:txBody>
          <a:bodyPr>
            <a:normAutofit lnSpcReduction="10000"/>
          </a:bodyPr>
          <a:lstStyle/>
          <a:p>
            <a:pPr eaLnBrk="1" hangingPunct="1">
              <a:lnSpc>
                <a:spcPct val="150000"/>
              </a:lnSpc>
            </a:pPr>
            <a:endParaRPr lang="en-US" altLang="zh-CN" sz="1900" dirty="0" smtClean="0">
              <a:solidFill>
                <a:srgbClr val="0033CC"/>
              </a:solidFill>
              <a:latin typeface="Times New Roman" pitchFamily="18" charset="0"/>
              <a:ea typeface="幼圆" pitchFamily="49" charset="-122"/>
            </a:endParaRPr>
          </a:p>
          <a:p>
            <a:pPr algn="ctr" eaLnBrk="1" hangingPunct="1">
              <a:lnSpc>
                <a:spcPct val="150000"/>
              </a:lnSpc>
            </a:pPr>
            <a:r>
              <a:rPr lang="zh-CN" altLang="en-US" sz="3600" dirty="0" smtClean="0">
                <a:solidFill>
                  <a:srgbClr val="0033CC"/>
                </a:solidFill>
                <a:latin typeface="华文行楷" pitchFamily="2" charset="-122"/>
                <a:ea typeface="华文行楷" pitchFamily="2" charset="-122"/>
              </a:rPr>
              <a:t>孙 纪 泉</a:t>
            </a:r>
          </a:p>
          <a:p>
            <a:pPr algn="ctr" eaLnBrk="1" hangingPunct="1">
              <a:lnSpc>
                <a:spcPct val="150000"/>
              </a:lnSpc>
            </a:pPr>
            <a:r>
              <a:rPr lang="zh-CN" altLang="en-US" sz="3000" dirty="0" smtClean="0">
                <a:solidFill>
                  <a:srgbClr val="0033CC"/>
                </a:solidFill>
                <a:latin typeface="Times New Roman" pitchFamily="18" charset="0"/>
                <a:ea typeface="幼圆" pitchFamily="49" charset="-122"/>
              </a:rPr>
              <a:t>             </a:t>
            </a:r>
            <a:r>
              <a:rPr lang="zh-CN" altLang="en-US" sz="3000" b="1" dirty="0" smtClean="0">
                <a:solidFill>
                  <a:srgbClr val="0070C0"/>
                </a:solidFill>
                <a:latin typeface="Times New Roman" pitchFamily="18" charset="0"/>
                <a:ea typeface="楷体_GB2312" pitchFamily="49" charset="-122"/>
              </a:rPr>
              <a:t>中科专利商标代理有限责任公司</a:t>
            </a:r>
            <a:endParaRPr lang="en-US" altLang="zh-CN" sz="3000" b="1" dirty="0" smtClean="0">
              <a:solidFill>
                <a:srgbClr val="0070C0"/>
              </a:solidFill>
              <a:latin typeface="Times New Roman" pitchFamily="18" charset="0"/>
              <a:ea typeface="楷体_GB2312" pitchFamily="49" charset="-122"/>
            </a:endParaRPr>
          </a:p>
          <a:p>
            <a:pPr eaLnBrk="1" hangingPunct="1">
              <a:lnSpc>
                <a:spcPct val="150000"/>
              </a:lnSpc>
            </a:pPr>
            <a:r>
              <a:rPr lang="zh-CN" altLang="en-US" sz="3000" b="1" dirty="0" smtClean="0">
                <a:latin typeface="Times New Roman" pitchFamily="18" charset="0"/>
                <a:ea typeface="华文琥珀" pitchFamily="2" charset="-122"/>
              </a:rPr>
              <a:t>                 </a:t>
            </a:r>
            <a:r>
              <a:rPr lang="en-US" altLang="zh-CN" sz="2400" b="1" dirty="0" smtClean="0">
                <a:latin typeface="Times New Roman" pitchFamily="18" charset="0"/>
                <a:ea typeface="华文琥珀" pitchFamily="2" charset="-122"/>
                <a:hlinkClick r:id="rId3"/>
              </a:rPr>
              <a:t>CSPTAL@CSPTAL.COM</a:t>
            </a:r>
            <a:endParaRPr lang="zh-CN" altLang="en-US" sz="2400" b="1" dirty="0" smtClean="0">
              <a:solidFill>
                <a:srgbClr val="0033CC"/>
              </a:solidFill>
              <a:latin typeface="Times New Roman" pitchFamily="18" charset="0"/>
              <a:ea typeface="楷体_GB2312" pitchFamily="49" charset="-122"/>
            </a:endParaRPr>
          </a:p>
          <a:p>
            <a:pPr eaLnBrk="1" hangingPunct="1">
              <a:lnSpc>
                <a:spcPct val="150000"/>
              </a:lnSpc>
            </a:pPr>
            <a:endParaRPr lang="en-US" altLang="zh-CN" dirty="0" smtClean="0">
              <a:latin typeface="Times New Roman" pitchFamily="18" charset="0"/>
              <a:ea typeface="华文琥珀" pitchFamily="2" charset="-122"/>
            </a:endParaRPr>
          </a:p>
        </p:txBody>
      </p:sp>
      <p:pic>
        <p:nvPicPr>
          <p:cNvPr id="4"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15206" y="214290"/>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85860"/>
            <a:ext cx="8401080" cy="5000660"/>
          </a:xfrm>
        </p:spPr>
        <p:txBody>
          <a:bodyPr>
            <a:normAutofit/>
          </a:bodyPr>
          <a:lstStyle/>
          <a:p>
            <a:r>
              <a:rPr lang="en-US" altLang="zh-CN" sz="2800" b="1" dirty="0" smtClean="0">
                <a:solidFill>
                  <a:srgbClr val="00B050"/>
                </a:solidFill>
                <a:latin typeface="黑体" pitchFamily="2" charset="-122"/>
                <a:ea typeface="黑体" pitchFamily="2" charset="-122"/>
              </a:rPr>
              <a:t>1.1.5</a:t>
            </a:r>
            <a:r>
              <a:rPr lang="zh-CN" altLang="en-US" sz="2800" b="1" dirty="0" smtClean="0">
                <a:solidFill>
                  <a:srgbClr val="00B050"/>
                </a:solidFill>
                <a:latin typeface="黑体" pitchFamily="2" charset="-122"/>
                <a:ea typeface="黑体" pitchFamily="2" charset="-122"/>
              </a:rPr>
              <a:t>、专利运营</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专利运营是企业综合</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运用</a:t>
            </a:r>
            <a:r>
              <a:rPr lang="zh-CN" altLang="en-US" sz="2800" b="1" u="sng" dirty="0" smtClean="0">
                <a:solidFill>
                  <a:srgbClr val="FF0000"/>
                </a:solidFill>
                <a:latin typeface="黑体" pitchFamily="2" charset="-122"/>
                <a:ea typeface="黑体" pitchFamily="2" charset="-122"/>
              </a:rPr>
              <a:t>专利制度</a:t>
            </a:r>
            <a:r>
              <a:rPr lang="zh-CN" altLang="en-US" sz="2800" b="1" dirty="0" smtClean="0">
                <a:latin typeface="黑体" pitchFamily="2" charset="-122"/>
                <a:ea typeface="黑体" pitchFamily="2" charset="-122"/>
              </a:rPr>
              <a:t>，建立</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在企业</a:t>
            </a:r>
            <a:r>
              <a:rPr lang="zh-CN" altLang="en-US" sz="2800" b="1" u="sng" dirty="0" smtClean="0">
                <a:solidFill>
                  <a:srgbClr val="FF0000"/>
                </a:solidFill>
                <a:latin typeface="黑体" pitchFamily="2" charset="-122"/>
                <a:ea typeface="黑体" pitchFamily="2" charset="-122"/>
              </a:rPr>
              <a:t>创新</a:t>
            </a:r>
            <a:r>
              <a:rPr lang="zh-CN" altLang="en-US" sz="2800" b="1" dirty="0" smtClean="0">
                <a:latin typeface="黑体" pitchFamily="2" charset="-122"/>
                <a:ea typeface="黑体" pitchFamily="2" charset="-122"/>
              </a:rPr>
              <a:t>基础之上</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的综合运用手段，深</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度挖掘专利对企业的</a:t>
            </a:r>
            <a:endParaRPr lang="en-US" altLang="zh-CN" sz="2800" b="1" dirty="0" smtClean="0">
              <a:latin typeface="黑体" pitchFamily="2" charset="-122"/>
              <a:ea typeface="黑体" pitchFamily="2" charset="-122"/>
            </a:endParaRPr>
          </a:p>
          <a:p>
            <a:r>
              <a:rPr lang="zh-CN" altLang="en-US" sz="2800" b="1" u="sng" dirty="0" smtClean="0">
                <a:solidFill>
                  <a:srgbClr val="FF0000"/>
                </a:solidFill>
                <a:latin typeface="黑体" pitchFamily="2" charset="-122"/>
                <a:ea typeface="黑体" pitchFamily="2" charset="-122"/>
              </a:rPr>
              <a:t>盈利</a:t>
            </a:r>
            <a:r>
              <a:rPr lang="zh-CN" altLang="en-US" sz="2800" b="1" dirty="0" smtClean="0">
                <a:latin typeface="黑体" pitchFamily="2" charset="-122"/>
                <a:ea typeface="黑体" pitchFamily="2" charset="-122"/>
              </a:rPr>
              <a:t>价值，赢取市场</a:t>
            </a:r>
            <a:endParaRPr lang="en-US" altLang="zh-CN" sz="2800" b="1" dirty="0" smtClean="0">
              <a:latin typeface="黑体" pitchFamily="2" charset="-122"/>
              <a:ea typeface="黑体" pitchFamily="2" charset="-122"/>
            </a:endParaRPr>
          </a:p>
          <a:p>
            <a:r>
              <a:rPr lang="zh-CN" altLang="en-US" sz="2800" b="1" dirty="0" smtClean="0">
                <a:latin typeface="黑体" pitchFamily="2" charset="-122"/>
                <a:ea typeface="黑体" pitchFamily="2" charset="-122"/>
              </a:rPr>
              <a:t>竞争力。</a:t>
            </a:r>
            <a:endParaRPr lang="en-US" altLang="zh-CN" sz="2800" b="1" dirty="0" smtClean="0">
              <a:latin typeface="黑体" pitchFamily="2" charset="-122"/>
              <a:ea typeface="黑体" pitchFamily="2" charset="-122"/>
            </a:endParaRPr>
          </a:p>
          <a:p>
            <a:r>
              <a:rPr lang="zh-CN" altLang="en-US" sz="2800" b="1" dirty="0" smtClean="0">
                <a:solidFill>
                  <a:srgbClr val="7030A0"/>
                </a:solidFill>
                <a:latin typeface="黑体" pitchFamily="2" charset="-122"/>
                <a:ea typeface="黑体" pitchFamily="2" charset="-122"/>
              </a:rPr>
              <a:t>专利实施</a:t>
            </a:r>
            <a:endParaRPr lang="en-US" altLang="zh-CN" sz="2800" b="1" dirty="0" smtClean="0">
              <a:solidFill>
                <a:srgbClr val="7030A0"/>
              </a:solidFill>
              <a:latin typeface="黑体" pitchFamily="2" charset="-122"/>
              <a:ea typeface="黑体" pitchFamily="2" charset="-122"/>
            </a:endParaRPr>
          </a:p>
          <a:p>
            <a:endParaRPr lang="zh-CN" altLang="en-US" dirty="0"/>
          </a:p>
        </p:txBody>
      </p:sp>
      <p:pic>
        <p:nvPicPr>
          <p:cNvPr id="4" name="Picture 35" descr="7"/>
          <p:cNvPicPr>
            <a:picLocks noChangeAspect="1" noChangeArrowheads="1"/>
          </p:cNvPicPr>
          <p:nvPr/>
        </p:nvPicPr>
        <p:blipFill>
          <a:blip r:embed="rId2"/>
          <a:srcRect/>
          <a:stretch>
            <a:fillRect/>
          </a:stretch>
        </p:blipFill>
        <p:spPr bwMode="auto">
          <a:xfrm>
            <a:off x="5214942" y="2428868"/>
            <a:ext cx="3276594" cy="3428993"/>
          </a:xfrm>
          <a:prstGeom prst="rect">
            <a:avLst/>
          </a:prstGeom>
          <a:noFill/>
          <a:ln w="9525">
            <a:noFill/>
            <a:miter lim="800000"/>
            <a:headEnd/>
            <a:tailEnd/>
          </a:ln>
        </p:spPr>
      </p:pic>
      <p:pic>
        <p:nvPicPr>
          <p:cNvPr id="7"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b="1" dirty="0" smtClean="0">
                <a:solidFill>
                  <a:srgbClr val="FF0000"/>
                </a:solidFill>
                <a:latin typeface="+mn-ea"/>
              </a:rPr>
              <a:t>1.1.6</a:t>
            </a:r>
            <a:r>
              <a:rPr lang="zh-CN" altLang="en-US" b="1" dirty="0" smtClean="0">
                <a:solidFill>
                  <a:srgbClr val="FF0000"/>
                </a:solidFill>
                <a:latin typeface="+mn-ea"/>
              </a:rPr>
              <a:t>、专利保护</a:t>
            </a:r>
            <a:endParaRPr lang="en-US" altLang="zh-CN" b="1" dirty="0" smtClean="0">
              <a:solidFill>
                <a:srgbClr val="FF0000"/>
              </a:solidFill>
              <a:latin typeface="+mn-ea"/>
            </a:endParaRPr>
          </a:p>
          <a:p>
            <a:r>
              <a:rPr lang="en-US" altLang="zh-CN" b="1" dirty="0" smtClean="0">
                <a:solidFill>
                  <a:srgbClr val="0070C0"/>
                </a:solidFill>
                <a:latin typeface="+mn-ea"/>
              </a:rPr>
              <a:t>《</a:t>
            </a:r>
            <a:r>
              <a:rPr lang="zh-CN" altLang="en-US" b="1" dirty="0" smtClean="0">
                <a:solidFill>
                  <a:srgbClr val="0070C0"/>
                </a:solidFill>
                <a:latin typeface="+mn-ea"/>
              </a:rPr>
              <a:t>最高人民法院关于审理侵犯专利权纠纷案件应用法律若干问题的解释（二）</a:t>
            </a:r>
            <a:r>
              <a:rPr lang="en-US" altLang="zh-CN" b="1" dirty="0" smtClean="0">
                <a:solidFill>
                  <a:srgbClr val="0070C0"/>
                </a:solidFill>
                <a:latin typeface="+mn-ea"/>
              </a:rPr>
              <a:t>》</a:t>
            </a:r>
            <a:r>
              <a:rPr lang="zh-CN" altLang="en-US" b="1" dirty="0" smtClean="0">
                <a:solidFill>
                  <a:srgbClr val="0070C0"/>
                </a:solidFill>
                <a:latin typeface="+mn-ea"/>
              </a:rPr>
              <a:t>已于</a:t>
            </a:r>
            <a:r>
              <a:rPr lang="en-US" b="1" dirty="0" smtClean="0">
                <a:solidFill>
                  <a:srgbClr val="0070C0"/>
                </a:solidFill>
                <a:latin typeface="+mn-ea"/>
              </a:rPr>
              <a:t>2016</a:t>
            </a:r>
            <a:r>
              <a:rPr lang="zh-CN" altLang="en-US" b="1" dirty="0" smtClean="0">
                <a:solidFill>
                  <a:srgbClr val="0070C0"/>
                </a:solidFill>
                <a:latin typeface="+mn-ea"/>
              </a:rPr>
              <a:t>年</a:t>
            </a:r>
            <a:r>
              <a:rPr lang="en-US" b="1" dirty="0" smtClean="0">
                <a:solidFill>
                  <a:srgbClr val="0070C0"/>
                </a:solidFill>
                <a:latin typeface="+mn-ea"/>
              </a:rPr>
              <a:t>1</a:t>
            </a:r>
            <a:r>
              <a:rPr lang="zh-CN" altLang="en-US" b="1" dirty="0" smtClean="0">
                <a:solidFill>
                  <a:srgbClr val="0070C0"/>
                </a:solidFill>
                <a:latin typeface="+mn-ea"/>
              </a:rPr>
              <a:t>月</a:t>
            </a:r>
            <a:r>
              <a:rPr lang="en-US" b="1" dirty="0" smtClean="0">
                <a:solidFill>
                  <a:srgbClr val="0070C0"/>
                </a:solidFill>
                <a:latin typeface="+mn-ea"/>
              </a:rPr>
              <a:t>25</a:t>
            </a:r>
            <a:r>
              <a:rPr lang="zh-CN" altLang="en-US" b="1" dirty="0" smtClean="0">
                <a:solidFill>
                  <a:srgbClr val="0070C0"/>
                </a:solidFill>
                <a:latin typeface="+mn-ea"/>
              </a:rPr>
              <a:t>日由最高人民法院审判委员会第</a:t>
            </a:r>
            <a:r>
              <a:rPr lang="en-US" b="1" dirty="0" smtClean="0">
                <a:solidFill>
                  <a:srgbClr val="0070C0"/>
                </a:solidFill>
                <a:latin typeface="+mn-ea"/>
              </a:rPr>
              <a:t>1676</a:t>
            </a:r>
            <a:r>
              <a:rPr lang="zh-CN" altLang="en-US" b="1" dirty="0" smtClean="0">
                <a:solidFill>
                  <a:srgbClr val="0070C0"/>
                </a:solidFill>
                <a:latin typeface="+mn-ea"/>
              </a:rPr>
              <a:t>次会议通过，自</a:t>
            </a:r>
            <a:r>
              <a:rPr lang="en-US" b="1" dirty="0" smtClean="0">
                <a:solidFill>
                  <a:srgbClr val="0070C0"/>
                </a:solidFill>
                <a:latin typeface="+mn-ea"/>
              </a:rPr>
              <a:t>2016</a:t>
            </a:r>
            <a:r>
              <a:rPr lang="zh-CN" altLang="en-US" b="1" dirty="0" smtClean="0">
                <a:solidFill>
                  <a:srgbClr val="0070C0"/>
                </a:solidFill>
                <a:latin typeface="+mn-ea"/>
              </a:rPr>
              <a:t>年</a:t>
            </a:r>
            <a:r>
              <a:rPr lang="en-US" b="1" dirty="0" smtClean="0">
                <a:solidFill>
                  <a:srgbClr val="0070C0"/>
                </a:solidFill>
                <a:latin typeface="+mn-ea"/>
              </a:rPr>
              <a:t>4</a:t>
            </a:r>
            <a:r>
              <a:rPr lang="zh-CN" altLang="en-US" b="1" dirty="0" smtClean="0">
                <a:solidFill>
                  <a:srgbClr val="0070C0"/>
                </a:solidFill>
                <a:latin typeface="+mn-ea"/>
              </a:rPr>
              <a:t>月</a:t>
            </a:r>
            <a:r>
              <a:rPr lang="en-US" b="1" dirty="0" smtClean="0">
                <a:solidFill>
                  <a:srgbClr val="0070C0"/>
                </a:solidFill>
                <a:latin typeface="+mn-ea"/>
              </a:rPr>
              <a:t>1</a:t>
            </a:r>
            <a:r>
              <a:rPr lang="zh-CN" altLang="en-US" b="1" dirty="0" smtClean="0">
                <a:solidFill>
                  <a:srgbClr val="0070C0"/>
                </a:solidFill>
                <a:latin typeface="+mn-ea"/>
              </a:rPr>
              <a:t>日起施行。</a:t>
            </a:r>
            <a:endParaRPr lang="en-US" altLang="zh-CN" b="1" dirty="0" smtClean="0">
              <a:solidFill>
                <a:srgbClr val="0070C0"/>
              </a:solidFill>
              <a:latin typeface="+mn-ea"/>
            </a:endParaRPr>
          </a:p>
          <a:p>
            <a:endParaRPr lang="en-US" altLang="zh-CN" b="1" dirty="0" smtClean="0">
              <a:latin typeface="+mn-ea"/>
            </a:endParaRPr>
          </a:p>
          <a:p>
            <a:r>
              <a:rPr lang="zh-CN" altLang="en-US" b="1" dirty="0" smtClean="0">
                <a:latin typeface="+mn-ea"/>
              </a:rPr>
              <a:t>解决专利诉讼中“周期长、举证难、赔偿低”等突出问题。</a:t>
            </a:r>
          </a:p>
          <a:p>
            <a:endParaRPr lang="en-US" altLang="zh-CN" dirty="0" smtClean="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solidFill>
                  <a:srgbClr val="00B050"/>
                </a:solidFill>
                <a:latin typeface="+mj-ea"/>
                <a:ea typeface="+mj-ea"/>
              </a:rPr>
              <a:t>1.1.7</a:t>
            </a:r>
            <a:r>
              <a:rPr lang="zh-CN" altLang="en-US" b="1" dirty="0" smtClean="0">
                <a:solidFill>
                  <a:srgbClr val="00B050"/>
                </a:solidFill>
                <a:latin typeface="+mj-ea"/>
                <a:ea typeface="+mj-ea"/>
              </a:rPr>
              <a:t>、专利预警</a:t>
            </a:r>
            <a:endParaRPr lang="en-US" altLang="zh-CN" b="1" dirty="0" smtClean="0">
              <a:solidFill>
                <a:srgbClr val="00B050"/>
              </a:solidFill>
              <a:latin typeface="+mj-ea"/>
              <a:ea typeface="+mj-ea"/>
            </a:endParaRPr>
          </a:p>
          <a:p>
            <a:endParaRPr lang="en-US" altLang="zh-CN" b="1" dirty="0" smtClean="0">
              <a:latin typeface="+mj-ea"/>
              <a:ea typeface="+mj-ea"/>
            </a:endParaRPr>
          </a:p>
          <a:p>
            <a:r>
              <a:rPr lang="zh-CN" altLang="en-US" b="1" dirty="0" smtClean="0">
                <a:latin typeface="+mj-ea"/>
                <a:ea typeface="+mj-ea"/>
              </a:rPr>
              <a:t>通过</a:t>
            </a:r>
            <a:r>
              <a:rPr lang="zh-CN" altLang="en-US" b="1" u="sng" dirty="0" smtClean="0">
                <a:solidFill>
                  <a:srgbClr val="FF0000"/>
                </a:solidFill>
                <a:latin typeface="+mj-ea"/>
                <a:ea typeface="+mj-ea"/>
              </a:rPr>
              <a:t>检索和分析专利信息</a:t>
            </a:r>
            <a:r>
              <a:rPr lang="zh-CN" altLang="en-US" b="1" dirty="0" smtClean="0">
                <a:latin typeface="+mj-ea"/>
                <a:ea typeface="+mj-ea"/>
              </a:rPr>
              <a:t>，对企业可能面临的专利</a:t>
            </a:r>
            <a:r>
              <a:rPr lang="zh-CN" altLang="en-US" b="1" u="sng" dirty="0" smtClean="0">
                <a:latin typeface="+mj-ea"/>
                <a:ea typeface="+mj-ea"/>
              </a:rPr>
              <a:t>风险</a:t>
            </a:r>
            <a:r>
              <a:rPr lang="zh-CN" altLang="en-US" b="1" dirty="0" smtClean="0">
                <a:latin typeface="+mj-ea"/>
                <a:ea typeface="+mj-ea"/>
              </a:rPr>
              <a:t>及可能产生的危害进行研究和预测，发出预警</a:t>
            </a:r>
            <a:r>
              <a:rPr lang="zh-CN" altLang="en-US" b="1" u="sng" dirty="0" smtClean="0">
                <a:latin typeface="+mj-ea"/>
                <a:ea typeface="+mj-ea"/>
              </a:rPr>
              <a:t>预报</a:t>
            </a:r>
            <a:r>
              <a:rPr lang="zh-CN" altLang="en-US" b="1" dirty="0" smtClean="0">
                <a:latin typeface="+mj-ea"/>
                <a:ea typeface="+mj-ea"/>
              </a:rPr>
              <a:t>，并可以进一步根据预警结论制定</a:t>
            </a:r>
            <a:r>
              <a:rPr lang="zh-CN" altLang="en-US" b="1" u="sng" dirty="0" smtClean="0">
                <a:latin typeface="+mj-ea"/>
                <a:ea typeface="+mj-ea"/>
              </a:rPr>
              <a:t>应对策略</a:t>
            </a:r>
            <a:r>
              <a:rPr lang="zh-CN" altLang="en-US" b="1" dirty="0" smtClean="0">
                <a:latin typeface="+mj-ea"/>
                <a:ea typeface="+mj-ea"/>
              </a:rPr>
              <a:t>，以此维护企业的利益，减少或避免因为风险而带来的损失。</a:t>
            </a:r>
            <a:endParaRPr lang="zh-CN" altLang="en-US" b="1" dirty="0">
              <a:latin typeface="+mj-ea"/>
              <a:ea typeface="+mj-ea"/>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2928934"/>
            <a:ext cx="9144000" cy="1676400"/>
            <a:chOff x="0" y="2086"/>
            <a:chExt cx="5760" cy="1056"/>
          </a:xfrm>
        </p:grpSpPr>
        <p:sp>
          <p:nvSpPr>
            <p:cNvPr id="926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spcBef>
                  <a:spcPct val="20000"/>
                </a:spcBef>
                <a:buFont typeface="Wingdings" pitchFamily="2" charset="2"/>
                <a:buNone/>
              </a:pPr>
              <a:endParaRPr lang="zh-CN" altLang="zh-CN" noProof="1">
                <a:latin typeface="Calibri" pitchFamily="34" charset="0"/>
              </a:endParaRPr>
            </a:p>
          </p:txBody>
        </p:sp>
        <p:sp>
          <p:nvSpPr>
            <p:cNvPr id="926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spcBef>
                  <a:spcPct val="20000"/>
                </a:spcBef>
                <a:buFont typeface="Wingdings" pitchFamily="2" charset="2"/>
                <a:buNone/>
              </a:pPr>
              <a:endParaRPr lang="zh-CN" altLang="zh-CN" noProof="1">
                <a:latin typeface="Calibri" pitchFamily="34" charset="0"/>
              </a:endParaRPr>
            </a:p>
          </p:txBody>
        </p:sp>
      </p:grpSp>
      <p:sp>
        <p:nvSpPr>
          <p:cNvPr id="63" name="圆角矩形 62"/>
          <p:cNvSpPr/>
          <p:nvPr/>
        </p:nvSpPr>
        <p:spPr>
          <a:xfrm>
            <a:off x="5572132" y="4500570"/>
            <a:ext cx="2857498" cy="962753"/>
          </a:xfrm>
          <a:prstGeom prst="roundRect">
            <a:avLst/>
          </a:prstGeom>
          <a:solidFill>
            <a:srgbClr val="33CC33"/>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62" name="圆角矩形 61"/>
          <p:cNvSpPr/>
          <p:nvPr/>
        </p:nvSpPr>
        <p:spPr>
          <a:xfrm>
            <a:off x="5572132" y="3214686"/>
            <a:ext cx="3140968" cy="1162871"/>
          </a:xfrm>
          <a:prstGeom prst="roundRect">
            <a:avLst/>
          </a:prstGeom>
          <a:solidFill>
            <a:srgbClr val="33CC33"/>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61" name="圆角矩形 60"/>
          <p:cNvSpPr/>
          <p:nvPr/>
        </p:nvSpPr>
        <p:spPr>
          <a:xfrm>
            <a:off x="5572132" y="1071546"/>
            <a:ext cx="2857498" cy="2154535"/>
          </a:xfrm>
          <a:prstGeom prst="roundRect">
            <a:avLst/>
          </a:prstGeom>
          <a:solidFill>
            <a:srgbClr val="33CC33"/>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60" name="圆角矩形 59"/>
          <p:cNvSpPr/>
          <p:nvPr/>
        </p:nvSpPr>
        <p:spPr>
          <a:xfrm>
            <a:off x="428596" y="3214686"/>
            <a:ext cx="1071570" cy="1214446"/>
          </a:xfrm>
          <a:prstGeom prst="round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r>
              <a:rPr lang="zh-CN" altLang="en-US" sz="2400" b="1" dirty="0" smtClean="0">
                <a:solidFill>
                  <a:srgbClr val="FFFF00"/>
                </a:solidFill>
                <a:latin typeface="黑体" pitchFamily="2" charset="-122"/>
                <a:ea typeface="黑体" pitchFamily="2" charset="-122"/>
              </a:rPr>
              <a:t>专利查新</a:t>
            </a:r>
            <a:endParaRPr lang="zh-CN" altLang="zh-CN" sz="2400" b="1" dirty="0">
              <a:solidFill>
                <a:srgbClr val="FFFF00"/>
              </a:solidFill>
              <a:latin typeface="黑体" pitchFamily="2" charset="-122"/>
              <a:ea typeface="黑体" pitchFamily="2" charset="-122"/>
            </a:endParaRPr>
          </a:p>
        </p:txBody>
      </p:sp>
      <p:sp>
        <p:nvSpPr>
          <p:cNvPr id="54" name="圆角矩形 53"/>
          <p:cNvSpPr/>
          <p:nvPr/>
        </p:nvSpPr>
        <p:spPr>
          <a:xfrm>
            <a:off x="2571736" y="4357695"/>
            <a:ext cx="2500330" cy="714380"/>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53" name="圆角矩形 52"/>
          <p:cNvSpPr/>
          <p:nvPr/>
        </p:nvSpPr>
        <p:spPr>
          <a:xfrm>
            <a:off x="2571736" y="3000372"/>
            <a:ext cx="2576981" cy="1222472"/>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52" name="圆角矩形 51"/>
          <p:cNvSpPr/>
          <p:nvPr/>
        </p:nvSpPr>
        <p:spPr>
          <a:xfrm>
            <a:off x="2500298" y="2071678"/>
            <a:ext cx="2576981" cy="857245"/>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Font typeface="Wingdings" pitchFamily="2" charset="2"/>
              <a:buNone/>
              <a:defRPr/>
            </a:pPr>
            <a:endParaRPr lang="zh-CN" altLang="zh-CN">
              <a:solidFill>
                <a:schemeClr val="tx1"/>
              </a:solidFill>
              <a:latin typeface="Arial" pitchFamily="34" charset="0"/>
            </a:endParaRPr>
          </a:p>
        </p:txBody>
      </p:sp>
      <p:sp>
        <p:nvSpPr>
          <p:cNvPr id="9240" name="灯片编号占位符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7F50F32-B013-4842-96D1-1DB005DBAF9F}" type="slidenum">
              <a:rPr lang="zh-CN" altLang="en-US" sz="1200">
                <a:solidFill>
                  <a:srgbClr val="898989"/>
                </a:solidFill>
                <a:latin typeface="Verdana" pitchFamily="34" charset="0"/>
                <a:ea typeface="微软雅黑" pitchFamily="34" charset="-122"/>
              </a:rPr>
              <a:pPr algn="r"/>
              <a:t>13</a:t>
            </a:fld>
            <a:endParaRPr lang="en-US" altLang="zh-CN" sz="1200">
              <a:solidFill>
                <a:srgbClr val="898989"/>
              </a:solidFill>
              <a:latin typeface="Verdana" pitchFamily="34" charset="0"/>
              <a:ea typeface="微软雅黑" pitchFamily="34" charset="-122"/>
            </a:endParaRPr>
          </a:p>
        </p:txBody>
      </p:sp>
      <p:sp>
        <p:nvSpPr>
          <p:cNvPr id="11289" name="Freeform 10"/>
          <p:cNvSpPr>
            <a:spLocks/>
          </p:cNvSpPr>
          <p:nvPr/>
        </p:nvSpPr>
        <p:spPr bwMode="auto">
          <a:xfrm>
            <a:off x="2036763" y="2436813"/>
            <a:ext cx="363537" cy="2300287"/>
          </a:xfrm>
          <a:custGeom>
            <a:avLst/>
            <a:gdLst>
              <a:gd name="T0" fmla="*/ 2147483647 w 229"/>
              <a:gd name="T1" fmla="*/ 0 h 1177"/>
              <a:gd name="T2" fmla="*/ 0 w 229"/>
              <a:gd name="T3" fmla="*/ 0 h 1177"/>
              <a:gd name="T4" fmla="*/ 0 w 229"/>
              <a:gd name="T5" fmla="*/ 2147483647 h 1177"/>
              <a:gd name="T6" fmla="*/ 2147483647 w 229"/>
              <a:gd name="T7" fmla="*/ 2147483647 h 1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1177">
                <a:moveTo>
                  <a:pt x="228" y="0"/>
                </a:moveTo>
                <a:lnTo>
                  <a:pt x="0" y="0"/>
                </a:lnTo>
                <a:lnTo>
                  <a:pt x="0" y="1176"/>
                </a:lnTo>
                <a:lnTo>
                  <a:pt x="221" y="1176"/>
                </a:lnTo>
              </a:path>
            </a:pathLst>
          </a:custGeom>
          <a:noFill/>
          <a:ln w="19050" cap="flat" cmpd="sng">
            <a:solidFill>
              <a:srgbClr val="FFFF00"/>
            </a:solidFill>
            <a:prstDash val="dash"/>
            <a:round/>
            <a:headEnd type="none" w="sm" len="sm"/>
            <a:tailEnd type="none" w="sm" len="sm"/>
          </a:ln>
          <a:effectLst>
            <a:outerShdw dist="17961" dir="2700000" algn="ctr" rotWithShape="0">
              <a:srgbClr val="2A3210"/>
            </a:outerShdw>
          </a:effectLst>
        </p:spPr>
        <p:txBody>
          <a:bodyPr/>
          <a:lstStyle/>
          <a:p>
            <a:pPr algn="ctr">
              <a:defRPr/>
            </a:pPr>
            <a:endParaRPr lang="zh-CN" altLang="en-US"/>
          </a:p>
        </p:txBody>
      </p:sp>
      <p:sp>
        <p:nvSpPr>
          <p:cNvPr id="11290" name="Line 11"/>
          <p:cNvSpPr>
            <a:spLocks noChangeShapeType="1"/>
          </p:cNvSpPr>
          <p:nvPr/>
        </p:nvSpPr>
        <p:spPr bwMode="auto">
          <a:xfrm flipH="1">
            <a:off x="1905000" y="3579813"/>
            <a:ext cx="361950" cy="0"/>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lgn="ctr">
              <a:defRPr/>
            </a:pPr>
            <a:endParaRPr lang="zh-CN" altLang="en-US"/>
          </a:p>
        </p:txBody>
      </p:sp>
      <p:pic>
        <p:nvPicPr>
          <p:cNvPr id="9243" name="Picture 27" descr="sub"/>
          <p:cNvPicPr>
            <a:picLocks noChangeAspect="1" noChangeArrowheads="1"/>
          </p:cNvPicPr>
          <p:nvPr/>
        </p:nvPicPr>
        <p:blipFill>
          <a:blip r:embed="rId3"/>
          <a:srcRect/>
          <a:stretch>
            <a:fillRect/>
          </a:stretch>
        </p:blipFill>
        <p:spPr bwMode="auto">
          <a:xfrm>
            <a:off x="2393950" y="2365375"/>
            <a:ext cx="160338" cy="150813"/>
          </a:xfrm>
          <a:prstGeom prst="rect">
            <a:avLst/>
          </a:prstGeom>
          <a:noFill/>
          <a:ln w="9525">
            <a:noFill/>
            <a:miter lim="800000"/>
            <a:headEnd/>
            <a:tailEnd/>
          </a:ln>
        </p:spPr>
      </p:pic>
      <p:sp>
        <p:nvSpPr>
          <p:cNvPr id="9244" name="Rectangle 28"/>
          <p:cNvSpPr>
            <a:spLocks noChangeArrowheads="1"/>
          </p:cNvSpPr>
          <p:nvPr/>
        </p:nvSpPr>
        <p:spPr bwMode="auto">
          <a:xfrm>
            <a:off x="2285984" y="3071810"/>
            <a:ext cx="2879725" cy="979487"/>
          </a:xfrm>
          <a:prstGeom prst="rect">
            <a:avLst/>
          </a:prstGeom>
          <a:noFill/>
          <a:ln w="9525">
            <a:noFill/>
            <a:miter lim="800000"/>
            <a:headEnd/>
            <a:tailEnd/>
          </a:ln>
        </p:spPr>
        <p:txBody>
          <a:bodyPr>
            <a:spAutoFit/>
          </a:bodyPr>
          <a:lstStyle/>
          <a:p>
            <a:pPr marL="342900" indent="-342900" algn="ctr">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研发过程追踪</a:t>
            </a: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（借鉴现有技术、启迪研究思路、防范侵权风险）</a:t>
            </a:r>
          </a:p>
        </p:txBody>
      </p:sp>
      <p:pic>
        <p:nvPicPr>
          <p:cNvPr id="9245" name="Picture 27" descr="sub"/>
          <p:cNvPicPr>
            <a:picLocks noChangeAspect="1" noChangeArrowheads="1"/>
          </p:cNvPicPr>
          <p:nvPr/>
        </p:nvPicPr>
        <p:blipFill>
          <a:blip r:embed="rId3"/>
          <a:srcRect/>
          <a:stretch>
            <a:fillRect/>
          </a:stretch>
        </p:blipFill>
        <p:spPr bwMode="auto">
          <a:xfrm>
            <a:off x="2393950" y="3548063"/>
            <a:ext cx="160338" cy="150812"/>
          </a:xfrm>
          <a:prstGeom prst="rect">
            <a:avLst/>
          </a:prstGeom>
          <a:noFill/>
          <a:ln w="9525">
            <a:noFill/>
            <a:miter lim="800000"/>
            <a:headEnd/>
            <a:tailEnd/>
          </a:ln>
        </p:spPr>
      </p:pic>
      <p:sp>
        <p:nvSpPr>
          <p:cNvPr id="9246" name="Rectangle 28"/>
          <p:cNvSpPr>
            <a:spLocks noChangeArrowheads="1"/>
          </p:cNvSpPr>
          <p:nvPr/>
        </p:nvSpPr>
        <p:spPr bwMode="auto">
          <a:xfrm>
            <a:off x="2519363" y="2060575"/>
            <a:ext cx="1908175" cy="701675"/>
          </a:xfrm>
          <a:prstGeom prst="rect">
            <a:avLst/>
          </a:prstGeom>
          <a:noFill/>
          <a:ln w="9525">
            <a:noFill/>
            <a:miter lim="800000"/>
            <a:headEnd/>
            <a:tailEnd/>
          </a:ln>
        </p:spPr>
        <p:txBody>
          <a:bodyPr>
            <a:spAutoFit/>
          </a:bodyPr>
          <a:lstStyle/>
          <a:p>
            <a:pPr marL="342900" indent="-342900" algn="ctr">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研发方向选择</a:t>
            </a:r>
            <a:endParaRPr lang="en-US" altLang="zh-CN" dirty="0">
              <a:solidFill>
                <a:schemeClr val="bg1"/>
              </a:solidFill>
              <a:latin typeface="微软雅黑" pitchFamily="34" charset="-122"/>
              <a:ea typeface="微软雅黑" pitchFamily="34" charset="-122"/>
            </a:endParaRP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（提高研发起点）</a:t>
            </a:r>
          </a:p>
        </p:txBody>
      </p:sp>
      <p:pic>
        <p:nvPicPr>
          <p:cNvPr id="9247" name="Picture 27" descr="sub"/>
          <p:cNvPicPr>
            <a:picLocks noChangeAspect="1" noChangeArrowheads="1"/>
          </p:cNvPicPr>
          <p:nvPr/>
        </p:nvPicPr>
        <p:blipFill>
          <a:blip r:embed="rId3"/>
          <a:srcRect/>
          <a:stretch>
            <a:fillRect/>
          </a:stretch>
        </p:blipFill>
        <p:spPr bwMode="auto">
          <a:xfrm>
            <a:off x="2393950" y="4651375"/>
            <a:ext cx="160338" cy="150813"/>
          </a:xfrm>
          <a:prstGeom prst="rect">
            <a:avLst/>
          </a:prstGeom>
          <a:noFill/>
          <a:ln w="9525">
            <a:noFill/>
            <a:miter lim="800000"/>
            <a:headEnd/>
            <a:tailEnd/>
          </a:ln>
        </p:spPr>
      </p:pic>
      <p:sp>
        <p:nvSpPr>
          <p:cNvPr id="9248" name="Rectangle 28"/>
          <p:cNvSpPr>
            <a:spLocks noChangeArrowheads="1"/>
          </p:cNvSpPr>
          <p:nvPr/>
        </p:nvSpPr>
        <p:spPr bwMode="auto">
          <a:xfrm>
            <a:off x="2571736" y="4357694"/>
            <a:ext cx="2181225" cy="701675"/>
          </a:xfrm>
          <a:prstGeom prst="rect">
            <a:avLst/>
          </a:prstGeom>
          <a:noFill/>
          <a:ln w="9525">
            <a:noFill/>
            <a:miter lim="800000"/>
            <a:headEnd/>
            <a:tailEnd/>
          </a:ln>
        </p:spPr>
        <p:txBody>
          <a:bodyPr>
            <a:spAutoFit/>
          </a:bodyPr>
          <a:lstStyle/>
          <a:p>
            <a:pPr marL="342900" indent="-342900" algn="ctr">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研发成果保护</a:t>
            </a:r>
            <a:endParaRPr lang="en-US" altLang="zh-CN" dirty="0">
              <a:solidFill>
                <a:schemeClr val="bg1"/>
              </a:solidFill>
              <a:latin typeface="微软雅黑" pitchFamily="34" charset="-122"/>
              <a:ea typeface="微软雅黑" pitchFamily="34" charset="-122"/>
            </a:endParaRPr>
          </a:p>
          <a:p>
            <a:pPr marL="342900" indent="-342900" algn="ctr">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（保护创新成果）</a:t>
            </a:r>
          </a:p>
        </p:txBody>
      </p:sp>
      <p:sp>
        <p:nvSpPr>
          <p:cNvPr id="11298" name="Line 11"/>
          <p:cNvSpPr>
            <a:spLocks noChangeShapeType="1"/>
          </p:cNvSpPr>
          <p:nvPr/>
        </p:nvSpPr>
        <p:spPr bwMode="auto">
          <a:xfrm flipH="1">
            <a:off x="1608138" y="3579813"/>
            <a:ext cx="361950" cy="0"/>
          </a:xfrm>
          <a:prstGeom prst="line">
            <a:avLst/>
          </a:prstGeom>
          <a:noFill/>
          <a:ln w="19050">
            <a:solidFill>
              <a:srgbClr val="FFFF00"/>
            </a:solidFill>
            <a:prstDash val="dash"/>
            <a:round/>
            <a:headEnd type="none" w="sm" len="sm"/>
            <a:tailEnd type="none" w="sm" len="sm"/>
          </a:ln>
          <a:effectLst>
            <a:outerShdw dist="17961" dir="2700000" algn="ctr" rotWithShape="0">
              <a:srgbClr val="2A3210"/>
            </a:outerShdw>
          </a:effectLst>
        </p:spPr>
        <p:txBody>
          <a:bodyPr/>
          <a:lstStyle/>
          <a:p>
            <a:pPr algn="ctr">
              <a:defRPr/>
            </a:pPr>
            <a:endParaRPr lang="zh-CN" altLang="en-US"/>
          </a:p>
        </p:txBody>
      </p:sp>
      <p:sp>
        <p:nvSpPr>
          <p:cNvPr id="9251" name="Rectangle 28"/>
          <p:cNvSpPr>
            <a:spLocks noChangeArrowheads="1"/>
          </p:cNvSpPr>
          <p:nvPr/>
        </p:nvSpPr>
        <p:spPr bwMode="auto">
          <a:xfrm>
            <a:off x="5857884" y="1285860"/>
            <a:ext cx="2495541" cy="1698927"/>
          </a:xfrm>
          <a:prstGeom prst="rect">
            <a:avLst/>
          </a:prstGeom>
          <a:noFill/>
          <a:ln w="9525">
            <a:noFill/>
            <a:miter lim="800000"/>
            <a:headEnd/>
            <a:tailEnd/>
          </a:ln>
        </p:spPr>
        <p:txBody>
          <a:bodyPr wrap="square">
            <a:spAutoFit/>
          </a:bodyPr>
          <a:lstStyle/>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技术发展态势分析</a:t>
            </a:r>
          </a:p>
          <a:p>
            <a:pPr marL="342900" indent="-342900">
              <a:spcBef>
                <a:spcPct val="20000"/>
              </a:spcBef>
              <a:buFont typeface="Wingdings" pitchFamily="2" charset="2"/>
              <a:buNone/>
            </a:pPr>
            <a:r>
              <a:rPr lang="zh-CN" altLang="en-US" dirty="0" smtClean="0">
                <a:solidFill>
                  <a:schemeClr val="bg1"/>
                </a:solidFill>
                <a:latin typeface="微软雅黑" pitchFamily="34" charset="-122"/>
                <a:ea typeface="微软雅黑" pitchFamily="34" charset="-122"/>
              </a:rPr>
              <a:t>技术</a:t>
            </a:r>
            <a:r>
              <a:rPr lang="zh-CN" altLang="en-US" dirty="0">
                <a:solidFill>
                  <a:schemeClr val="bg1"/>
                </a:solidFill>
                <a:latin typeface="微软雅黑" pitchFamily="34" charset="-122"/>
                <a:ea typeface="微软雅黑" pitchFamily="34" charset="-122"/>
              </a:rPr>
              <a:t>热点梳理</a:t>
            </a: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重点申请人追踪</a:t>
            </a:r>
          </a:p>
          <a:p>
            <a:pPr marL="342900" indent="-342900">
              <a:spcBef>
                <a:spcPct val="20000"/>
              </a:spcBef>
              <a:buFont typeface="Wingdings" pitchFamily="2" charset="2"/>
              <a:buNone/>
            </a:pPr>
            <a:r>
              <a:rPr lang="zh-CN" altLang="en-US" dirty="0" smtClean="0">
                <a:solidFill>
                  <a:schemeClr val="bg1"/>
                </a:solidFill>
                <a:latin typeface="微软雅黑" pitchFamily="34" charset="-122"/>
                <a:ea typeface="微软雅黑" pitchFamily="34" charset="-122"/>
              </a:rPr>
              <a:t>确定研发方向</a:t>
            </a:r>
            <a:endParaRPr lang="zh-CN" altLang="en-US" dirty="0">
              <a:solidFill>
                <a:schemeClr val="bg1"/>
              </a:solidFill>
              <a:latin typeface="微软雅黑" pitchFamily="34" charset="-122"/>
              <a:ea typeface="微软雅黑" pitchFamily="34" charset="-122"/>
            </a:endParaRPr>
          </a:p>
          <a:p>
            <a:pPr marL="342900" indent="-342900">
              <a:spcBef>
                <a:spcPct val="20000"/>
              </a:spcBef>
              <a:buFont typeface="Wingdings" pitchFamily="2" charset="2"/>
              <a:buNone/>
            </a:pPr>
            <a:r>
              <a:rPr lang="zh-CN" altLang="en-US" dirty="0" smtClean="0">
                <a:solidFill>
                  <a:schemeClr val="bg1"/>
                </a:solidFill>
                <a:latin typeface="微软雅黑" pitchFamily="34" charset="-122"/>
                <a:ea typeface="微软雅黑" pitchFamily="34" charset="-122"/>
              </a:rPr>
              <a:t>研究技术解决方案</a:t>
            </a:r>
            <a:endParaRPr lang="zh-CN" altLang="en-US" dirty="0">
              <a:solidFill>
                <a:schemeClr val="bg1"/>
              </a:solidFill>
              <a:latin typeface="微软雅黑" pitchFamily="34" charset="-122"/>
              <a:ea typeface="微软雅黑" pitchFamily="34" charset="-122"/>
            </a:endParaRPr>
          </a:p>
        </p:txBody>
      </p:sp>
      <p:sp>
        <p:nvSpPr>
          <p:cNvPr id="9252" name="Rectangle 28"/>
          <p:cNvSpPr>
            <a:spLocks noChangeArrowheads="1"/>
          </p:cNvSpPr>
          <p:nvPr/>
        </p:nvSpPr>
        <p:spPr bwMode="auto">
          <a:xfrm>
            <a:off x="5857884" y="3357562"/>
            <a:ext cx="2782887" cy="1033462"/>
          </a:xfrm>
          <a:prstGeom prst="rect">
            <a:avLst/>
          </a:prstGeom>
          <a:noFill/>
          <a:ln w="9525">
            <a:noFill/>
            <a:miter lim="800000"/>
            <a:headEnd/>
            <a:tailEnd/>
          </a:ln>
        </p:spPr>
        <p:txBody>
          <a:bodyPr>
            <a:spAutoFit/>
          </a:bodyPr>
          <a:lstStyle/>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重要专利分析</a:t>
            </a: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研发方案的侵权风险分析</a:t>
            </a: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侵权方案的规避设计</a:t>
            </a:r>
          </a:p>
        </p:txBody>
      </p:sp>
      <p:sp>
        <p:nvSpPr>
          <p:cNvPr id="9253" name="Rectangle 28"/>
          <p:cNvSpPr>
            <a:spLocks noChangeArrowheads="1"/>
          </p:cNvSpPr>
          <p:nvPr/>
        </p:nvSpPr>
        <p:spPr bwMode="auto">
          <a:xfrm>
            <a:off x="6011863" y="4581525"/>
            <a:ext cx="2571750" cy="701675"/>
          </a:xfrm>
          <a:prstGeom prst="rect">
            <a:avLst/>
          </a:prstGeom>
          <a:noFill/>
          <a:ln w="9525">
            <a:noFill/>
            <a:miter lim="800000"/>
            <a:headEnd/>
            <a:tailEnd/>
          </a:ln>
        </p:spPr>
        <p:txBody>
          <a:bodyPr>
            <a:spAutoFit/>
          </a:bodyPr>
          <a:lstStyle/>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研发成果的保护建议</a:t>
            </a:r>
          </a:p>
          <a:p>
            <a:pPr marL="342900" indent="-342900">
              <a:spcBef>
                <a:spcPct val="20000"/>
              </a:spcBef>
              <a:buFont typeface="Wingdings" pitchFamily="2" charset="2"/>
              <a:buNone/>
            </a:pPr>
            <a:r>
              <a:rPr lang="zh-CN" altLang="en-US" dirty="0">
                <a:solidFill>
                  <a:schemeClr val="bg1"/>
                </a:solidFill>
                <a:latin typeface="微软雅黑" pitchFamily="34" charset="-122"/>
                <a:ea typeface="微软雅黑" pitchFamily="34" charset="-122"/>
              </a:rPr>
              <a:t>技术方案的创新分析</a:t>
            </a:r>
          </a:p>
        </p:txBody>
      </p:sp>
      <p:sp>
        <p:nvSpPr>
          <p:cNvPr id="74" name="AutoShape 4"/>
          <p:cNvSpPr>
            <a:spLocks noChangeArrowheads="1"/>
          </p:cNvSpPr>
          <p:nvPr/>
        </p:nvSpPr>
        <p:spPr bwMode="auto">
          <a:xfrm>
            <a:off x="5108578" y="2222503"/>
            <a:ext cx="371475" cy="401637"/>
          </a:xfrm>
          <a:prstGeom prst="leftArrow">
            <a:avLst>
              <a:gd name="adj1" fmla="val 50000"/>
              <a:gd name="adj2" fmla="val 25000"/>
            </a:avLst>
          </a:prstGeom>
          <a:gradFill rotWithShape="1">
            <a:gsLst>
              <a:gs pos="0">
                <a:srgbClr val="6699FF">
                  <a:gamma/>
                  <a:shade val="72941"/>
                  <a:invGamma/>
                </a:srgbClr>
              </a:gs>
              <a:gs pos="50000">
                <a:srgbClr val="6699FF">
                  <a:alpha val="67000"/>
                </a:srgbClr>
              </a:gs>
              <a:gs pos="100000">
                <a:srgbClr val="6699FF">
                  <a:gamma/>
                  <a:shade val="72941"/>
                  <a:invGamma/>
                </a:srgbClr>
              </a:gs>
            </a:gsLst>
            <a:lin ang="5400000" scaled="1"/>
          </a:gradFill>
          <a:ln w="19050" algn="ctr">
            <a:solidFill>
              <a:srgbClr val="000080"/>
            </a:solidFill>
            <a:miter lim="800000"/>
            <a:headEnd/>
            <a:tailEnd/>
          </a:ln>
          <a:effectLst/>
        </p:spPr>
        <p:txBody>
          <a:bodyPr vert="eaVert" anchor="ctr"/>
          <a:lstStyle/>
          <a:p>
            <a:pPr>
              <a:spcBef>
                <a:spcPct val="20000"/>
              </a:spcBef>
              <a:buFont typeface="Wingdings" pitchFamily="2" charset="2"/>
              <a:buNone/>
              <a:defRPr/>
            </a:pPr>
            <a:endParaRPr lang="zh-CN" altLang="en-US">
              <a:latin typeface="Calibri" pitchFamily="34" charset="0"/>
            </a:endParaRPr>
          </a:p>
        </p:txBody>
      </p:sp>
      <p:sp>
        <p:nvSpPr>
          <p:cNvPr id="75" name="AutoShape 4"/>
          <p:cNvSpPr>
            <a:spLocks noChangeArrowheads="1"/>
          </p:cNvSpPr>
          <p:nvPr/>
        </p:nvSpPr>
        <p:spPr bwMode="auto">
          <a:xfrm>
            <a:off x="5108578" y="3436949"/>
            <a:ext cx="371475" cy="401637"/>
          </a:xfrm>
          <a:prstGeom prst="leftArrow">
            <a:avLst>
              <a:gd name="adj1" fmla="val 50000"/>
              <a:gd name="adj2" fmla="val 25000"/>
            </a:avLst>
          </a:prstGeom>
          <a:gradFill rotWithShape="1">
            <a:gsLst>
              <a:gs pos="0">
                <a:srgbClr val="6699FF">
                  <a:gamma/>
                  <a:shade val="72941"/>
                  <a:invGamma/>
                </a:srgbClr>
              </a:gs>
              <a:gs pos="50000">
                <a:srgbClr val="6699FF">
                  <a:alpha val="67000"/>
                </a:srgbClr>
              </a:gs>
              <a:gs pos="100000">
                <a:srgbClr val="6699FF">
                  <a:gamma/>
                  <a:shade val="72941"/>
                  <a:invGamma/>
                </a:srgbClr>
              </a:gs>
            </a:gsLst>
            <a:lin ang="5400000" scaled="1"/>
          </a:gradFill>
          <a:ln w="19050" algn="ctr">
            <a:solidFill>
              <a:srgbClr val="000080"/>
            </a:solidFill>
            <a:miter lim="800000"/>
            <a:headEnd/>
            <a:tailEnd/>
          </a:ln>
          <a:effectLst/>
        </p:spPr>
        <p:txBody>
          <a:bodyPr vert="eaVert" anchor="ctr"/>
          <a:lstStyle/>
          <a:p>
            <a:pPr>
              <a:spcBef>
                <a:spcPct val="20000"/>
              </a:spcBef>
              <a:buFont typeface="Wingdings" pitchFamily="2" charset="2"/>
              <a:buNone/>
              <a:defRPr/>
            </a:pPr>
            <a:endParaRPr lang="zh-CN" altLang="en-US">
              <a:latin typeface="Calibri" pitchFamily="34" charset="0"/>
            </a:endParaRPr>
          </a:p>
        </p:txBody>
      </p:sp>
      <p:sp>
        <p:nvSpPr>
          <p:cNvPr id="76" name="AutoShape 4"/>
          <p:cNvSpPr>
            <a:spLocks noChangeArrowheads="1"/>
          </p:cNvSpPr>
          <p:nvPr/>
        </p:nvSpPr>
        <p:spPr bwMode="auto">
          <a:xfrm>
            <a:off x="5108578" y="4579957"/>
            <a:ext cx="371475" cy="401637"/>
          </a:xfrm>
          <a:prstGeom prst="leftArrow">
            <a:avLst>
              <a:gd name="adj1" fmla="val 50000"/>
              <a:gd name="adj2" fmla="val 25000"/>
            </a:avLst>
          </a:prstGeom>
          <a:gradFill rotWithShape="1">
            <a:gsLst>
              <a:gs pos="0">
                <a:srgbClr val="6699FF">
                  <a:gamma/>
                  <a:shade val="72941"/>
                  <a:invGamma/>
                </a:srgbClr>
              </a:gs>
              <a:gs pos="50000">
                <a:srgbClr val="6699FF">
                  <a:alpha val="67000"/>
                </a:srgbClr>
              </a:gs>
              <a:gs pos="100000">
                <a:srgbClr val="6699FF">
                  <a:gamma/>
                  <a:shade val="72941"/>
                  <a:invGamma/>
                </a:srgbClr>
              </a:gs>
            </a:gsLst>
            <a:lin ang="5400000" scaled="1"/>
          </a:gradFill>
          <a:ln w="19050" algn="ctr">
            <a:solidFill>
              <a:srgbClr val="000080"/>
            </a:solidFill>
            <a:miter lim="800000"/>
            <a:headEnd/>
            <a:tailEnd/>
          </a:ln>
          <a:effectLst/>
        </p:spPr>
        <p:txBody>
          <a:bodyPr vert="eaVert" anchor="ctr"/>
          <a:lstStyle/>
          <a:p>
            <a:pPr>
              <a:spcBef>
                <a:spcPct val="20000"/>
              </a:spcBef>
              <a:buFont typeface="Wingdings" pitchFamily="2" charset="2"/>
              <a:buNone/>
              <a:defRPr/>
            </a:pPr>
            <a:endParaRPr lang="zh-CN" altLang="en-US">
              <a:latin typeface="Calibri" pitchFamily="34" charset="0"/>
            </a:endParaRPr>
          </a:p>
        </p:txBody>
      </p:sp>
      <p:sp>
        <p:nvSpPr>
          <p:cNvPr id="9263" name="标题 1"/>
          <p:cNvSpPr>
            <a:spLocks/>
          </p:cNvSpPr>
          <p:nvPr/>
        </p:nvSpPr>
        <p:spPr bwMode="auto">
          <a:xfrm>
            <a:off x="428596" y="642918"/>
            <a:ext cx="4357688" cy="796925"/>
          </a:xfrm>
          <a:prstGeom prst="rect">
            <a:avLst/>
          </a:prstGeom>
          <a:noFill/>
          <a:ln w="9525">
            <a:noFill/>
            <a:miter lim="800000"/>
            <a:headEnd/>
            <a:tailEnd/>
          </a:ln>
        </p:spPr>
        <p:txBody>
          <a:bodyPr anchor="ctr"/>
          <a:lstStyle/>
          <a:p>
            <a:pPr algn="ctr"/>
            <a:endParaRPr kumimoji="1" lang="en-US" altLang="zh-CN" sz="4000" dirty="0">
              <a:solidFill>
                <a:srgbClr val="10253F"/>
              </a:solidFill>
              <a:latin typeface="隶书" pitchFamily="49" charset="-122"/>
            </a:endParaRPr>
          </a:p>
        </p:txBody>
      </p:sp>
      <p:pic>
        <p:nvPicPr>
          <p:cNvPr id="31"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
        <p:nvSpPr>
          <p:cNvPr id="30" name="AutoShape 2"/>
          <p:cNvSpPr txBox="1">
            <a:spLocks noChangeArrowheads="1"/>
          </p:cNvSpPr>
          <p:nvPr/>
        </p:nvSpPr>
        <p:spPr>
          <a:xfrm>
            <a:off x="285721" y="428605"/>
            <a:ext cx="5857915" cy="571503"/>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zh-CN" sz="3200" b="0" i="0" u="none" strike="noStrike" kern="1200" cap="none" spc="0" normalizeH="0" baseline="0" noProof="0" dirty="0" smtClean="0">
                <a:ln>
                  <a:noFill/>
                </a:ln>
                <a:solidFill>
                  <a:srgbClr val="FF0000"/>
                </a:solidFill>
                <a:effectLst/>
                <a:uLnTx/>
                <a:uFillTx/>
                <a:latin typeface="黑体" pitchFamily="2" charset="-122"/>
                <a:ea typeface="黑体" pitchFamily="2" charset="-122"/>
                <a:cs typeface="+mj-cs"/>
              </a:rPr>
              <a:t>1.2</a:t>
            </a:r>
            <a:r>
              <a:rPr kumimoji="1" lang="zh-CN" altLang="en-US" sz="3200" b="0" i="0" u="none" strike="noStrike" kern="1200" cap="none" spc="0" normalizeH="0" baseline="0" noProof="0" dirty="0" smtClean="0">
                <a:ln>
                  <a:noFill/>
                </a:ln>
                <a:solidFill>
                  <a:srgbClr val="FF0000"/>
                </a:solidFill>
                <a:effectLst/>
                <a:uLnTx/>
                <a:uFillTx/>
                <a:latin typeface="黑体" pitchFamily="2" charset="-122"/>
                <a:ea typeface="黑体" pitchFamily="2" charset="-122"/>
                <a:cs typeface="+mj-cs"/>
              </a:rPr>
              <a:t>、</a:t>
            </a:r>
            <a:r>
              <a:rPr kumimoji="1" lang="zh-CN" altLang="en-US" sz="2800" b="0" i="0" u="none" strike="noStrike" kern="1200" cap="none" spc="0" normalizeH="0" baseline="0" noProof="0" dirty="0" smtClean="0">
                <a:ln>
                  <a:noFill/>
                </a:ln>
                <a:solidFill>
                  <a:srgbClr val="FF0000"/>
                </a:solidFill>
                <a:effectLst/>
                <a:uLnTx/>
                <a:uFillTx/>
                <a:latin typeface="黑体" pitchFamily="2" charset="-122"/>
                <a:ea typeface="黑体" pitchFamily="2" charset="-122"/>
                <a:cs typeface="+mj-cs"/>
              </a:rPr>
              <a:t>专利查新在技术研发中的作用</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51500" y="2636838"/>
            <a:ext cx="3035300" cy="504825"/>
            <a:chOff x="48" y="1392"/>
            <a:chExt cx="1225" cy="200"/>
          </a:xfrm>
        </p:grpSpPr>
        <p:sp>
          <p:nvSpPr>
            <p:cNvPr id="5146" name="Rectangle 5"/>
            <p:cNvSpPr>
              <a:spLocks noChangeArrowheads="1"/>
            </p:cNvSpPr>
            <p:nvPr/>
          </p:nvSpPr>
          <p:spPr bwMode="auto">
            <a:xfrm>
              <a:off x="80" y="1417"/>
              <a:ext cx="1193" cy="1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lang="zh-CN" altLang="en-US" dirty="0">
                  <a:ea typeface="楷体_GB2312" pitchFamily="49" charset="-122"/>
                </a:rPr>
                <a:t>   </a:t>
              </a:r>
              <a:r>
                <a:rPr lang="zh-CN" altLang="en-US" dirty="0" smtClean="0">
                  <a:ea typeface="楷体_GB2312" pitchFamily="49" charset="-122"/>
                </a:rPr>
                <a:t>  </a:t>
              </a:r>
              <a:r>
                <a:rPr lang="zh-CN" altLang="en-US" b="1" dirty="0" smtClean="0">
                  <a:latin typeface="+mn-ea"/>
                </a:rPr>
                <a:t>查新在技术研发中的作用</a:t>
              </a:r>
              <a:endParaRPr lang="zh-CN" altLang="en-US" sz="2400" b="1" dirty="0">
                <a:solidFill>
                  <a:srgbClr val="00B050"/>
                </a:solidFill>
                <a:latin typeface="+mn-ea"/>
              </a:endParaRPr>
            </a:p>
          </p:txBody>
        </p:sp>
        <p:sp>
          <p:nvSpPr>
            <p:cNvPr id="5147" name="Rectangle 6"/>
            <p:cNvSpPr>
              <a:spLocks noChangeArrowheads="1"/>
            </p:cNvSpPr>
            <p:nvPr/>
          </p:nvSpPr>
          <p:spPr bwMode="auto">
            <a:xfrm>
              <a:off x="48" y="1392"/>
              <a:ext cx="117" cy="11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kumimoji="1" lang="en-US" altLang="zh-CN" sz="1200"/>
                <a:t>1</a:t>
              </a:r>
            </a:p>
          </p:txBody>
        </p:sp>
      </p:grpSp>
      <p:sp>
        <p:nvSpPr>
          <p:cNvPr id="9219" name="Line 11"/>
          <p:cNvSpPr>
            <a:spLocks noChangeShapeType="1"/>
          </p:cNvSpPr>
          <p:nvPr/>
        </p:nvSpPr>
        <p:spPr bwMode="auto">
          <a:xfrm>
            <a:off x="4932363" y="2990850"/>
            <a:ext cx="792162" cy="0"/>
          </a:xfrm>
          <a:prstGeom prst="line">
            <a:avLst/>
          </a:prstGeom>
          <a:noFill/>
          <a:ln w="38100">
            <a:solidFill>
              <a:srgbClr val="FF9900"/>
            </a:solidFill>
            <a:round/>
            <a:headEnd/>
            <a:tailEnd/>
          </a:ln>
        </p:spPr>
        <p:txBody>
          <a:bodyPr/>
          <a:lstStyle/>
          <a:p>
            <a:endParaRPr lang="zh-CN" altLang="en-US"/>
          </a:p>
        </p:txBody>
      </p:sp>
      <p:sp>
        <p:nvSpPr>
          <p:cNvPr id="9220" name="Line 12"/>
          <p:cNvSpPr>
            <a:spLocks noChangeShapeType="1"/>
          </p:cNvSpPr>
          <p:nvPr/>
        </p:nvSpPr>
        <p:spPr bwMode="auto">
          <a:xfrm>
            <a:off x="973138" y="1773238"/>
            <a:ext cx="3959225" cy="0"/>
          </a:xfrm>
          <a:prstGeom prst="line">
            <a:avLst/>
          </a:prstGeom>
          <a:noFill/>
          <a:ln w="25400">
            <a:solidFill>
              <a:srgbClr val="FF9900"/>
            </a:solidFill>
            <a:round/>
            <a:headEnd/>
            <a:tailEnd/>
          </a:ln>
        </p:spPr>
        <p:txBody>
          <a:bodyPr/>
          <a:lstStyle/>
          <a:p>
            <a:endParaRPr lang="zh-CN" altLang="en-US"/>
          </a:p>
        </p:txBody>
      </p:sp>
      <p:sp>
        <p:nvSpPr>
          <p:cNvPr id="9221" name="Line 13"/>
          <p:cNvSpPr>
            <a:spLocks noChangeShapeType="1"/>
          </p:cNvSpPr>
          <p:nvPr/>
        </p:nvSpPr>
        <p:spPr bwMode="auto">
          <a:xfrm>
            <a:off x="4932363" y="2971800"/>
            <a:ext cx="0" cy="2239963"/>
          </a:xfrm>
          <a:prstGeom prst="line">
            <a:avLst/>
          </a:prstGeom>
          <a:noFill/>
          <a:ln w="25400">
            <a:solidFill>
              <a:srgbClr val="C0C0C0"/>
            </a:solidFill>
            <a:round/>
            <a:headEnd/>
            <a:tailEnd/>
          </a:ln>
        </p:spPr>
        <p:txBody>
          <a:bodyPr/>
          <a:lstStyle/>
          <a:p>
            <a:endParaRPr lang="zh-CN" altLang="en-US"/>
          </a:p>
        </p:txBody>
      </p:sp>
      <p:sp>
        <p:nvSpPr>
          <p:cNvPr id="9222" name="Line 14"/>
          <p:cNvSpPr>
            <a:spLocks noChangeShapeType="1"/>
          </p:cNvSpPr>
          <p:nvPr/>
        </p:nvSpPr>
        <p:spPr bwMode="auto">
          <a:xfrm>
            <a:off x="4932363" y="1773238"/>
            <a:ext cx="0" cy="1217612"/>
          </a:xfrm>
          <a:prstGeom prst="line">
            <a:avLst/>
          </a:prstGeom>
          <a:noFill/>
          <a:ln w="25400">
            <a:solidFill>
              <a:srgbClr val="FF9900"/>
            </a:solidFill>
            <a:round/>
            <a:headEnd/>
            <a:tailEnd/>
          </a:ln>
        </p:spPr>
        <p:txBody>
          <a:bodyPr/>
          <a:lstStyle/>
          <a:p>
            <a:endParaRPr lang="zh-CN" altLang="en-US"/>
          </a:p>
        </p:txBody>
      </p:sp>
      <p:sp>
        <p:nvSpPr>
          <p:cNvPr id="9223" name="Line 15"/>
          <p:cNvSpPr>
            <a:spLocks noChangeShapeType="1"/>
          </p:cNvSpPr>
          <p:nvPr/>
        </p:nvSpPr>
        <p:spPr bwMode="auto">
          <a:xfrm>
            <a:off x="5000628" y="4214818"/>
            <a:ext cx="792162" cy="0"/>
          </a:xfrm>
          <a:prstGeom prst="line">
            <a:avLst/>
          </a:prstGeom>
          <a:noFill/>
          <a:ln w="38100">
            <a:solidFill>
              <a:srgbClr val="C0C0C0"/>
            </a:solidFill>
            <a:round/>
            <a:headEnd/>
            <a:tailEnd/>
          </a:ln>
        </p:spPr>
        <p:txBody>
          <a:bodyPr/>
          <a:lstStyle/>
          <a:p>
            <a:endParaRPr lang="zh-CN" altLang="en-US"/>
          </a:p>
        </p:txBody>
      </p:sp>
      <p:sp>
        <p:nvSpPr>
          <p:cNvPr id="5129" name="Rectangle 17"/>
          <p:cNvSpPr>
            <a:spLocks noChangeArrowheads="1"/>
          </p:cNvSpPr>
          <p:nvPr/>
        </p:nvSpPr>
        <p:spPr bwMode="auto">
          <a:xfrm>
            <a:off x="5786446" y="3929066"/>
            <a:ext cx="2962275" cy="4413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eaLnBrk="1" hangingPunct="1">
              <a:lnSpc>
                <a:spcPts val="1400"/>
              </a:lnSpc>
              <a:defRPr/>
            </a:pPr>
            <a:r>
              <a:rPr lang="zh-CN" altLang="en-US" dirty="0">
                <a:solidFill>
                  <a:schemeClr val="bg1"/>
                </a:solidFill>
                <a:latin typeface="黑体" pitchFamily="2" charset="-122"/>
                <a:ea typeface="黑体" pitchFamily="2" charset="-122"/>
              </a:rPr>
              <a:t>  </a:t>
            </a:r>
            <a:r>
              <a:rPr lang="zh-CN" altLang="en-US" sz="2400" b="1" dirty="0" smtClean="0">
                <a:solidFill>
                  <a:srgbClr val="FF0000"/>
                </a:solidFill>
                <a:latin typeface="黑体" pitchFamily="2" charset="-122"/>
                <a:ea typeface="黑体" pitchFamily="2" charset="-122"/>
              </a:rPr>
              <a:t>专利查新案例</a:t>
            </a:r>
            <a:endParaRPr lang="zh-CN" altLang="en-US" sz="2400" b="1" dirty="0">
              <a:solidFill>
                <a:srgbClr val="FF0000"/>
              </a:solidFill>
              <a:latin typeface="黑体" pitchFamily="2" charset="-122"/>
              <a:ea typeface="黑体" pitchFamily="2" charset="-122"/>
            </a:endParaRPr>
          </a:p>
        </p:txBody>
      </p:sp>
      <p:sp>
        <p:nvSpPr>
          <p:cNvPr id="5130" name="Rectangle 18"/>
          <p:cNvSpPr>
            <a:spLocks noChangeArrowheads="1"/>
          </p:cNvSpPr>
          <p:nvPr/>
        </p:nvSpPr>
        <p:spPr bwMode="auto">
          <a:xfrm>
            <a:off x="5715008" y="3786190"/>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dirty="0"/>
              <a:t>2</a:t>
            </a:r>
          </a:p>
        </p:txBody>
      </p:sp>
      <p:grpSp>
        <p:nvGrpSpPr>
          <p:cNvPr id="3" name="Group 29"/>
          <p:cNvGrpSpPr>
            <a:grpSpLocks/>
          </p:cNvGrpSpPr>
          <p:nvPr/>
        </p:nvGrpSpPr>
        <p:grpSpPr bwMode="auto">
          <a:xfrm>
            <a:off x="973138" y="2020888"/>
            <a:ext cx="3454400" cy="3216275"/>
            <a:chOff x="613" y="1273"/>
            <a:chExt cx="2176" cy="2026"/>
          </a:xfrm>
        </p:grpSpPr>
        <p:grpSp>
          <p:nvGrpSpPr>
            <p:cNvPr id="4" name="Group 7"/>
            <p:cNvGrpSpPr>
              <a:grpSpLocks/>
            </p:cNvGrpSpPr>
            <p:nvPr/>
          </p:nvGrpSpPr>
          <p:grpSpPr bwMode="auto">
            <a:xfrm>
              <a:off x="793" y="1273"/>
              <a:ext cx="1603" cy="569"/>
              <a:chOff x="1152" y="1056"/>
              <a:chExt cx="1603" cy="569"/>
            </a:xfrm>
          </p:grpSpPr>
          <p:sp>
            <p:nvSpPr>
              <p:cNvPr id="9240" name="Text Box 8"/>
              <p:cNvSpPr txBox="1">
                <a:spLocks noChangeArrowheads="1"/>
              </p:cNvSpPr>
              <p:nvPr/>
            </p:nvSpPr>
            <p:spPr bwMode="auto">
              <a:xfrm>
                <a:off x="2060" y="1394"/>
                <a:ext cx="695" cy="231"/>
              </a:xfrm>
              <a:prstGeom prst="rect">
                <a:avLst/>
              </a:prstGeom>
              <a:noFill/>
              <a:ln w="9525">
                <a:noFill/>
                <a:miter lim="800000"/>
                <a:headEnd/>
                <a:tailEnd/>
              </a:ln>
            </p:spPr>
            <p:txBody>
              <a:bodyPr wrap="none" lIns="91424" tIns="45712" rIns="91424" bIns="45712">
                <a:spAutoFit/>
              </a:bodyPr>
              <a:lstStyle/>
              <a:p>
                <a:pPr eaLnBrk="1" latinLnBrk="1" hangingPunct="1"/>
                <a:r>
                  <a:rPr kumimoji="1" lang="en-US" altLang="ko-KR" b="1" i="1">
                    <a:solidFill>
                      <a:srgbClr val="0066FF"/>
                    </a:solidFill>
                    <a:latin typeface="Palatino Linotype" pitchFamily="18" charset="0"/>
                    <a:ea typeface="Dotum" pitchFamily="34" charset="-127"/>
                  </a:rPr>
                  <a:t>Contents</a:t>
                </a:r>
              </a:p>
            </p:txBody>
          </p:sp>
          <p:sp>
            <p:nvSpPr>
              <p:cNvPr id="9241" name="Text Box 9"/>
              <p:cNvSpPr txBox="1">
                <a:spLocks noChangeArrowheads="1"/>
              </p:cNvSpPr>
              <p:nvPr/>
            </p:nvSpPr>
            <p:spPr bwMode="auto">
              <a:xfrm>
                <a:off x="1152" y="1056"/>
                <a:ext cx="1494" cy="365"/>
              </a:xfrm>
              <a:prstGeom prst="rect">
                <a:avLst/>
              </a:prstGeom>
              <a:noFill/>
              <a:ln w="9525">
                <a:noFill/>
                <a:miter lim="800000"/>
                <a:headEnd/>
                <a:tailEnd/>
              </a:ln>
            </p:spPr>
            <p:txBody>
              <a:bodyPr lIns="91424" tIns="45712" rIns="91424" bIns="45712">
                <a:spAutoFit/>
              </a:bodyPr>
              <a:lstStyle/>
              <a:p>
                <a:pPr eaLnBrk="1" latinLnBrk="1" hangingPunct="1"/>
                <a:r>
                  <a:rPr kumimoji="1" lang="en-US" altLang="ko-KR" sz="3200" b="1" i="1" dirty="0">
                    <a:solidFill>
                      <a:srgbClr val="0066FF"/>
                    </a:solidFill>
                    <a:latin typeface="Palatino Linotype" pitchFamily="18" charset="0"/>
                    <a:ea typeface="Dotum" pitchFamily="34" charset="-127"/>
                  </a:rPr>
                  <a:t>Contents</a:t>
                </a:r>
              </a:p>
            </p:txBody>
          </p:sp>
        </p:grpSp>
        <p:pic>
          <p:nvPicPr>
            <p:cNvPr id="9235" name="Picture 25"/>
            <p:cNvPicPr>
              <a:picLocks noChangeAspect="1" noChangeArrowheads="1"/>
            </p:cNvPicPr>
            <p:nvPr/>
          </p:nvPicPr>
          <p:blipFill>
            <a:blip r:embed="rId2"/>
            <a:srcRect/>
            <a:stretch>
              <a:fillRect/>
            </a:stretch>
          </p:blipFill>
          <p:spPr bwMode="auto">
            <a:xfrm>
              <a:off x="841" y="2387"/>
              <a:ext cx="1446" cy="912"/>
            </a:xfrm>
            <a:prstGeom prst="rect">
              <a:avLst/>
            </a:prstGeom>
            <a:noFill/>
            <a:ln w="25400">
              <a:solidFill>
                <a:srgbClr val="FF6600"/>
              </a:solidFill>
              <a:miter lim="800000"/>
              <a:headEnd/>
              <a:tailEnd/>
            </a:ln>
          </p:spPr>
        </p:pic>
        <p:pic>
          <p:nvPicPr>
            <p:cNvPr id="9236" name="Picture 26"/>
            <p:cNvPicPr>
              <a:picLocks noChangeAspect="1" noChangeArrowheads="1"/>
            </p:cNvPicPr>
            <p:nvPr/>
          </p:nvPicPr>
          <p:blipFill>
            <a:blip r:embed="rId3"/>
            <a:srcRect/>
            <a:stretch>
              <a:fillRect/>
            </a:stretch>
          </p:blipFill>
          <p:spPr bwMode="auto">
            <a:xfrm>
              <a:off x="1618" y="2165"/>
              <a:ext cx="444" cy="114"/>
            </a:xfrm>
            <a:prstGeom prst="rect">
              <a:avLst/>
            </a:prstGeom>
            <a:noFill/>
            <a:ln w="9525">
              <a:noFill/>
              <a:miter lim="800000"/>
              <a:headEnd/>
              <a:tailEnd/>
            </a:ln>
          </p:spPr>
        </p:pic>
        <p:pic>
          <p:nvPicPr>
            <p:cNvPr id="9237" name="Picture 27"/>
            <p:cNvPicPr>
              <a:picLocks noChangeAspect="1" noChangeArrowheads="1"/>
            </p:cNvPicPr>
            <p:nvPr/>
          </p:nvPicPr>
          <p:blipFill>
            <a:blip r:embed="rId4"/>
            <a:srcRect/>
            <a:stretch>
              <a:fillRect/>
            </a:stretch>
          </p:blipFill>
          <p:spPr bwMode="auto">
            <a:xfrm>
              <a:off x="2287" y="2607"/>
              <a:ext cx="462" cy="60"/>
            </a:xfrm>
            <a:prstGeom prst="rect">
              <a:avLst/>
            </a:prstGeom>
            <a:noFill/>
            <a:ln w="9525">
              <a:noFill/>
              <a:miter lim="800000"/>
              <a:headEnd/>
              <a:tailEnd/>
            </a:ln>
          </p:spPr>
        </p:pic>
        <p:pic>
          <p:nvPicPr>
            <p:cNvPr id="9238" name="Picture 24"/>
            <p:cNvPicPr>
              <a:picLocks noChangeAspect="1" noChangeArrowheads="1"/>
            </p:cNvPicPr>
            <p:nvPr/>
          </p:nvPicPr>
          <p:blipFill>
            <a:blip r:embed="rId5"/>
            <a:srcRect/>
            <a:stretch>
              <a:fillRect/>
            </a:stretch>
          </p:blipFill>
          <p:spPr bwMode="auto">
            <a:xfrm>
              <a:off x="613" y="1661"/>
              <a:ext cx="1002" cy="864"/>
            </a:xfrm>
            <a:prstGeom prst="rect">
              <a:avLst/>
            </a:prstGeom>
            <a:noFill/>
            <a:ln w="34925">
              <a:solidFill>
                <a:srgbClr val="FF6600"/>
              </a:solidFill>
              <a:miter lim="800000"/>
              <a:headEnd/>
              <a:tailEnd/>
            </a:ln>
          </p:spPr>
        </p:pic>
        <p:pic>
          <p:nvPicPr>
            <p:cNvPr id="9239" name="Picture 28"/>
            <p:cNvPicPr>
              <a:picLocks noChangeAspect="1" noChangeArrowheads="1"/>
            </p:cNvPicPr>
            <p:nvPr/>
          </p:nvPicPr>
          <p:blipFill>
            <a:blip r:embed="rId4"/>
            <a:srcRect/>
            <a:stretch>
              <a:fillRect/>
            </a:stretch>
          </p:blipFill>
          <p:spPr bwMode="auto">
            <a:xfrm>
              <a:off x="2327" y="2952"/>
              <a:ext cx="462" cy="60"/>
            </a:xfrm>
            <a:prstGeom prst="rect">
              <a:avLst/>
            </a:prstGeom>
            <a:noFill/>
            <a:ln w="9525">
              <a:noFill/>
              <a:miter lim="800000"/>
              <a:headEnd/>
              <a:tailEnd/>
            </a:ln>
          </p:spPr>
        </p:pic>
      </p:grpSp>
      <p:sp>
        <p:nvSpPr>
          <p:cNvPr id="9230" name="标题 1"/>
          <p:cNvSpPr>
            <a:spLocks noGrp="1"/>
          </p:cNvSpPr>
          <p:nvPr>
            <p:ph type="title"/>
          </p:nvPr>
        </p:nvSpPr>
        <p:spPr/>
        <p:txBody>
          <a:bodyPr/>
          <a:lstStyle/>
          <a:p>
            <a:r>
              <a:rPr lang="zh-CN" altLang="en-US" dirty="0" smtClean="0">
                <a:ea typeface="宋体" pitchFamily="2" charset="-122"/>
              </a:rPr>
              <a:t>目录</a:t>
            </a:r>
          </a:p>
        </p:txBody>
      </p:sp>
      <p:sp>
        <p:nvSpPr>
          <p:cNvPr id="9231" name="Line 16"/>
          <p:cNvSpPr>
            <a:spLocks noChangeShapeType="1"/>
          </p:cNvSpPr>
          <p:nvPr/>
        </p:nvSpPr>
        <p:spPr bwMode="auto">
          <a:xfrm>
            <a:off x="4916488" y="5237163"/>
            <a:ext cx="792162" cy="0"/>
          </a:xfrm>
          <a:prstGeom prst="line">
            <a:avLst/>
          </a:prstGeom>
          <a:noFill/>
          <a:ln w="38100">
            <a:solidFill>
              <a:srgbClr val="C0C0C0"/>
            </a:solidFill>
            <a:round/>
            <a:headEnd/>
            <a:tailEnd/>
          </a:ln>
        </p:spPr>
        <p:txBody>
          <a:bodyPr/>
          <a:lstStyle/>
          <a:p>
            <a:endParaRPr lang="zh-CN" altLang="en-US"/>
          </a:p>
        </p:txBody>
      </p:sp>
      <p:sp>
        <p:nvSpPr>
          <p:cNvPr id="5136" name="Rectangle 19"/>
          <p:cNvSpPr>
            <a:spLocks noChangeArrowheads="1"/>
          </p:cNvSpPr>
          <p:nvPr/>
        </p:nvSpPr>
        <p:spPr bwMode="auto">
          <a:xfrm>
            <a:off x="5715000" y="5011738"/>
            <a:ext cx="2971800" cy="441325"/>
          </a:xfrm>
          <a:prstGeom prst="rect">
            <a:avLst/>
          </a:prstGeom>
          <a:solidFill>
            <a:srgbClr val="C0C0C0"/>
          </a:solidFill>
          <a:ln w="9525">
            <a:no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lang="en-US" altLang="zh-CN" dirty="0">
                <a:solidFill>
                  <a:schemeClr val="bg1"/>
                </a:solidFill>
                <a:latin typeface="Arial Narrow" pitchFamily="34" charset="0"/>
                <a:ea typeface="楷体_GB2312" pitchFamily="49" charset="-122"/>
              </a:rPr>
              <a:t>   </a:t>
            </a:r>
            <a:r>
              <a:rPr lang="en-US" altLang="zh-CN" dirty="0">
                <a:solidFill>
                  <a:schemeClr val="bg1"/>
                </a:solidFill>
                <a:latin typeface="黑体" pitchFamily="2" charset="-122"/>
                <a:ea typeface="黑体" pitchFamily="2" charset="-122"/>
              </a:rPr>
              <a:t> </a:t>
            </a:r>
            <a:r>
              <a:rPr lang="zh-CN" altLang="en-US" sz="2400" b="1" dirty="0" smtClean="0">
                <a:solidFill>
                  <a:srgbClr val="002060"/>
                </a:solidFill>
                <a:latin typeface="黑体" pitchFamily="2" charset="-122"/>
                <a:ea typeface="黑体" pitchFamily="2" charset="-122"/>
              </a:rPr>
              <a:t>专利侵权案例</a:t>
            </a:r>
            <a:endParaRPr lang="zh-CN" altLang="en-US" sz="2400" b="1" dirty="0">
              <a:solidFill>
                <a:srgbClr val="002060"/>
              </a:solidFill>
              <a:latin typeface="黑体" pitchFamily="2" charset="-122"/>
              <a:ea typeface="黑体" pitchFamily="2" charset="-122"/>
            </a:endParaRPr>
          </a:p>
        </p:txBody>
      </p:sp>
      <p:sp>
        <p:nvSpPr>
          <p:cNvPr id="5137" name="Rectangle 20"/>
          <p:cNvSpPr>
            <a:spLocks noChangeArrowheads="1"/>
          </p:cNvSpPr>
          <p:nvPr/>
        </p:nvSpPr>
        <p:spPr bwMode="auto">
          <a:xfrm>
            <a:off x="5635625" y="4948238"/>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a:t>4</a:t>
            </a:r>
          </a:p>
        </p:txBody>
      </p:sp>
      <p:pic>
        <p:nvPicPr>
          <p:cNvPr id="31" name="Picture 4" descr="csptal12"/>
          <p:cNvPicPr>
            <a:picLocks noChangeAspect="1" noChangeArrowheads="1"/>
          </p:cNvPicPr>
          <p:nvPr/>
        </p:nvPicPr>
        <p:blipFill>
          <a:blip r:embed="rId6">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l"/>
            <a:r>
              <a:rPr lang="en-US" altLang="zh-CN" dirty="0" smtClean="0"/>
              <a:t>2.1</a:t>
            </a:r>
            <a:r>
              <a:rPr lang="zh-CN" altLang="en-US" dirty="0" smtClean="0"/>
              <a:t>、毫米波成像技术简介</a:t>
            </a:r>
            <a:endParaRPr lang="zh-CN" altLang="en-US" dirty="0"/>
          </a:p>
        </p:txBody>
      </p:sp>
      <p:sp>
        <p:nvSpPr>
          <p:cNvPr id="2" name="内容占位符 1"/>
          <p:cNvSpPr>
            <a:spLocks noGrp="1"/>
          </p:cNvSpPr>
          <p:nvPr>
            <p:ph idx="1"/>
          </p:nvPr>
        </p:nvSpPr>
        <p:spPr/>
        <p:txBody>
          <a:bodyPr>
            <a:normAutofit/>
          </a:bodyPr>
          <a:lstStyle/>
          <a:p>
            <a:r>
              <a:rPr lang="en-US" altLang="zh-CN" sz="3200" b="1" dirty="0" smtClean="0">
                <a:solidFill>
                  <a:srgbClr val="FF0000"/>
                </a:solidFill>
                <a:latin typeface="+mn-ea"/>
              </a:rPr>
              <a:t>2.1.1</a:t>
            </a:r>
            <a:r>
              <a:rPr lang="zh-CN" altLang="en-US" sz="3200" b="1" dirty="0" smtClean="0">
                <a:solidFill>
                  <a:srgbClr val="FF0000"/>
                </a:solidFill>
                <a:latin typeface="+mn-ea"/>
              </a:rPr>
              <a:t>、背景知识</a:t>
            </a:r>
            <a:endParaRPr lang="en-US" altLang="zh-CN" sz="3200" b="1" dirty="0" smtClean="0">
              <a:solidFill>
                <a:srgbClr val="FF0000"/>
              </a:solidFill>
              <a:latin typeface="+mn-ea"/>
            </a:endParaRPr>
          </a:p>
          <a:p>
            <a:r>
              <a:rPr lang="zh-CN" altLang="en-US" sz="3200" b="1" dirty="0" smtClean="0">
                <a:solidFill>
                  <a:srgbClr val="00B050"/>
                </a:solidFill>
                <a:latin typeface="+mn-ea"/>
              </a:rPr>
              <a:t>物品检测技术在工业、运输、民用、医疗等诸多领域中具有广泛的应用；</a:t>
            </a:r>
            <a:endParaRPr lang="en-US" altLang="zh-CN" sz="3200" b="1" dirty="0" smtClean="0">
              <a:solidFill>
                <a:srgbClr val="00B050"/>
              </a:solidFill>
              <a:latin typeface="+mn-ea"/>
            </a:endParaRPr>
          </a:p>
          <a:p>
            <a:r>
              <a:rPr lang="zh-CN" altLang="en-US" sz="3200" b="1" dirty="0" smtClean="0">
                <a:solidFill>
                  <a:srgbClr val="7030A0"/>
                </a:solidFill>
                <a:latin typeface="+mn-ea"/>
              </a:rPr>
              <a:t>物品检测技术在保障人民生命安全越来越主要；</a:t>
            </a:r>
            <a:endParaRPr lang="en-US" altLang="zh-CN" sz="3200" b="1" dirty="0" smtClean="0">
              <a:solidFill>
                <a:srgbClr val="7030A0"/>
              </a:solidFill>
              <a:latin typeface="+mn-ea"/>
            </a:endParaRPr>
          </a:p>
          <a:p>
            <a:r>
              <a:rPr lang="zh-CN" altLang="en-US" sz="3200" b="1" dirty="0" smtClean="0">
                <a:latin typeface="+mn-ea"/>
              </a:rPr>
              <a:t>快速、准确、灵敏</a:t>
            </a:r>
            <a:endParaRPr lang="en-US" altLang="zh-CN" sz="3200" b="1" dirty="0" smtClean="0">
              <a:latin typeface="+mn-ea"/>
            </a:endParaRPr>
          </a:p>
          <a:p>
            <a:r>
              <a:rPr lang="zh-CN" altLang="en-US" sz="3200" b="1" dirty="0" smtClean="0">
                <a:latin typeface="+mn-ea"/>
              </a:rPr>
              <a:t>地检测物品成分和</a:t>
            </a:r>
            <a:endParaRPr lang="en-US" altLang="zh-CN" sz="3200" b="1" dirty="0" smtClean="0">
              <a:latin typeface="+mn-ea"/>
            </a:endParaRPr>
          </a:p>
          <a:p>
            <a:r>
              <a:rPr lang="zh-CN" altLang="en-US" sz="3200" b="1" dirty="0" smtClean="0">
                <a:latin typeface="+mn-ea"/>
              </a:rPr>
              <a:t>含量的检测设备。</a:t>
            </a:r>
            <a:endParaRPr lang="zh-CN" altLang="en-US" sz="3200" b="1" dirty="0">
              <a:latin typeface="+mn-ea"/>
            </a:endParaRPr>
          </a:p>
        </p:txBody>
      </p:sp>
      <p:pic>
        <p:nvPicPr>
          <p:cNvPr id="5" name="图片 4"/>
          <p:cNvPicPr/>
          <p:nvPr/>
        </p:nvPicPr>
        <p:blipFill>
          <a:blip r:embed="rId2"/>
          <a:srcRect l="3795" t="15407" r="2747" b="12209"/>
          <a:stretch>
            <a:fillRect/>
          </a:stretch>
        </p:blipFill>
        <p:spPr bwMode="auto">
          <a:xfrm>
            <a:off x="4786314" y="4214818"/>
            <a:ext cx="3286148" cy="1928826"/>
          </a:xfrm>
          <a:prstGeom prst="rect">
            <a:avLst/>
          </a:prstGeom>
          <a:noFill/>
          <a:ln w="9525">
            <a:noFill/>
            <a:miter lim="800000"/>
            <a:headEnd/>
            <a:tailEnd/>
          </a:ln>
          <a:effectLst/>
        </p:spPr>
      </p:pic>
      <p:pic>
        <p:nvPicPr>
          <p:cNvPr id="6"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3200" b="1" dirty="0" smtClean="0">
                <a:solidFill>
                  <a:srgbClr val="00B050"/>
                </a:solidFill>
                <a:latin typeface="+mj-ea"/>
                <a:ea typeface="+mj-ea"/>
              </a:rPr>
              <a:t>物品检测技术可以分为非入侵式检测技术和入侵式检测技术；</a:t>
            </a:r>
            <a:endParaRPr lang="en-US" altLang="zh-CN" sz="3200" b="1" dirty="0" smtClean="0">
              <a:solidFill>
                <a:srgbClr val="00B050"/>
              </a:solidFill>
              <a:latin typeface="+mj-ea"/>
              <a:ea typeface="+mj-ea"/>
            </a:endParaRPr>
          </a:p>
          <a:p>
            <a:r>
              <a:rPr lang="zh-CN" altLang="en-US" sz="3200" b="1" dirty="0" smtClean="0">
                <a:solidFill>
                  <a:srgbClr val="7030A0"/>
                </a:solidFill>
                <a:latin typeface="+mj-ea"/>
                <a:ea typeface="+mj-ea"/>
              </a:rPr>
              <a:t>入侵式检测技术包括探针植入、内窥镜等等，其探测部分需要进入被检对象内部进行检测；</a:t>
            </a:r>
            <a:endParaRPr lang="en-US" altLang="zh-CN" sz="3200" b="1" dirty="0" smtClean="0">
              <a:solidFill>
                <a:srgbClr val="7030A0"/>
              </a:solidFill>
              <a:latin typeface="+mj-ea"/>
              <a:ea typeface="+mj-ea"/>
            </a:endParaRPr>
          </a:p>
          <a:p>
            <a:r>
              <a:rPr lang="zh-CN" altLang="en-US" sz="3200" b="1" dirty="0" smtClean="0">
                <a:latin typeface="+mj-ea"/>
                <a:ea typeface="+mj-ea"/>
              </a:rPr>
              <a:t>非入侵式检测技术包括</a:t>
            </a:r>
            <a:r>
              <a:rPr lang="en-US" sz="3200" b="1" dirty="0" smtClean="0">
                <a:latin typeface="+mj-ea"/>
                <a:ea typeface="+mj-ea"/>
              </a:rPr>
              <a:t>X</a:t>
            </a:r>
            <a:r>
              <a:rPr lang="zh-CN" altLang="en-US" sz="3200" b="1" dirty="0" smtClean="0">
                <a:latin typeface="+mj-ea"/>
                <a:ea typeface="+mj-ea"/>
              </a:rPr>
              <a:t>射线技术、红外技术等等，其能够在不侵入物品和不破坏物品结构的情况下对待测物品进行检测。</a:t>
            </a:r>
            <a:endParaRPr lang="zh-CN" altLang="en-US" sz="3200" b="1" dirty="0">
              <a:latin typeface="+mj-ea"/>
              <a:ea typeface="+mj-ea"/>
            </a:endParaRPr>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428604"/>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3200" b="1" dirty="0" smtClean="0">
                <a:solidFill>
                  <a:srgbClr val="00B050"/>
                </a:solidFill>
                <a:latin typeface="+mj-ea"/>
                <a:ea typeface="+mj-ea"/>
              </a:rPr>
              <a:t>在关系到安全的检测应用中，往往期望采用非入侵式检测技术，以便能够快速地得到检测结果，而且可以尽可能地避免对于被检对象的伤害；</a:t>
            </a:r>
            <a:endParaRPr lang="en-US" altLang="zh-CN" sz="3200" b="1" dirty="0" smtClean="0">
              <a:solidFill>
                <a:srgbClr val="00B050"/>
              </a:solidFill>
              <a:latin typeface="+mj-ea"/>
              <a:ea typeface="+mj-ea"/>
            </a:endParaRPr>
          </a:p>
          <a:p>
            <a:endParaRPr lang="en-US" altLang="zh-CN" sz="3200" b="1" dirty="0" smtClean="0">
              <a:solidFill>
                <a:srgbClr val="00B050"/>
              </a:solidFill>
              <a:latin typeface="+mj-ea"/>
              <a:ea typeface="+mj-ea"/>
            </a:endParaRPr>
          </a:p>
          <a:p>
            <a:r>
              <a:rPr lang="en-US" sz="3200" b="1" dirty="0" smtClean="0">
                <a:solidFill>
                  <a:srgbClr val="C00000"/>
                </a:solidFill>
                <a:latin typeface="+mj-ea"/>
                <a:ea typeface="+mj-ea"/>
              </a:rPr>
              <a:t>X</a:t>
            </a:r>
            <a:r>
              <a:rPr lang="zh-CN" altLang="en-US" sz="3200" b="1" dirty="0" smtClean="0">
                <a:solidFill>
                  <a:srgbClr val="C00000"/>
                </a:solidFill>
                <a:latin typeface="+mj-ea"/>
                <a:ea typeface="+mj-ea"/>
              </a:rPr>
              <a:t>光机等，体积较大、</a:t>
            </a:r>
            <a:endParaRPr lang="en-US" altLang="zh-CN" sz="3200" b="1" dirty="0" smtClean="0">
              <a:solidFill>
                <a:srgbClr val="C00000"/>
              </a:solidFill>
              <a:latin typeface="+mj-ea"/>
              <a:ea typeface="+mj-ea"/>
            </a:endParaRPr>
          </a:p>
          <a:p>
            <a:r>
              <a:rPr lang="zh-CN" altLang="en-US" sz="3200" b="1" dirty="0" smtClean="0">
                <a:solidFill>
                  <a:srgbClr val="C00000"/>
                </a:solidFill>
                <a:latin typeface="+mj-ea"/>
                <a:ea typeface="+mj-ea"/>
              </a:rPr>
              <a:t>成本高，辐射隐患。</a:t>
            </a:r>
          </a:p>
          <a:p>
            <a:endParaRPr lang="zh-CN" altLang="en-US" sz="3200" b="1" dirty="0">
              <a:latin typeface="+mj-ea"/>
              <a:ea typeface="+mj-ea"/>
            </a:endParaRPr>
          </a:p>
        </p:txBody>
      </p:sp>
      <p:sp>
        <p:nvSpPr>
          <p:cNvPr id="4" name="AutoShape 7" descr="图片25"/>
          <p:cNvSpPr>
            <a:spLocks noChangeArrowheads="1"/>
          </p:cNvSpPr>
          <p:nvPr/>
        </p:nvSpPr>
        <p:spPr bwMode="auto">
          <a:xfrm>
            <a:off x="5000628" y="3286124"/>
            <a:ext cx="3571900" cy="2714644"/>
          </a:xfrm>
          <a:prstGeom prst="roundRect">
            <a:avLst>
              <a:gd name="adj" fmla="val 0"/>
            </a:avLst>
          </a:prstGeom>
          <a:blipFill dpi="0" rotWithShape="1">
            <a:blip r:embed="rId2"/>
            <a:srcRect/>
            <a:stretch>
              <a:fillRect/>
            </a:stretch>
          </a:blipFill>
          <a:ln w="9525" algn="ctr">
            <a:noFill/>
            <a:round/>
            <a:headEnd/>
            <a:tailEnd/>
          </a:ln>
        </p:spPr>
        <p:txBody>
          <a:bodyPr wrap="none" lIns="87752" tIns="43876" rIns="87752" bIns="43876" anchor="ctr"/>
          <a:lstStyle/>
          <a:p>
            <a:endParaRPr lang="zh-CN" altLang="en-US"/>
          </a:p>
        </p:txBody>
      </p:sp>
      <p:pic>
        <p:nvPicPr>
          <p:cNvPr id="5"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429520"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a:xfrm>
            <a:off x="857224" y="1357298"/>
            <a:ext cx="8001055" cy="4714908"/>
          </a:xfrm>
        </p:spPr>
        <p:txBody>
          <a:bodyPr>
            <a:normAutofit/>
          </a:bodyPr>
          <a:lstStyle/>
          <a:p>
            <a:pPr>
              <a:buNone/>
            </a:pPr>
            <a:r>
              <a:rPr lang="en-US" altLang="zh-CN" dirty="0" smtClean="0">
                <a:solidFill>
                  <a:srgbClr val="00B050"/>
                </a:solidFill>
                <a:latin typeface="+mn-ea"/>
              </a:rPr>
              <a:t> </a:t>
            </a:r>
            <a:r>
              <a:rPr lang="en-US" altLang="zh-CN" sz="2800" b="1" dirty="0" smtClean="0">
                <a:solidFill>
                  <a:srgbClr val="00B050"/>
                </a:solidFill>
                <a:latin typeface="+mn-ea"/>
              </a:rPr>
              <a:t>2.1.2</a:t>
            </a:r>
            <a:r>
              <a:rPr lang="zh-CN" altLang="en-US" sz="2800" b="1" dirty="0" smtClean="0">
                <a:solidFill>
                  <a:srgbClr val="00B050"/>
                </a:solidFill>
                <a:latin typeface="+mn-ea"/>
              </a:rPr>
              <a:t>、毫米波成像原理</a:t>
            </a:r>
            <a:endParaRPr lang="en-US" altLang="zh-CN" sz="2800" b="1" dirty="0" smtClean="0">
              <a:solidFill>
                <a:srgbClr val="00B050"/>
              </a:solidFill>
              <a:latin typeface="+mn-ea"/>
            </a:endParaRPr>
          </a:p>
          <a:p>
            <a:r>
              <a:rPr lang="zh-CN" altLang="en-US" b="1" dirty="0" smtClean="0">
                <a:solidFill>
                  <a:srgbClr val="FF0000"/>
                </a:solidFill>
                <a:latin typeface="+mn-ea"/>
              </a:rPr>
              <a:t>毫米波（一般</a:t>
            </a:r>
            <a:r>
              <a:rPr lang="en-US" altLang="zh-CN" b="1" dirty="0" smtClean="0">
                <a:solidFill>
                  <a:srgbClr val="FF0000"/>
                </a:solidFill>
                <a:latin typeface="+mn-ea"/>
              </a:rPr>
              <a:t>20-300GHz</a:t>
            </a:r>
            <a:r>
              <a:rPr lang="zh-CN" altLang="en-US" b="1" dirty="0" smtClean="0">
                <a:solidFill>
                  <a:srgbClr val="FF0000"/>
                </a:solidFill>
                <a:latin typeface="+mn-ea"/>
              </a:rPr>
              <a:t>）具有较强的穿透性，可穿透云雾、烟尘、一般的衣物等。</a:t>
            </a:r>
            <a:endParaRPr lang="en-US" altLang="zh-CN" b="1" dirty="0" smtClean="0">
              <a:solidFill>
                <a:srgbClr val="FF0000"/>
              </a:solidFill>
              <a:latin typeface="+mn-ea"/>
            </a:endParaRPr>
          </a:p>
          <a:p>
            <a:endParaRPr lang="en-US" altLang="zh-CN" b="1" dirty="0" smtClean="0">
              <a:latin typeface="+mn-ea"/>
            </a:endParaRPr>
          </a:p>
          <a:p>
            <a:r>
              <a:rPr lang="zh-CN" altLang="en-US" b="1" dirty="0" smtClean="0">
                <a:latin typeface="+mn-ea"/>
              </a:rPr>
              <a:t>毫米波主动式成像技术，又称毫米波全息成像技术</a:t>
            </a:r>
            <a:endParaRPr lang="en-US" altLang="zh-CN" b="1" dirty="0" smtClean="0">
              <a:latin typeface="+mn-ea"/>
            </a:endParaRPr>
          </a:p>
          <a:p>
            <a:pPr>
              <a:buNone/>
            </a:pPr>
            <a:endParaRPr lang="en-US" altLang="zh-CN" b="1" dirty="0" smtClean="0">
              <a:latin typeface="+mn-ea"/>
            </a:endParaRPr>
          </a:p>
          <a:p>
            <a:r>
              <a:rPr lang="zh-CN" altLang="en-US" b="1" dirty="0" smtClean="0">
                <a:solidFill>
                  <a:srgbClr val="7030A0"/>
                </a:solidFill>
                <a:latin typeface="+mn-ea"/>
              </a:rPr>
              <a:t>用天线对检测对象进行扫描，</a:t>
            </a:r>
            <a:endParaRPr lang="en-US" altLang="zh-CN" b="1" dirty="0" smtClean="0">
              <a:solidFill>
                <a:srgbClr val="7030A0"/>
              </a:solidFill>
              <a:latin typeface="+mn-ea"/>
            </a:endParaRPr>
          </a:p>
          <a:p>
            <a:r>
              <a:rPr lang="zh-CN" altLang="en-US" b="1" dirty="0" smtClean="0">
                <a:solidFill>
                  <a:srgbClr val="7030A0"/>
                </a:solidFill>
                <a:latin typeface="+mn-ea"/>
              </a:rPr>
              <a:t>向检测对象发射毫米波，并   </a:t>
            </a:r>
            <a:endParaRPr lang="en-US" altLang="zh-CN" b="1" dirty="0" smtClean="0">
              <a:solidFill>
                <a:srgbClr val="7030A0"/>
              </a:solidFill>
              <a:latin typeface="+mn-ea"/>
            </a:endParaRPr>
          </a:p>
          <a:p>
            <a:r>
              <a:rPr lang="zh-CN" altLang="en-US" b="1" dirty="0" smtClean="0">
                <a:solidFill>
                  <a:srgbClr val="7030A0"/>
                </a:solidFill>
                <a:latin typeface="+mn-ea"/>
              </a:rPr>
              <a:t>接收从检测对象反射回的毫</a:t>
            </a:r>
            <a:endParaRPr lang="en-US" altLang="zh-CN" b="1" dirty="0" smtClean="0">
              <a:solidFill>
                <a:srgbClr val="7030A0"/>
              </a:solidFill>
              <a:latin typeface="+mn-ea"/>
            </a:endParaRPr>
          </a:p>
          <a:p>
            <a:r>
              <a:rPr lang="zh-CN" altLang="en-US" b="1" dirty="0" smtClean="0">
                <a:solidFill>
                  <a:srgbClr val="7030A0"/>
                </a:solidFill>
                <a:latin typeface="+mn-ea"/>
              </a:rPr>
              <a:t>米波进行成像。</a:t>
            </a:r>
            <a:endParaRPr lang="en-US" altLang="zh-CN" b="1" dirty="0" smtClean="0">
              <a:solidFill>
                <a:srgbClr val="7030A0"/>
              </a:solidFill>
              <a:latin typeface="+mn-ea"/>
            </a:endParaRPr>
          </a:p>
          <a:p>
            <a:endParaRPr lang="en-US" altLang="zh-CN" dirty="0" smtClean="0"/>
          </a:p>
          <a:p>
            <a:endParaRPr lang="zh-CN" altLang="en-US" dirty="0"/>
          </a:p>
        </p:txBody>
      </p:sp>
      <p:sp>
        <p:nvSpPr>
          <p:cNvPr id="10" name="椭圆 9"/>
          <p:cNvSpPr/>
          <p:nvPr/>
        </p:nvSpPr>
        <p:spPr>
          <a:xfrm>
            <a:off x="5214942" y="3929066"/>
            <a:ext cx="642942" cy="15001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000" dirty="0" smtClean="0">
                <a:noFill/>
              </a:rPr>
              <a:t>对象对象</a:t>
            </a:r>
            <a:r>
              <a:rPr lang="zh-CN" altLang="en-US" sz="2800" dirty="0" smtClean="0">
                <a:ln>
                  <a:solidFill>
                    <a:schemeClr val="tx1"/>
                  </a:solidFill>
                </a:ln>
                <a:noFill/>
              </a:rPr>
              <a:t>对象</a:t>
            </a:r>
            <a:endParaRPr lang="zh-CN" altLang="en-US" sz="2800" dirty="0">
              <a:solidFill>
                <a:schemeClr val="tx1"/>
              </a:solidFill>
            </a:endParaRPr>
          </a:p>
        </p:txBody>
      </p:sp>
      <p:sp>
        <p:nvSpPr>
          <p:cNvPr id="11" name="右箭头 10"/>
          <p:cNvSpPr/>
          <p:nvPr/>
        </p:nvSpPr>
        <p:spPr>
          <a:xfrm>
            <a:off x="6072198" y="4786322"/>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929454" y="4071942"/>
            <a:ext cx="42862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n>
                  <a:solidFill>
                    <a:schemeClr val="tx1"/>
                  </a:solidFill>
                </a:ln>
                <a:solidFill>
                  <a:schemeClr val="tx1"/>
                </a:solidFill>
              </a:rPr>
              <a:t>天线</a:t>
            </a:r>
            <a:endParaRPr lang="zh-CN" altLang="en-US" sz="2800" dirty="0">
              <a:ln>
                <a:solidFill>
                  <a:schemeClr val="tx1"/>
                </a:solidFill>
              </a:ln>
              <a:solidFill>
                <a:schemeClr val="tx1"/>
              </a:solidFill>
            </a:endParaRPr>
          </a:p>
        </p:txBody>
      </p:sp>
      <p:sp>
        <p:nvSpPr>
          <p:cNvPr id="13" name="右箭头 12"/>
          <p:cNvSpPr/>
          <p:nvPr/>
        </p:nvSpPr>
        <p:spPr>
          <a:xfrm>
            <a:off x="6000760" y="4286256"/>
            <a:ext cx="642942" cy="357190"/>
          </a:xfrm>
          <a:prstGeom prst="righ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1428736"/>
            <a:ext cx="8001056" cy="642942"/>
          </a:xfrm>
        </p:spPr>
        <p:txBody>
          <a:bodyPr>
            <a:normAutofit fontScale="90000"/>
          </a:bodyPr>
          <a:lstStyle/>
          <a:p>
            <a:r>
              <a:rPr lang="zh-CN" altLang="en-US" dirty="0" smtClean="0"/>
              <a:t>毫米波成像示例</a:t>
            </a:r>
            <a:endParaRPr lang="zh-CN" altLang="en-US" dirty="0"/>
          </a:p>
        </p:txBody>
      </p:sp>
      <p:pic>
        <p:nvPicPr>
          <p:cNvPr id="5" name="Picture 5"/>
          <p:cNvPicPr>
            <a:picLocks noChangeAspect="1" noChangeArrowheads="1"/>
          </p:cNvPicPr>
          <p:nvPr/>
        </p:nvPicPr>
        <p:blipFill>
          <a:blip r:embed="rId2"/>
          <a:srcRect/>
          <a:stretch>
            <a:fillRect/>
          </a:stretch>
        </p:blipFill>
        <p:spPr bwMode="auto">
          <a:xfrm>
            <a:off x="1331913" y="2060575"/>
            <a:ext cx="2600325" cy="3810000"/>
          </a:xfrm>
          <a:prstGeom prst="rect">
            <a:avLst/>
          </a:prstGeom>
          <a:noFill/>
          <a:ln w="9525" algn="ctr">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4932363" y="2060575"/>
            <a:ext cx="2819400" cy="3810000"/>
          </a:xfrm>
          <a:prstGeom prst="rect">
            <a:avLst/>
          </a:prstGeom>
          <a:noFill/>
          <a:ln w="9525" algn="ctr">
            <a:noFill/>
            <a:miter lim="800000"/>
            <a:headEnd/>
            <a:tailEnd/>
          </a:ln>
        </p:spPr>
      </p:pic>
      <p:sp>
        <p:nvSpPr>
          <p:cNvPr id="7" name="Text Box 7"/>
          <p:cNvSpPr txBox="1">
            <a:spLocks noChangeArrowheads="1"/>
          </p:cNvSpPr>
          <p:nvPr/>
        </p:nvSpPr>
        <p:spPr bwMode="auto">
          <a:xfrm>
            <a:off x="2124075" y="5949950"/>
            <a:ext cx="1008063" cy="365125"/>
          </a:xfrm>
          <a:prstGeom prst="rect">
            <a:avLst/>
          </a:prstGeom>
          <a:noFill/>
          <a:ln w="9525" algn="ctr">
            <a:noFill/>
            <a:miter lim="800000"/>
            <a:headEnd/>
            <a:tailEnd/>
          </a:ln>
        </p:spPr>
        <p:txBody>
          <a:bodyPr lIns="0" tIns="0" rIns="0" bIns="0">
            <a:spAutoFit/>
          </a:bodyPr>
          <a:lstStyle/>
          <a:p>
            <a:pPr algn="ctr">
              <a:spcBef>
                <a:spcPct val="50000"/>
              </a:spcBef>
            </a:pPr>
            <a:r>
              <a:rPr lang="zh-CN" altLang="en-US"/>
              <a:t>无</a:t>
            </a:r>
          </a:p>
        </p:txBody>
      </p:sp>
      <p:sp>
        <p:nvSpPr>
          <p:cNvPr id="8" name="Text Box 8"/>
          <p:cNvSpPr txBox="1">
            <a:spLocks noChangeArrowheads="1"/>
          </p:cNvSpPr>
          <p:nvPr/>
        </p:nvSpPr>
        <p:spPr bwMode="auto">
          <a:xfrm>
            <a:off x="6659563" y="5949950"/>
            <a:ext cx="1079500" cy="365125"/>
          </a:xfrm>
          <a:prstGeom prst="rect">
            <a:avLst/>
          </a:prstGeom>
          <a:noFill/>
          <a:ln w="9525" algn="ctr">
            <a:noFill/>
            <a:miter lim="800000"/>
            <a:headEnd/>
            <a:tailEnd/>
          </a:ln>
        </p:spPr>
        <p:txBody>
          <a:bodyPr lIns="0" tIns="0" rIns="0" bIns="0">
            <a:spAutoFit/>
          </a:bodyPr>
          <a:lstStyle/>
          <a:p>
            <a:pPr>
              <a:spcBef>
                <a:spcPct val="50000"/>
              </a:spcBef>
            </a:pPr>
            <a:r>
              <a:rPr lang="zh-CN" altLang="en-US"/>
              <a:t>水果刀</a:t>
            </a:r>
          </a:p>
        </p:txBody>
      </p:sp>
      <p:sp>
        <p:nvSpPr>
          <p:cNvPr id="9" name="Text Box 9"/>
          <p:cNvSpPr txBox="1">
            <a:spLocks noChangeArrowheads="1"/>
          </p:cNvSpPr>
          <p:nvPr/>
        </p:nvSpPr>
        <p:spPr bwMode="auto">
          <a:xfrm>
            <a:off x="3995738" y="5445125"/>
            <a:ext cx="936625" cy="365125"/>
          </a:xfrm>
          <a:prstGeom prst="rect">
            <a:avLst/>
          </a:prstGeom>
          <a:noFill/>
          <a:ln w="9525" algn="ctr">
            <a:noFill/>
            <a:miter lim="800000"/>
            <a:headEnd/>
            <a:tailEnd/>
          </a:ln>
        </p:spPr>
        <p:txBody>
          <a:bodyPr lIns="0" tIns="0" rIns="0" bIns="0">
            <a:spAutoFit/>
          </a:bodyPr>
          <a:lstStyle/>
          <a:p>
            <a:pPr>
              <a:spcBef>
                <a:spcPct val="50000"/>
              </a:spcBef>
            </a:pPr>
            <a:r>
              <a:rPr lang="zh-CN" altLang="en-US"/>
              <a:t>钥匙等</a:t>
            </a:r>
          </a:p>
        </p:txBody>
      </p:sp>
      <p:sp>
        <p:nvSpPr>
          <p:cNvPr id="10" name="Text Box 10"/>
          <p:cNvSpPr txBox="1">
            <a:spLocks noChangeArrowheads="1"/>
          </p:cNvSpPr>
          <p:nvPr/>
        </p:nvSpPr>
        <p:spPr bwMode="auto">
          <a:xfrm>
            <a:off x="4932363" y="5949950"/>
            <a:ext cx="1152525" cy="365125"/>
          </a:xfrm>
          <a:prstGeom prst="rect">
            <a:avLst/>
          </a:prstGeom>
          <a:noFill/>
          <a:ln w="9525" algn="ctr">
            <a:noFill/>
            <a:miter lim="800000"/>
            <a:headEnd/>
            <a:tailEnd/>
          </a:ln>
        </p:spPr>
        <p:txBody>
          <a:bodyPr lIns="0" tIns="0" rIns="0" bIns="0">
            <a:spAutoFit/>
          </a:bodyPr>
          <a:lstStyle/>
          <a:p>
            <a:pPr>
              <a:spcBef>
                <a:spcPct val="50000"/>
              </a:spcBef>
            </a:pPr>
            <a:r>
              <a:rPr lang="zh-CN" altLang="en-US"/>
              <a:t>多卡</a:t>
            </a:r>
          </a:p>
        </p:txBody>
      </p:sp>
      <p:sp>
        <p:nvSpPr>
          <p:cNvPr id="11" name="Text Box 11"/>
          <p:cNvSpPr txBox="1">
            <a:spLocks noChangeArrowheads="1"/>
          </p:cNvSpPr>
          <p:nvPr/>
        </p:nvSpPr>
        <p:spPr bwMode="auto">
          <a:xfrm>
            <a:off x="7812088" y="5445125"/>
            <a:ext cx="1081087" cy="365125"/>
          </a:xfrm>
          <a:prstGeom prst="rect">
            <a:avLst/>
          </a:prstGeom>
          <a:noFill/>
          <a:ln w="9525" algn="ctr">
            <a:noFill/>
            <a:miter lim="800000"/>
            <a:headEnd/>
            <a:tailEnd/>
          </a:ln>
        </p:spPr>
        <p:txBody>
          <a:bodyPr lIns="0" tIns="0" rIns="0" bIns="0">
            <a:spAutoFit/>
          </a:bodyPr>
          <a:lstStyle/>
          <a:p>
            <a:pPr>
              <a:spcBef>
                <a:spcPct val="50000"/>
              </a:spcBef>
            </a:pPr>
            <a:r>
              <a:rPr lang="zh-CN" altLang="en-US"/>
              <a:t>电工刀</a:t>
            </a:r>
          </a:p>
        </p:txBody>
      </p:sp>
      <p:sp>
        <p:nvSpPr>
          <p:cNvPr id="12" name="Line 12"/>
          <p:cNvSpPr>
            <a:spLocks noChangeShapeType="1"/>
          </p:cNvSpPr>
          <p:nvPr/>
        </p:nvSpPr>
        <p:spPr bwMode="auto">
          <a:xfrm flipV="1">
            <a:off x="5292725" y="4868863"/>
            <a:ext cx="792163" cy="1081087"/>
          </a:xfrm>
          <a:prstGeom prst="line">
            <a:avLst/>
          </a:prstGeom>
          <a:noFill/>
          <a:ln w="9525">
            <a:solidFill>
              <a:srgbClr val="FF0000"/>
            </a:solidFill>
            <a:round/>
            <a:headEnd/>
            <a:tailEnd type="triangle" w="med" len="med"/>
          </a:ln>
        </p:spPr>
        <p:txBody>
          <a:bodyPr wrap="none" lIns="0" tIns="0" rIns="0" bIns="0">
            <a:spAutoFit/>
          </a:bodyPr>
          <a:lstStyle/>
          <a:p>
            <a:endParaRPr lang="zh-CN" altLang="en-US"/>
          </a:p>
        </p:txBody>
      </p:sp>
      <p:sp>
        <p:nvSpPr>
          <p:cNvPr id="13" name="Line 13"/>
          <p:cNvSpPr>
            <a:spLocks noChangeShapeType="1"/>
          </p:cNvSpPr>
          <p:nvPr/>
        </p:nvSpPr>
        <p:spPr bwMode="auto">
          <a:xfrm flipV="1">
            <a:off x="4572000" y="4437063"/>
            <a:ext cx="1439863" cy="1008062"/>
          </a:xfrm>
          <a:prstGeom prst="line">
            <a:avLst/>
          </a:prstGeom>
          <a:noFill/>
          <a:ln w="9525">
            <a:solidFill>
              <a:srgbClr val="FF0000"/>
            </a:solidFill>
            <a:round/>
            <a:headEnd/>
            <a:tailEnd type="triangle" w="med" len="med"/>
          </a:ln>
        </p:spPr>
        <p:txBody>
          <a:bodyPr lIns="0" tIns="0" rIns="0" bIns="0">
            <a:spAutoFit/>
          </a:bodyPr>
          <a:lstStyle/>
          <a:p>
            <a:endParaRPr lang="zh-CN" altLang="en-US"/>
          </a:p>
        </p:txBody>
      </p:sp>
      <p:sp>
        <p:nvSpPr>
          <p:cNvPr id="14" name="Line 14"/>
          <p:cNvSpPr>
            <a:spLocks noChangeShapeType="1"/>
          </p:cNvSpPr>
          <p:nvPr/>
        </p:nvSpPr>
        <p:spPr bwMode="auto">
          <a:xfrm flipH="1" flipV="1">
            <a:off x="6732588" y="4868863"/>
            <a:ext cx="431800" cy="1081087"/>
          </a:xfrm>
          <a:prstGeom prst="line">
            <a:avLst/>
          </a:prstGeom>
          <a:noFill/>
          <a:ln w="9525">
            <a:solidFill>
              <a:srgbClr val="FF0000"/>
            </a:solidFill>
            <a:round/>
            <a:headEnd/>
            <a:tailEnd type="triangle" w="med" len="med"/>
          </a:ln>
        </p:spPr>
        <p:txBody>
          <a:bodyPr lIns="0" tIns="0" rIns="0" bIns="0">
            <a:spAutoFit/>
          </a:bodyPr>
          <a:lstStyle/>
          <a:p>
            <a:endParaRPr lang="zh-CN" altLang="en-US"/>
          </a:p>
        </p:txBody>
      </p:sp>
      <p:sp>
        <p:nvSpPr>
          <p:cNvPr id="15" name="Line 15"/>
          <p:cNvSpPr>
            <a:spLocks noChangeShapeType="1"/>
          </p:cNvSpPr>
          <p:nvPr/>
        </p:nvSpPr>
        <p:spPr bwMode="auto">
          <a:xfrm flipH="1" flipV="1">
            <a:off x="6804025" y="4508500"/>
            <a:ext cx="1439863" cy="936625"/>
          </a:xfrm>
          <a:prstGeom prst="line">
            <a:avLst/>
          </a:prstGeom>
          <a:noFill/>
          <a:ln w="9525">
            <a:solidFill>
              <a:srgbClr val="FF0000"/>
            </a:solidFill>
            <a:round/>
            <a:headEnd/>
            <a:tailEnd type="triangle" w="med" len="med"/>
          </a:ln>
        </p:spPr>
        <p:txBody>
          <a:bodyPr wrap="none" lIns="0" tIns="0" rIns="0" bIns="0">
            <a:spAutoFit/>
          </a:bodyPr>
          <a:lstStyle/>
          <a:p>
            <a:endParaRPr lang="zh-CN" altLang="en-US"/>
          </a:p>
        </p:txBody>
      </p:sp>
      <p:sp>
        <p:nvSpPr>
          <p:cNvPr id="16" name="Text Box 16"/>
          <p:cNvSpPr txBox="1">
            <a:spLocks noChangeArrowheads="1"/>
          </p:cNvSpPr>
          <p:nvPr/>
        </p:nvSpPr>
        <p:spPr bwMode="auto">
          <a:xfrm>
            <a:off x="7812088" y="3573463"/>
            <a:ext cx="1331912" cy="365125"/>
          </a:xfrm>
          <a:prstGeom prst="rect">
            <a:avLst/>
          </a:prstGeom>
          <a:noFill/>
          <a:ln w="9525" algn="ctr">
            <a:noFill/>
            <a:miter lim="800000"/>
            <a:headEnd/>
            <a:tailEnd/>
          </a:ln>
        </p:spPr>
        <p:txBody>
          <a:bodyPr lIns="0" tIns="0" rIns="0" bIns="0">
            <a:spAutoFit/>
          </a:bodyPr>
          <a:lstStyle/>
          <a:p>
            <a:pPr>
              <a:spcBef>
                <a:spcPct val="50000"/>
              </a:spcBef>
            </a:pPr>
            <a:r>
              <a:rPr lang="zh-CN" altLang="en-US"/>
              <a:t>嘴衔手机</a:t>
            </a:r>
          </a:p>
        </p:txBody>
      </p:sp>
      <p:sp>
        <p:nvSpPr>
          <p:cNvPr id="17" name="Line 17"/>
          <p:cNvSpPr>
            <a:spLocks noChangeShapeType="1"/>
          </p:cNvSpPr>
          <p:nvPr/>
        </p:nvSpPr>
        <p:spPr bwMode="auto">
          <a:xfrm flipH="1" flipV="1">
            <a:off x="6516688" y="3284538"/>
            <a:ext cx="1223962" cy="431800"/>
          </a:xfrm>
          <a:prstGeom prst="line">
            <a:avLst/>
          </a:prstGeom>
          <a:noFill/>
          <a:ln w="9525">
            <a:solidFill>
              <a:srgbClr val="FF0000"/>
            </a:solidFill>
            <a:round/>
            <a:headEnd/>
            <a:tailEnd type="triangle" w="med" len="med"/>
          </a:ln>
        </p:spPr>
        <p:txBody>
          <a:bodyPr wrap="none" lIns="0" tIns="0" rIns="0" bIns="0">
            <a:spAutoFit/>
          </a:bodyPr>
          <a:lstStyle/>
          <a:p>
            <a:endParaRPr lang="zh-CN" altLang="en-US"/>
          </a:p>
        </p:txBody>
      </p:sp>
      <p:sp>
        <p:nvSpPr>
          <p:cNvPr id="18" name="Text Box 18"/>
          <p:cNvSpPr txBox="1">
            <a:spLocks noChangeArrowheads="1"/>
          </p:cNvSpPr>
          <p:nvPr/>
        </p:nvSpPr>
        <p:spPr bwMode="auto">
          <a:xfrm>
            <a:off x="4067175" y="4365625"/>
            <a:ext cx="865188" cy="365125"/>
          </a:xfrm>
          <a:prstGeom prst="rect">
            <a:avLst/>
          </a:prstGeom>
          <a:noFill/>
          <a:ln w="9525" algn="ctr">
            <a:noFill/>
            <a:miter lim="800000"/>
            <a:headEnd/>
            <a:tailEnd/>
          </a:ln>
        </p:spPr>
        <p:txBody>
          <a:bodyPr lIns="0" tIns="0" rIns="0" bIns="0">
            <a:spAutoFit/>
          </a:bodyPr>
          <a:lstStyle/>
          <a:p>
            <a:pPr algn="r">
              <a:spcBef>
                <a:spcPct val="50000"/>
              </a:spcBef>
            </a:pPr>
            <a:r>
              <a:rPr lang="zh-CN" altLang="en-US"/>
              <a:t>护照</a:t>
            </a:r>
          </a:p>
        </p:txBody>
      </p:sp>
      <p:sp>
        <p:nvSpPr>
          <p:cNvPr id="19" name="Text Box 19"/>
          <p:cNvSpPr txBox="1">
            <a:spLocks noChangeArrowheads="1"/>
          </p:cNvSpPr>
          <p:nvPr/>
        </p:nvSpPr>
        <p:spPr bwMode="auto">
          <a:xfrm>
            <a:off x="7812088" y="4365625"/>
            <a:ext cx="936625" cy="365125"/>
          </a:xfrm>
          <a:prstGeom prst="rect">
            <a:avLst/>
          </a:prstGeom>
          <a:noFill/>
          <a:ln w="9525" algn="ctr">
            <a:noFill/>
            <a:miter lim="800000"/>
            <a:headEnd/>
            <a:tailEnd/>
          </a:ln>
        </p:spPr>
        <p:txBody>
          <a:bodyPr lIns="0" tIns="0" rIns="0" bIns="0">
            <a:spAutoFit/>
          </a:bodyPr>
          <a:lstStyle/>
          <a:p>
            <a:pPr>
              <a:spcBef>
                <a:spcPct val="50000"/>
              </a:spcBef>
            </a:pPr>
            <a:r>
              <a:rPr lang="zh-CN" altLang="en-US"/>
              <a:t>杂物</a:t>
            </a:r>
          </a:p>
        </p:txBody>
      </p:sp>
      <p:sp>
        <p:nvSpPr>
          <p:cNvPr id="20" name="Line 20"/>
          <p:cNvSpPr>
            <a:spLocks noChangeShapeType="1"/>
          </p:cNvSpPr>
          <p:nvPr/>
        </p:nvSpPr>
        <p:spPr bwMode="auto">
          <a:xfrm flipV="1">
            <a:off x="5003800" y="4076700"/>
            <a:ext cx="936625" cy="431800"/>
          </a:xfrm>
          <a:prstGeom prst="line">
            <a:avLst/>
          </a:prstGeom>
          <a:noFill/>
          <a:ln w="9525">
            <a:solidFill>
              <a:srgbClr val="FF0000"/>
            </a:solidFill>
            <a:round/>
            <a:headEnd/>
            <a:tailEnd type="triangle" w="med" len="med"/>
          </a:ln>
        </p:spPr>
        <p:txBody>
          <a:bodyPr wrap="none" lIns="0" tIns="0" rIns="0" bIns="0">
            <a:spAutoFit/>
          </a:bodyPr>
          <a:lstStyle/>
          <a:p>
            <a:endParaRPr lang="zh-CN" altLang="en-US"/>
          </a:p>
        </p:txBody>
      </p:sp>
      <p:sp>
        <p:nvSpPr>
          <p:cNvPr id="21" name="Line 21"/>
          <p:cNvSpPr>
            <a:spLocks noChangeShapeType="1"/>
          </p:cNvSpPr>
          <p:nvPr/>
        </p:nvSpPr>
        <p:spPr bwMode="auto">
          <a:xfrm flipH="1" flipV="1">
            <a:off x="6948488" y="4076700"/>
            <a:ext cx="863600" cy="504825"/>
          </a:xfrm>
          <a:prstGeom prst="line">
            <a:avLst/>
          </a:prstGeom>
          <a:noFill/>
          <a:ln w="9525">
            <a:solidFill>
              <a:srgbClr val="FF0000"/>
            </a:solidFill>
            <a:round/>
            <a:headEnd/>
            <a:tailEnd type="triangle" w="med" len="med"/>
          </a:ln>
        </p:spPr>
        <p:txBody>
          <a:bodyPr lIns="0" tIns="0" rIns="0" bIns="0">
            <a:spAutoFit/>
          </a:bodyPr>
          <a:lstStyle/>
          <a:p>
            <a:endParaRPr lang="zh-CN" altLang="en-US"/>
          </a:p>
        </p:txBody>
      </p:sp>
      <p:pic>
        <p:nvPicPr>
          <p:cNvPr id="22"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51500" y="2636838"/>
            <a:ext cx="3035300" cy="504825"/>
            <a:chOff x="48" y="1392"/>
            <a:chExt cx="1225" cy="200"/>
          </a:xfrm>
        </p:grpSpPr>
        <p:sp>
          <p:nvSpPr>
            <p:cNvPr id="5146" name="Rectangle 5"/>
            <p:cNvSpPr>
              <a:spLocks noChangeArrowheads="1"/>
            </p:cNvSpPr>
            <p:nvPr/>
          </p:nvSpPr>
          <p:spPr bwMode="auto">
            <a:xfrm>
              <a:off x="80" y="1417"/>
              <a:ext cx="1193" cy="1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eaLnBrk="1" hangingPunct="1">
                <a:lnSpc>
                  <a:spcPts val="1400"/>
                </a:lnSpc>
                <a:defRPr/>
              </a:pPr>
              <a:r>
                <a:rPr lang="zh-CN" altLang="en-US" dirty="0">
                  <a:ea typeface="楷体_GB2312" pitchFamily="49" charset="-122"/>
                </a:rPr>
                <a:t>   </a:t>
              </a:r>
              <a:r>
                <a:rPr lang="zh-CN" altLang="en-US" dirty="0" smtClean="0">
                  <a:ea typeface="楷体_GB2312" pitchFamily="49" charset="-122"/>
                </a:rPr>
                <a:t>  </a:t>
              </a:r>
              <a:r>
                <a:rPr lang="zh-CN" altLang="en-US" b="1" dirty="0" smtClean="0">
                  <a:solidFill>
                    <a:srgbClr val="FF0000"/>
                  </a:solidFill>
                  <a:latin typeface="+mn-ea"/>
                </a:rPr>
                <a:t>查新在技术研发中的作用</a:t>
              </a:r>
              <a:endParaRPr lang="zh-CN" altLang="en-US" sz="2400" b="1" dirty="0">
                <a:solidFill>
                  <a:srgbClr val="FF0000"/>
                </a:solidFill>
                <a:latin typeface="+mn-ea"/>
              </a:endParaRPr>
            </a:p>
          </p:txBody>
        </p:sp>
        <p:sp>
          <p:nvSpPr>
            <p:cNvPr id="5147" name="Rectangle 6"/>
            <p:cNvSpPr>
              <a:spLocks noChangeArrowheads="1"/>
            </p:cNvSpPr>
            <p:nvPr/>
          </p:nvSpPr>
          <p:spPr bwMode="auto">
            <a:xfrm>
              <a:off x="48" y="1392"/>
              <a:ext cx="117" cy="117"/>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a:t>1</a:t>
              </a:r>
            </a:p>
          </p:txBody>
        </p:sp>
      </p:grpSp>
      <p:sp>
        <p:nvSpPr>
          <p:cNvPr id="9219" name="Line 11"/>
          <p:cNvSpPr>
            <a:spLocks noChangeShapeType="1"/>
          </p:cNvSpPr>
          <p:nvPr/>
        </p:nvSpPr>
        <p:spPr bwMode="auto">
          <a:xfrm>
            <a:off x="4932363" y="2990850"/>
            <a:ext cx="792162" cy="0"/>
          </a:xfrm>
          <a:prstGeom prst="line">
            <a:avLst/>
          </a:prstGeom>
          <a:noFill/>
          <a:ln w="38100">
            <a:solidFill>
              <a:srgbClr val="FF9900"/>
            </a:solidFill>
            <a:round/>
            <a:headEnd/>
            <a:tailEnd/>
          </a:ln>
        </p:spPr>
        <p:txBody>
          <a:bodyPr/>
          <a:lstStyle/>
          <a:p>
            <a:endParaRPr lang="zh-CN" altLang="en-US"/>
          </a:p>
        </p:txBody>
      </p:sp>
      <p:sp>
        <p:nvSpPr>
          <p:cNvPr id="9220" name="Line 12"/>
          <p:cNvSpPr>
            <a:spLocks noChangeShapeType="1"/>
          </p:cNvSpPr>
          <p:nvPr/>
        </p:nvSpPr>
        <p:spPr bwMode="auto">
          <a:xfrm>
            <a:off x="973138" y="1773238"/>
            <a:ext cx="3959225" cy="0"/>
          </a:xfrm>
          <a:prstGeom prst="line">
            <a:avLst/>
          </a:prstGeom>
          <a:noFill/>
          <a:ln w="25400">
            <a:solidFill>
              <a:srgbClr val="FF9900"/>
            </a:solidFill>
            <a:round/>
            <a:headEnd/>
            <a:tailEnd/>
          </a:ln>
        </p:spPr>
        <p:txBody>
          <a:bodyPr/>
          <a:lstStyle/>
          <a:p>
            <a:endParaRPr lang="zh-CN" altLang="en-US"/>
          </a:p>
        </p:txBody>
      </p:sp>
      <p:sp>
        <p:nvSpPr>
          <p:cNvPr id="9221" name="Line 13"/>
          <p:cNvSpPr>
            <a:spLocks noChangeShapeType="1"/>
          </p:cNvSpPr>
          <p:nvPr/>
        </p:nvSpPr>
        <p:spPr bwMode="auto">
          <a:xfrm>
            <a:off x="4932363" y="2971800"/>
            <a:ext cx="0" cy="2239963"/>
          </a:xfrm>
          <a:prstGeom prst="line">
            <a:avLst/>
          </a:prstGeom>
          <a:noFill/>
          <a:ln w="25400">
            <a:solidFill>
              <a:srgbClr val="C0C0C0"/>
            </a:solidFill>
            <a:round/>
            <a:headEnd/>
            <a:tailEnd/>
          </a:ln>
        </p:spPr>
        <p:txBody>
          <a:bodyPr/>
          <a:lstStyle/>
          <a:p>
            <a:endParaRPr lang="zh-CN" altLang="en-US"/>
          </a:p>
        </p:txBody>
      </p:sp>
      <p:sp>
        <p:nvSpPr>
          <p:cNvPr id="9222" name="Line 14"/>
          <p:cNvSpPr>
            <a:spLocks noChangeShapeType="1"/>
          </p:cNvSpPr>
          <p:nvPr/>
        </p:nvSpPr>
        <p:spPr bwMode="auto">
          <a:xfrm>
            <a:off x="4932363" y="1773238"/>
            <a:ext cx="0" cy="1217612"/>
          </a:xfrm>
          <a:prstGeom prst="line">
            <a:avLst/>
          </a:prstGeom>
          <a:noFill/>
          <a:ln w="25400">
            <a:solidFill>
              <a:srgbClr val="FF9900"/>
            </a:solidFill>
            <a:round/>
            <a:headEnd/>
            <a:tailEnd/>
          </a:ln>
        </p:spPr>
        <p:txBody>
          <a:bodyPr/>
          <a:lstStyle/>
          <a:p>
            <a:endParaRPr lang="zh-CN" altLang="en-US"/>
          </a:p>
        </p:txBody>
      </p:sp>
      <p:sp>
        <p:nvSpPr>
          <p:cNvPr id="9223" name="Line 15"/>
          <p:cNvSpPr>
            <a:spLocks noChangeShapeType="1"/>
          </p:cNvSpPr>
          <p:nvPr/>
        </p:nvSpPr>
        <p:spPr bwMode="auto">
          <a:xfrm>
            <a:off x="5000628" y="4214818"/>
            <a:ext cx="792162" cy="0"/>
          </a:xfrm>
          <a:prstGeom prst="line">
            <a:avLst/>
          </a:prstGeom>
          <a:noFill/>
          <a:ln w="38100">
            <a:solidFill>
              <a:srgbClr val="C0C0C0"/>
            </a:solidFill>
            <a:round/>
            <a:headEnd/>
            <a:tailEnd/>
          </a:ln>
        </p:spPr>
        <p:txBody>
          <a:bodyPr/>
          <a:lstStyle/>
          <a:p>
            <a:endParaRPr lang="zh-CN" altLang="en-US"/>
          </a:p>
        </p:txBody>
      </p:sp>
      <p:sp>
        <p:nvSpPr>
          <p:cNvPr id="5129" name="Rectangle 17"/>
          <p:cNvSpPr>
            <a:spLocks noChangeArrowheads="1"/>
          </p:cNvSpPr>
          <p:nvPr/>
        </p:nvSpPr>
        <p:spPr bwMode="auto">
          <a:xfrm>
            <a:off x="5786446" y="3929066"/>
            <a:ext cx="2962275" cy="44132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lang="zh-CN" altLang="en-US" dirty="0">
                <a:solidFill>
                  <a:schemeClr val="bg1"/>
                </a:solidFill>
                <a:latin typeface="黑体" pitchFamily="2" charset="-122"/>
                <a:ea typeface="黑体" pitchFamily="2" charset="-122"/>
              </a:rPr>
              <a:t>  </a:t>
            </a:r>
            <a:r>
              <a:rPr lang="zh-CN" altLang="en-US" sz="2400" b="1" dirty="0" smtClean="0">
                <a:solidFill>
                  <a:schemeClr val="tx1"/>
                </a:solidFill>
                <a:latin typeface="黑体" pitchFamily="2" charset="-122"/>
                <a:ea typeface="黑体" pitchFamily="2" charset="-122"/>
              </a:rPr>
              <a:t>专利查新案例</a:t>
            </a:r>
            <a:endParaRPr lang="zh-CN" altLang="en-US" sz="2400" b="1" dirty="0">
              <a:solidFill>
                <a:schemeClr val="tx1"/>
              </a:solidFill>
              <a:latin typeface="黑体" pitchFamily="2" charset="-122"/>
              <a:ea typeface="黑体" pitchFamily="2" charset="-122"/>
            </a:endParaRPr>
          </a:p>
        </p:txBody>
      </p:sp>
      <p:sp>
        <p:nvSpPr>
          <p:cNvPr id="5130" name="Rectangle 18"/>
          <p:cNvSpPr>
            <a:spLocks noChangeArrowheads="1"/>
          </p:cNvSpPr>
          <p:nvPr/>
        </p:nvSpPr>
        <p:spPr bwMode="auto">
          <a:xfrm>
            <a:off x="5715008" y="3786190"/>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dirty="0"/>
              <a:t>2</a:t>
            </a:r>
          </a:p>
        </p:txBody>
      </p:sp>
      <p:grpSp>
        <p:nvGrpSpPr>
          <p:cNvPr id="3" name="Group 29"/>
          <p:cNvGrpSpPr>
            <a:grpSpLocks/>
          </p:cNvGrpSpPr>
          <p:nvPr/>
        </p:nvGrpSpPr>
        <p:grpSpPr bwMode="auto">
          <a:xfrm>
            <a:off x="973138" y="2020888"/>
            <a:ext cx="3454400" cy="3216275"/>
            <a:chOff x="613" y="1273"/>
            <a:chExt cx="2176" cy="2026"/>
          </a:xfrm>
        </p:grpSpPr>
        <p:grpSp>
          <p:nvGrpSpPr>
            <p:cNvPr id="4" name="Group 7"/>
            <p:cNvGrpSpPr>
              <a:grpSpLocks/>
            </p:cNvGrpSpPr>
            <p:nvPr/>
          </p:nvGrpSpPr>
          <p:grpSpPr bwMode="auto">
            <a:xfrm>
              <a:off x="793" y="1273"/>
              <a:ext cx="1603" cy="569"/>
              <a:chOff x="1152" y="1056"/>
              <a:chExt cx="1603" cy="569"/>
            </a:xfrm>
          </p:grpSpPr>
          <p:sp>
            <p:nvSpPr>
              <p:cNvPr id="9240" name="Text Box 8"/>
              <p:cNvSpPr txBox="1">
                <a:spLocks noChangeArrowheads="1"/>
              </p:cNvSpPr>
              <p:nvPr/>
            </p:nvSpPr>
            <p:spPr bwMode="auto">
              <a:xfrm>
                <a:off x="2060" y="1394"/>
                <a:ext cx="695" cy="231"/>
              </a:xfrm>
              <a:prstGeom prst="rect">
                <a:avLst/>
              </a:prstGeom>
              <a:noFill/>
              <a:ln w="9525">
                <a:noFill/>
                <a:miter lim="800000"/>
                <a:headEnd/>
                <a:tailEnd/>
              </a:ln>
            </p:spPr>
            <p:txBody>
              <a:bodyPr wrap="none" lIns="91424" tIns="45712" rIns="91424" bIns="45712">
                <a:spAutoFit/>
              </a:bodyPr>
              <a:lstStyle/>
              <a:p>
                <a:pPr eaLnBrk="1" latinLnBrk="1" hangingPunct="1"/>
                <a:r>
                  <a:rPr kumimoji="1" lang="en-US" altLang="ko-KR" b="1" i="1">
                    <a:solidFill>
                      <a:srgbClr val="0066FF"/>
                    </a:solidFill>
                    <a:latin typeface="Palatino Linotype" pitchFamily="18" charset="0"/>
                    <a:ea typeface="Dotum" pitchFamily="34" charset="-127"/>
                  </a:rPr>
                  <a:t>Contents</a:t>
                </a:r>
              </a:p>
            </p:txBody>
          </p:sp>
          <p:sp>
            <p:nvSpPr>
              <p:cNvPr id="9241" name="Text Box 9"/>
              <p:cNvSpPr txBox="1">
                <a:spLocks noChangeArrowheads="1"/>
              </p:cNvSpPr>
              <p:nvPr/>
            </p:nvSpPr>
            <p:spPr bwMode="auto">
              <a:xfrm>
                <a:off x="1152" y="1056"/>
                <a:ext cx="1494" cy="365"/>
              </a:xfrm>
              <a:prstGeom prst="rect">
                <a:avLst/>
              </a:prstGeom>
              <a:noFill/>
              <a:ln w="9525">
                <a:noFill/>
                <a:miter lim="800000"/>
                <a:headEnd/>
                <a:tailEnd/>
              </a:ln>
            </p:spPr>
            <p:txBody>
              <a:bodyPr lIns="91424" tIns="45712" rIns="91424" bIns="45712">
                <a:spAutoFit/>
              </a:bodyPr>
              <a:lstStyle/>
              <a:p>
                <a:pPr eaLnBrk="1" latinLnBrk="1" hangingPunct="1"/>
                <a:r>
                  <a:rPr kumimoji="1" lang="en-US" altLang="ko-KR" sz="3200" b="1" i="1" dirty="0">
                    <a:solidFill>
                      <a:srgbClr val="0066FF"/>
                    </a:solidFill>
                    <a:latin typeface="Palatino Linotype" pitchFamily="18" charset="0"/>
                    <a:ea typeface="Dotum" pitchFamily="34" charset="-127"/>
                  </a:rPr>
                  <a:t>Contents</a:t>
                </a:r>
              </a:p>
            </p:txBody>
          </p:sp>
        </p:grpSp>
        <p:pic>
          <p:nvPicPr>
            <p:cNvPr id="9235" name="Picture 25"/>
            <p:cNvPicPr>
              <a:picLocks noChangeAspect="1" noChangeArrowheads="1"/>
            </p:cNvPicPr>
            <p:nvPr/>
          </p:nvPicPr>
          <p:blipFill>
            <a:blip r:embed="rId2"/>
            <a:srcRect/>
            <a:stretch>
              <a:fillRect/>
            </a:stretch>
          </p:blipFill>
          <p:spPr bwMode="auto">
            <a:xfrm>
              <a:off x="841" y="2387"/>
              <a:ext cx="1446" cy="912"/>
            </a:xfrm>
            <a:prstGeom prst="rect">
              <a:avLst/>
            </a:prstGeom>
            <a:noFill/>
            <a:ln w="25400">
              <a:solidFill>
                <a:srgbClr val="FF6600"/>
              </a:solidFill>
              <a:miter lim="800000"/>
              <a:headEnd/>
              <a:tailEnd/>
            </a:ln>
          </p:spPr>
        </p:pic>
        <p:pic>
          <p:nvPicPr>
            <p:cNvPr id="9236" name="Picture 26"/>
            <p:cNvPicPr>
              <a:picLocks noChangeAspect="1" noChangeArrowheads="1"/>
            </p:cNvPicPr>
            <p:nvPr/>
          </p:nvPicPr>
          <p:blipFill>
            <a:blip r:embed="rId3"/>
            <a:srcRect/>
            <a:stretch>
              <a:fillRect/>
            </a:stretch>
          </p:blipFill>
          <p:spPr bwMode="auto">
            <a:xfrm>
              <a:off x="1618" y="2165"/>
              <a:ext cx="444" cy="114"/>
            </a:xfrm>
            <a:prstGeom prst="rect">
              <a:avLst/>
            </a:prstGeom>
            <a:noFill/>
            <a:ln w="9525">
              <a:noFill/>
              <a:miter lim="800000"/>
              <a:headEnd/>
              <a:tailEnd/>
            </a:ln>
          </p:spPr>
        </p:pic>
        <p:pic>
          <p:nvPicPr>
            <p:cNvPr id="9237" name="Picture 27"/>
            <p:cNvPicPr>
              <a:picLocks noChangeAspect="1" noChangeArrowheads="1"/>
            </p:cNvPicPr>
            <p:nvPr/>
          </p:nvPicPr>
          <p:blipFill>
            <a:blip r:embed="rId4"/>
            <a:srcRect/>
            <a:stretch>
              <a:fillRect/>
            </a:stretch>
          </p:blipFill>
          <p:spPr bwMode="auto">
            <a:xfrm>
              <a:off x="2287" y="2607"/>
              <a:ext cx="462" cy="60"/>
            </a:xfrm>
            <a:prstGeom prst="rect">
              <a:avLst/>
            </a:prstGeom>
            <a:noFill/>
            <a:ln w="9525">
              <a:noFill/>
              <a:miter lim="800000"/>
              <a:headEnd/>
              <a:tailEnd/>
            </a:ln>
          </p:spPr>
        </p:pic>
        <p:pic>
          <p:nvPicPr>
            <p:cNvPr id="9238" name="Picture 24"/>
            <p:cNvPicPr>
              <a:picLocks noChangeAspect="1" noChangeArrowheads="1"/>
            </p:cNvPicPr>
            <p:nvPr/>
          </p:nvPicPr>
          <p:blipFill>
            <a:blip r:embed="rId5"/>
            <a:srcRect/>
            <a:stretch>
              <a:fillRect/>
            </a:stretch>
          </p:blipFill>
          <p:spPr bwMode="auto">
            <a:xfrm>
              <a:off x="613" y="1661"/>
              <a:ext cx="1002" cy="864"/>
            </a:xfrm>
            <a:prstGeom prst="rect">
              <a:avLst/>
            </a:prstGeom>
            <a:noFill/>
            <a:ln w="34925">
              <a:solidFill>
                <a:srgbClr val="FF6600"/>
              </a:solidFill>
              <a:miter lim="800000"/>
              <a:headEnd/>
              <a:tailEnd/>
            </a:ln>
          </p:spPr>
        </p:pic>
        <p:pic>
          <p:nvPicPr>
            <p:cNvPr id="9239" name="Picture 28"/>
            <p:cNvPicPr>
              <a:picLocks noChangeAspect="1" noChangeArrowheads="1"/>
            </p:cNvPicPr>
            <p:nvPr/>
          </p:nvPicPr>
          <p:blipFill>
            <a:blip r:embed="rId4"/>
            <a:srcRect/>
            <a:stretch>
              <a:fillRect/>
            </a:stretch>
          </p:blipFill>
          <p:spPr bwMode="auto">
            <a:xfrm>
              <a:off x="2327" y="2952"/>
              <a:ext cx="462" cy="60"/>
            </a:xfrm>
            <a:prstGeom prst="rect">
              <a:avLst/>
            </a:prstGeom>
            <a:noFill/>
            <a:ln w="9525">
              <a:noFill/>
              <a:miter lim="800000"/>
              <a:headEnd/>
              <a:tailEnd/>
            </a:ln>
          </p:spPr>
        </p:pic>
      </p:grpSp>
      <p:sp>
        <p:nvSpPr>
          <p:cNvPr id="9230" name="标题 1"/>
          <p:cNvSpPr>
            <a:spLocks noGrp="1"/>
          </p:cNvSpPr>
          <p:nvPr>
            <p:ph type="title"/>
          </p:nvPr>
        </p:nvSpPr>
        <p:spPr/>
        <p:txBody>
          <a:bodyPr/>
          <a:lstStyle/>
          <a:p>
            <a:r>
              <a:rPr lang="zh-CN" altLang="en-US" dirty="0" smtClean="0">
                <a:ea typeface="宋体" pitchFamily="2" charset="-122"/>
              </a:rPr>
              <a:t>目录</a:t>
            </a:r>
          </a:p>
        </p:txBody>
      </p:sp>
      <p:sp>
        <p:nvSpPr>
          <p:cNvPr id="9231" name="Line 16"/>
          <p:cNvSpPr>
            <a:spLocks noChangeShapeType="1"/>
          </p:cNvSpPr>
          <p:nvPr/>
        </p:nvSpPr>
        <p:spPr bwMode="auto">
          <a:xfrm>
            <a:off x="4916488" y="5237163"/>
            <a:ext cx="792162" cy="0"/>
          </a:xfrm>
          <a:prstGeom prst="line">
            <a:avLst/>
          </a:prstGeom>
          <a:noFill/>
          <a:ln w="38100">
            <a:solidFill>
              <a:srgbClr val="C0C0C0"/>
            </a:solidFill>
            <a:round/>
            <a:headEnd/>
            <a:tailEnd/>
          </a:ln>
        </p:spPr>
        <p:txBody>
          <a:bodyPr/>
          <a:lstStyle/>
          <a:p>
            <a:endParaRPr lang="zh-CN" altLang="en-US"/>
          </a:p>
        </p:txBody>
      </p:sp>
      <p:sp>
        <p:nvSpPr>
          <p:cNvPr id="5136" name="Rectangle 19"/>
          <p:cNvSpPr>
            <a:spLocks noChangeArrowheads="1"/>
          </p:cNvSpPr>
          <p:nvPr/>
        </p:nvSpPr>
        <p:spPr bwMode="auto">
          <a:xfrm>
            <a:off x="5715000" y="5011738"/>
            <a:ext cx="2971800" cy="44132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lang="en-US" altLang="zh-CN" dirty="0">
                <a:solidFill>
                  <a:schemeClr val="bg1"/>
                </a:solidFill>
                <a:latin typeface="Arial Narrow" pitchFamily="34" charset="0"/>
                <a:ea typeface="楷体_GB2312" pitchFamily="49" charset="-122"/>
              </a:rPr>
              <a:t>   </a:t>
            </a:r>
            <a:r>
              <a:rPr lang="en-US" altLang="zh-CN" dirty="0">
                <a:solidFill>
                  <a:schemeClr val="bg1"/>
                </a:solidFill>
                <a:latin typeface="黑体" pitchFamily="2" charset="-122"/>
                <a:ea typeface="黑体" pitchFamily="2" charset="-122"/>
              </a:rPr>
              <a:t> </a:t>
            </a:r>
            <a:r>
              <a:rPr lang="zh-CN" altLang="en-US" sz="2400" b="1" dirty="0" smtClean="0">
                <a:solidFill>
                  <a:schemeClr val="tx1"/>
                </a:solidFill>
                <a:latin typeface="黑体" pitchFamily="2" charset="-122"/>
                <a:ea typeface="黑体" pitchFamily="2" charset="-122"/>
              </a:rPr>
              <a:t>专利侵权案例</a:t>
            </a:r>
            <a:endParaRPr lang="zh-CN" altLang="en-US" sz="2400" b="1" dirty="0">
              <a:solidFill>
                <a:schemeClr val="tx1"/>
              </a:solidFill>
              <a:latin typeface="黑体" pitchFamily="2" charset="-122"/>
              <a:ea typeface="黑体" pitchFamily="2" charset="-122"/>
            </a:endParaRPr>
          </a:p>
        </p:txBody>
      </p:sp>
      <p:sp>
        <p:nvSpPr>
          <p:cNvPr id="5137" name="Rectangle 20"/>
          <p:cNvSpPr>
            <a:spLocks noChangeArrowheads="1"/>
          </p:cNvSpPr>
          <p:nvPr/>
        </p:nvSpPr>
        <p:spPr bwMode="auto">
          <a:xfrm>
            <a:off x="5635625" y="4948238"/>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a:t>4</a:t>
            </a:r>
          </a:p>
        </p:txBody>
      </p:sp>
      <p:pic>
        <p:nvPicPr>
          <p:cNvPr id="31" name="Picture 4" descr="csptal12"/>
          <p:cNvPicPr>
            <a:picLocks noChangeAspect="1" noChangeArrowheads="1"/>
          </p:cNvPicPr>
          <p:nvPr/>
        </p:nvPicPr>
        <p:blipFill>
          <a:blip r:embed="rId6">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643050"/>
            <a:ext cx="8186766" cy="4643470"/>
          </a:xfrm>
        </p:spPr>
        <p:txBody>
          <a:bodyPr>
            <a:normAutofit/>
          </a:bodyPr>
          <a:lstStyle/>
          <a:p>
            <a:pPr>
              <a:buNone/>
            </a:pPr>
            <a:endParaRPr lang="en-US" altLang="zh-CN" dirty="0" smtClean="0"/>
          </a:p>
          <a:p>
            <a:r>
              <a:rPr lang="zh-CN" altLang="en-US" sz="3200" b="1" dirty="0" smtClean="0">
                <a:solidFill>
                  <a:srgbClr val="FF0000"/>
                </a:solidFill>
                <a:latin typeface="+mj-ea"/>
                <a:ea typeface="+mj-ea"/>
              </a:rPr>
              <a:t>毫米波成像技术特点：</a:t>
            </a:r>
            <a:endParaRPr lang="en-US" altLang="zh-CN" sz="3200" b="1" dirty="0" smtClean="0">
              <a:solidFill>
                <a:srgbClr val="FF0000"/>
              </a:solidFill>
              <a:latin typeface="+mj-ea"/>
              <a:ea typeface="+mj-ea"/>
            </a:endParaRPr>
          </a:p>
          <a:p>
            <a:r>
              <a:rPr lang="zh-CN" altLang="en-US" sz="3200" b="1" dirty="0" smtClean="0">
                <a:latin typeface="+mj-ea"/>
                <a:ea typeface="+mj-ea"/>
              </a:rPr>
              <a:t>剂量小，对人体基本上没有危害；</a:t>
            </a:r>
            <a:endParaRPr lang="en-US" altLang="zh-CN" sz="3200" b="1" dirty="0" smtClean="0">
              <a:latin typeface="+mj-ea"/>
              <a:ea typeface="+mj-ea"/>
            </a:endParaRPr>
          </a:p>
          <a:p>
            <a:endParaRPr lang="en-US" altLang="zh-CN" sz="3200" b="1" dirty="0" smtClean="0">
              <a:latin typeface="+mj-ea"/>
              <a:ea typeface="+mj-ea"/>
            </a:endParaRPr>
          </a:p>
          <a:p>
            <a:r>
              <a:rPr lang="zh-CN" altLang="en-US" sz="3200" b="1" dirty="0" smtClean="0">
                <a:solidFill>
                  <a:srgbClr val="00B050"/>
                </a:solidFill>
                <a:latin typeface="+mj-ea"/>
                <a:ea typeface="+mj-ea"/>
              </a:rPr>
              <a:t>成像清晰、准确度，成</a:t>
            </a:r>
            <a:endParaRPr lang="en-US" altLang="zh-CN" sz="3200" b="1" dirty="0" smtClean="0">
              <a:solidFill>
                <a:srgbClr val="00B050"/>
              </a:solidFill>
              <a:latin typeface="+mj-ea"/>
              <a:ea typeface="+mj-ea"/>
            </a:endParaRPr>
          </a:p>
          <a:p>
            <a:r>
              <a:rPr lang="zh-CN" altLang="en-US" sz="3200" b="1" dirty="0" smtClean="0">
                <a:solidFill>
                  <a:srgbClr val="00B050"/>
                </a:solidFill>
                <a:latin typeface="+mj-ea"/>
                <a:ea typeface="+mj-ea"/>
              </a:rPr>
              <a:t>为毫米波安检设备的需</a:t>
            </a:r>
            <a:endParaRPr lang="en-US" altLang="zh-CN" sz="3200" b="1" dirty="0" smtClean="0">
              <a:solidFill>
                <a:srgbClr val="00B050"/>
              </a:solidFill>
              <a:latin typeface="+mj-ea"/>
              <a:ea typeface="+mj-ea"/>
            </a:endParaRPr>
          </a:p>
          <a:p>
            <a:r>
              <a:rPr lang="zh-CN" altLang="en-US" sz="3200" b="1" dirty="0" smtClean="0">
                <a:solidFill>
                  <a:srgbClr val="00B050"/>
                </a:solidFill>
                <a:latin typeface="+mj-ea"/>
                <a:ea typeface="+mj-ea"/>
              </a:rPr>
              <a:t>要解决的技术问题。</a:t>
            </a:r>
            <a:endParaRPr lang="en-US" altLang="zh-CN" sz="3200" b="1" dirty="0" smtClean="0">
              <a:solidFill>
                <a:srgbClr val="00B050"/>
              </a:solidFill>
              <a:latin typeface="+mj-ea"/>
              <a:ea typeface="+mj-ea"/>
            </a:endParaRPr>
          </a:p>
          <a:p>
            <a:endParaRPr lang="en-US" altLang="zh-CN" dirty="0" smtClean="0"/>
          </a:p>
          <a:p>
            <a:endParaRPr lang="zh-CN" altLang="en-US" dirty="0"/>
          </a:p>
        </p:txBody>
      </p:sp>
      <p:pic>
        <p:nvPicPr>
          <p:cNvPr id="4" name="Picture 9" descr="JDAnnualReport10Cover3.jpg"/>
          <p:cNvPicPr>
            <a:picLocks noChangeAspect="1"/>
          </p:cNvPicPr>
          <p:nvPr/>
        </p:nvPicPr>
        <p:blipFill>
          <a:blip r:embed="rId2" cstate="print"/>
          <a:stretch>
            <a:fillRect/>
          </a:stretch>
        </p:blipFill>
        <p:spPr>
          <a:xfrm>
            <a:off x="5500694" y="3429000"/>
            <a:ext cx="2927733" cy="3098746"/>
          </a:xfrm>
          <a:prstGeom prst="rect">
            <a:avLst/>
          </a:prstGeom>
        </p:spPr>
      </p:pic>
      <p:pic>
        <p:nvPicPr>
          <p:cNvPr id="5"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15206"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357298"/>
            <a:ext cx="8258204" cy="4649993"/>
          </a:xfrm>
        </p:spPr>
        <p:txBody>
          <a:bodyPr>
            <a:normAutofit fontScale="85000" lnSpcReduction="10000"/>
          </a:bodyPr>
          <a:lstStyle/>
          <a:p>
            <a:r>
              <a:rPr lang="en-US" altLang="zh-CN" b="1" dirty="0" smtClean="0">
                <a:solidFill>
                  <a:srgbClr val="FF0000"/>
                </a:solidFill>
                <a:latin typeface="+mn-ea"/>
              </a:rPr>
              <a:t>2.2</a:t>
            </a:r>
            <a:r>
              <a:rPr lang="zh-CN" altLang="en-US" b="1" dirty="0" smtClean="0">
                <a:solidFill>
                  <a:srgbClr val="FF0000"/>
                </a:solidFill>
                <a:latin typeface="+mn-ea"/>
              </a:rPr>
              <a:t>、项目要求和目标</a:t>
            </a:r>
            <a:endParaRPr lang="en-US" altLang="zh-CN" b="1" dirty="0" smtClean="0">
              <a:solidFill>
                <a:srgbClr val="FF0000"/>
              </a:solidFill>
              <a:latin typeface="+mn-ea"/>
            </a:endParaRPr>
          </a:p>
          <a:p>
            <a:r>
              <a:rPr lang="zh-CN" altLang="en-US" b="1" dirty="0" smtClean="0">
                <a:solidFill>
                  <a:srgbClr val="00B050"/>
                </a:solidFill>
                <a:latin typeface="+mn-ea"/>
              </a:rPr>
              <a:t>（</a:t>
            </a:r>
            <a:r>
              <a:rPr lang="en-US" b="1" dirty="0" smtClean="0">
                <a:solidFill>
                  <a:srgbClr val="00B050"/>
                </a:solidFill>
                <a:latin typeface="+mn-ea"/>
              </a:rPr>
              <a:t>1</a:t>
            </a:r>
            <a:r>
              <a:rPr lang="zh-CN" altLang="en-US" b="1" dirty="0" smtClean="0">
                <a:solidFill>
                  <a:srgbClr val="00B050"/>
                </a:solidFill>
                <a:latin typeface="+mn-ea"/>
              </a:rPr>
              <a:t>）了解、监控全世界范围有关</a:t>
            </a:r>
            <a:r>
              <a:rPr lang="en-US" b="1" dirty="0" smtClean="0">
                <a:solidFill>
                  <a:srgbClr val="00B050"/>
                </a:solidFill>
                <a:latin typeface="+mn-ea"/>
              </a:rPr>
              <a:t>“</a:t>
            </a:r>
            <a:r>
              <a:rPr lang="zh-CN" altLang="en-US" b="1" dirty="0" smtClean="0">
                <a:solidFill>
                  <a:srgbClr val="00B050"/>
                </a:solidFill>
                <a:latin typeface="+mn-ea"/>
              </a:rPr>
              <a:t>毫米波全息成像设备</a:t>
            </a:r>
            <a:r>
              <a:rPr lang="en-US" b="1" dirty="0" smtClean="0">
                <a:solidFill>
                  <a:srgbClr val="00B050"/>
                </a:solidFill>
                <a:latin typeface="+mn-ea"/>
              </a:rPr>
              <a:t>”</a:t>
            </a:r>
            <a:r>
              <a:rPr lang="zh-CN" altLang="en-US" b="1" dirty="0" smtClean="0">
                <a:solidFill>
                  <a:srgbClr val="00B050"/>
                </a:solidFill>
                <a:latin typeface="+mn-ea"/>
              </a:rPr>
              <a:t>的技术发展动态和专利布局情况；</a:t>
            </a:r>
          </a:p>
          <a:p>
            <a:r>
              <a:rPr lang="zh-CN" altLang="en-US" b="1" dirty="0" smtClean="0">
                <a:solidFill>
                  <a:srgbClr val="0070C0"/>
                </a:solidFill>
                <a:latin typeface="+mn-ea"/>
              </a:rPr>
              <a:t>（</a:t>
            </a:r>
            <a:r>
              <a:rPr lang="en-US" b="1" dirty="0" smtClean="0">
                <a:solidFill>
                  <a:srgbClr val="0070C0"/>
                </a:solidFill>
                <a:latin typeface="+mn-ea"/>
              </a:rPr>
              <a:t>2</a:t>
            </a:r>
            <a:r>
              <a:rPr lang="zh-CN" altLang="en-US" b="1" dirty="0" smtClean="0">
                <a:solidFill>
                  <a:srgbClr val="0070C0"/>
                </a:solidFill>
                <a:latin typeface="+mn-ea"/>
              </a:rPr>
              <a:t>）对重点竞争对手的国内和国外的专利布局进行监控和检索；</a:t>
            </a:r>
          </a:p>
          <a:p>
            <a:r>
              <a:rPr lang="zh-CN" altLang="en-US" b="1" dirty="0" smtClean="0">
                <a:latin typeface="+mn-ea"/>
              </a:rPr>
              <a:t>（</a:t>
            </a:r>
            <a:r>
              <a:rPr lang="en-US" b="1" dirty="0" smtClean="0">
                <a:solidFill>
                  <a:srgbClr val="7030A0"/>
                </a:solidFill>
                <a:latin typeface="+mn-ea"/>
              </a:rPr>
              <a:t>3</a:t>
            </a:r>
            <a:r>
              <a:rPr lang="zh-CN" altLang="en-US" b="1" dirty="0" smtClean="0">
                <a:solidFill>
                  <a:srgbClr val="7030A0"/>
                </a:solidFill>
                <a:latin typeface="+mn-ea"/>
              </a:rPr>
              <a:t>）对委托人的</a:t>
            </a:r>
            <a:r>
              <a:rPr lang="en-US" b="1" dirty="0" smtClean="0">
                <a:solidFill>
                  <a:srgbClr val="7030A0"/>
                </a:solidFill>
                <a:latin typeface="+mn-ea"/>
              </a:rPr>
              <a:t>“</a:t>
            </a:r>
            <a:r>
              <a:rPr lang="zh-CN" altLang="en-US" b="1" dirty="0" smtClean="0">
                <a:solidFill>
                  <a:srgbClr val="7030A0"/>
                </a:solidFill>
                <a:latin typeface="+mn-ea"/>
              </a:rPr>
              <a:t>毫米波全息成像设备</a:t>
            </a:r>
            <a:r>
              <a:rPr lang="en-US" b="1" dirty="0" smtClean="0">
                <a:solidFill>
                  <a:srgbClr val="7030A0"/>
                </a:solidFill>
                <a:latin typeface="+mn-ea"/>
              </a:rPr>
              <a:t>”</a:t>
            </a:r>
            <a:r>
              <a:rPr lang="zh-CN" altLang="en-US" b="1" dirty="0" smtClean="0">
                <a:solidFill>
                  <a:srgbClr val="7030A0"/>
                </a:solidFill>
                <a:latin typeface="+mn-ea"/>
              </a:rPr>
              <a:t>中的重点和核心产品进行国内和国外知识产权预警分析；</a:t>
            </a:r>
          </a:p>
          <a:p>
            <a:r>
              <a:rPr lang="zh-CN" altLang="en-US" b="1" dirty="0" smtClean="0">
                <a:latin typeface="+mn-ea"/>
              </a:rPr>
              <a:t>（</a:t>
            </a:r>
            <a:r>
              <a:rPr lang="en-US" b="1" dirty="0" smtClean="0">
                <a:latin typeface="+mn-ea"/>
              </a:rPr>
              <a:t>4</a:t>
            </a:r>
            <a:r>
              <a:rPr lang="zh-CN" altLang="en-US" b="1" dirty="0" smtClean="0">
                <a:latin typeface="+mn-ea"/>
              </a:rPr>
              <a:t>）挖掘自身专利，进行国外专利战略布局，形成公司毫米波全息成像设备的专利申请和保护策略，为后续产品占领市场提供保障，并对后续技术研发提供专利申请指导建议。</a:t>
            </a:r>
          </a:p>
          <a:p>
            <a:endParaRPr lang="zh-CN" altLang="en-US" dirty="0"/>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2.3</a:t>
            </a:r>
            <a:r>
              <a:rPr lang="zh-CN" altLang="en-US" dirty="0" smtClean="0"/>
              <a:t>、工作方向选择</a:t>
            </a:r>
            <a:endParaRPr lang="zh-CN" altLang="en-US" dirty="0"/>
          </a:p>
        </p:txBody>
      </p:sp>
      <p:sp>
        <p:nvSpPr>
          <p:cNvPr id="3" name="内容占位符 2"/>
          <p:cNvSpPr>
            <a:spLocks noGrp="1"/>
          </p:cNvSpPr>
          <p:nvPr>
            <p:ph idx="1"/>
          </p:nvPr>
        </p:nvSpPr>
        <p:spPr/>
        <p:txBody>
          <a:bodyPr/>
          <a:lstStyle/>
          <a:p>
            <a:r>
              <a:rPr lang="en-US" altLang="zh-CN" sz="3600" b="1" dirty="0" smtClean="0">
                <a:solidFill>
                  <a:srgbClr val="00B050"/>
                </a:solidFill>
                <a:latin typeface="+mj-ea"/>
                <a:ea typeface="+mj-ea"/>
              </a:rPr>
              <a:t>2.3.1</a:t>
            </a:r>
            <a:r>
              <a:rPr lang="zh-CN" altLang="en-US" sz="3600" b="1" dirty="0" smtClean="0">
                <a:solidFill>
                  <a:srgbClr val="00B050"/>
                </a:solidFill>
                <a:latin typeface="+mj-ea"/>
                <a:ea typeface="+mj-ea"/>
              </a:rPr>
              <a:t>、确定技术组成和结构划分</a:t>
            </a:r>
            <a:endParaRPr lang="en-US" altLang="zh-CN" sz="3600" b="1" dirty="0" smtClean="0">
              <a:solidFill>
                <a:srgbClr val="00B050"/>
              </a:solidFill>
              <a:latin typeface="+mj-ea"/>
              <a:ea typeface="+mj-ea"/>
            </a:endParaRPr>
          </a:p>
          <a:p>
            <a:endParaRPr lang="en-US" altLang="zh-CN" sz="3600" b="1" dirty="0" smtClean="0">
              <a:solidFill>
                <a:srgbClr val="0070C0"/>
              </a:solidFill>
              <a:latin typeface="+mj-ea"/>
              <a:ea typeface="+mj-ea"/>
            </a:endParaRPr>
          </a:p>
          <a:p>
            <a:r>
              <a:rPr lang="zh-CN" altLang="en-US" sz="3600" b="1" dirty="0" smtClean="0">
                <a:solidFill>
                  <a:srgbClr val="0070C0"/>
                </a:solidFill>
                <a:latin typeface="+mj-ea"/>
                <a:ea typeface="+mj-ea"/>
              </a:rPr>
              <a:t>与发明人讨论</a:t>
            </a:r>
            <a:endParaRPr lang="en-US" altLang="zh-CN" sz="3600" b="1" dirty="0" smtClean="0">
              <a:solidFill>
                <a:srgbClr val="0070C0"/>
              </a:solidFill>
              <a:latin typeface="+mj-ea"/>
              <a:ea typeface="+mj-ea"/>
            </a:endParaRPr>
          </a:p>
          <a:p>
            <a:r>
              <a:rPr lang="zh-CN" altLang="en-US" sz="3600" b="1" dirty="0" smtClean="0">
                <a:solidFill>
                  <a:srgbClr val="0070C0"/>
                </a:solidFill>
                <a:latin typeface="+mj-ea"/>
                <a:ea typeface="+mj-ea"/>
                <a:hlinkClick r:id="rId2" action="ppaction://hlinkpres?slideindex=1&amp;slidetitle="/>
              </a:rPr>
              <a:t>原理和组成</a:t>
            </a:r>
            <a:r>
              <a:rPr lang="en-US" altLang="zh-CN" sz="3600" b="1" dirty="0" smtClean="0">
                <a:solidFill>
                  <a:srgbClr val="0070C0"/>
                </a:solidFill>
                <a:latin typeface="+mj-ea"/>
                <a:ea typeface="+mj-ea"/>
                <a:hlinkClick r:id="rId2" action="ppaction://hlinkpres?slideindex=1&amp;slidetitle="/>
              </a:rPr>
              <a:t>.</a:t>
            </a:r>
            <a:r>
              <a:rPr lang="en-US" altLang="zh-CN" sz="3600" b="1" dirty="0" err="1" smtClean="0">
                <a:solidFill>
                  <a:srgbClr val="0070C0"/>
                </a:solidFill>
                <a:latin typeface="+mj-ea"/>
                <a:ea typeface="+mj-ea"/>
                <a:hlinkClick r:id="rId2" action="ppaction://hlinkpres?slideindex=1&amp;slidetitle="/>
              </a:rPr>
              <a:t>pptx</a:t>
            </a:r>
            <a:endParaRPr lang="en-US" altLang="zh-CN" sz="3600" b="1" dirty="0" smtClean="0">
              <a:solidFill>
                <a:srgbClr val="0070C0"/>
              </a:solidFill>
              <a:latin typeface="+mj-ea"/>
              <a:ea typeface="+mj-ea"/>
            </a:endParaRPr>
          </a:p>
          <a:p>
            <a:endParaRPr lang="en-US" altLang="zh-CN" sz="3600" b="1" dirty="0" smtClean="0">
              <a:latin typeface="+mj-ea"/>
              <a:ea typeface="+mj-ea"/>
            </a:endParaRPr>
          </a:p>
          <a:p>
            <a:r>
              <a:rPr lang="zh-CN" altLang="en-US" sz="3600" b="1" dirty="0" smtClean="0">
                <a:latin typeface="+mj-ea"/>
                <a:ea typeface="+mj-ea"/>
              </a:rPr>
              <a:t>初步查新</a:t>
            </a:r>
            <a:endParaRPr lang="en-US" altLang="zh-CN" sz="3600" b="1" dirty="0" smtClean="0">
              <a:latin typeface="+mj-ea"/>
              <a:ea typeface="+mj-ea"/>
            </a:endParaRPr>
          </a:p>
          <a:p>
            <a:endParaRPr lang="zh-CN" altLang="en-US" dirty="0"/>
          </a:p>
        </p:txBody>
      </p:sp>
      <p:pic>
        <p:nvPicPr>
          <p:cNvPr id="5" name="Picture 21" descr="C:\Documents and Settings\zhanghui_4\桌面\Untitled-6.png"/>
          <p:cNvPicPr>
            <a:picLocks noChangeAspect="1" noChangeArrowheads="1"/>
          </p:cNvPicPr>
          <p:nvPr/>
        </p:nvPicPr>
        <p:blipFill>
          <a:blip r:embed="rId3"/>
          <a:srcRect/>
          <a:stretch>
            <a:fillRect/>
          </a:stretch>
        </p:blipFill>
        <p:spPr bwMode="auto">
          <a:xfrm>
            <a:off x="4333456" y="2643182"/>
            <a:ext cx="3545310" cy="3086105"/>
          </a:xfrm>
          <a:prstGeom prst="rect">
            <a:avLst/>
          </a:prstGeom>
          <a:noFill/>
          <a:ln w="9525">
            <a:noFill/>
            <a:miter lim="800000"/>
            <a:headEnd/>
            <a:tailEnd/>
          </a:ln>
        </p:spPr>
      </p:pic>
      <p:pic>
        <p:nvPicPr>
          <p:cNvPr id="6"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毫米波全息成像示例</a:t>
            </a:r>
            <a:endParaRPr lang="zh-CN" altLang="en-US" dirty="0"/>
          </a:p>
        </p:txBody>
      </p:sp>
      <p:pic>
        <p:nvPicPr>
          <p:cNvPr id="45058" name="Picture 2"/>
          <p:cNvPicPr>
            <a:picLocks noGrp="1" noChangeAspect="1" noChangeArrowheads="1"/>
          </p:cNvPicPr>
          <p:nvPr>
            <p:ph idx="1"/>
          </p:nvPr>
        </p:nvPicPr>
        <p:blipFill>
          <a:blip r:embed="rId2"/>
          <a:srcRect/>
          <a:stretch>
            <a:fillRect/>
          </a:stretch>
        </p:blipFill>
        <p:spPr bwMode="auto">
          <a:xfrm>
            <a:off x="2857488" y="1500174"/>
            <a:ext cx="3049912" cy="4525963"/>
          </a:xfrm>
          <a:prstGeom prst="rect">
            <a:avLst/>
          </a:prstGeom>
          <a:noFill/>
          <a:ln w="9525">
            <a:noFill/>
            <a:miter lim="800000"/>
            <a:headEnd/>
            <a:tailEnd/>
          </a:ln>
          <a:effectLst/>
        </p:spPr>
      </p:pic>
      <p:sp>
        <p:nvSpPr>
          <p:cNvPr id="5" name="TextBox 4"/>
          <p:cNvSpPr txBox="1"/>
          <p:nvPr/>
        </p:nvSpPr>
        <p:spPr>
          <a:xfrm>
            <a:off x="500034" y="1785926"/>
            <a:ext cx="2286016" cy="369332"/>
          </a:xfrm>
          <a:prstGeom prst="rect">
            <a:avLst/>
          </a:prstGeom>
          <a:noFill/>
        </p:spPr>
        <p:txBody>
          <a:bodyPr wrap="square" rtlCol="0">
            <a:spAutoFit/>
          </a:bodyPr>
          <a:lstStyle/>
          <a:p>
            <a:r>
              <a:rPr lang="zh-CN" altLang="en-US" dirty="0" smtClean="0"/>
              <a:t>毫米波信号处理装置</a:t>
            </a:r>
            <a:endParaRPr lang="zh-CN" altLang="en-US" dirty="0"/>
          </a:p>
        </p:txBody>
      </p:sp>
      <p:sp>
        <p:nvSpPr>
          <p:cNvPr id="6" name="TextBox 5"/>
          <p:cNvSpPr txBox="1"/>
          <p:nvPr/>
        </p:nvSpPr>
        <p:spPr>
          <a:xfrm>
            <a:off x="6072198" y="2143116"/>
            <a:ext cx="2286016" cy="369332"/>
          </a:xfrm>
          <a:prstGeom prst="rect">
            <a:avLst/>
          </a:prstGeom>
          <a:noFill/>
        </p:spPr>
        <p:txBody>
          <a:bodyPr wrap="square" rtlCol="0">
            <a:spAutoFit/>
          </a:bodyPr>
          <a:lstStyle/>
          <a:p>
            <a:r>
              <a:rPr lang="zh-CN" altLang="en-US" dirty="0" smtClean="0"/>
              <a:t>毫米波信号处理装置</a:t>
            </a:r>
            <a:endParaRPr lang="zh-CN" altLang="en-US" dirty="0"/>
          </a:p>
        </p:txBody>
      </p:sp>
      <p:sp>
        <p:nvSpPr>
          <p:cNvPr id="7" name="TextBox 6"/>
          <p:cNvSpPr txBox="1"/>
          <p:nvPr/>
        </p:nvSpPr>
        <p:spPr>
          <a:xfrm>
            <a:off x="4929190" y="1630908"/>
            <a:ext cx="2286016" cy="369332"/>
          </a:xfrm>
          <a:prstGeom prst="rect">
            <a:avLst/>
          </a:prstGeom>
          <a:noFill/>
        </p:spPr>
        <p:txBody>
          <a:bodyPr wrap="square" rtlCol="0">
            <a:spAutoFit/>
          </a:bodyPr>
          <a:lstStyle/>
          <a:p>
            <a:r>
              <a:rPr lang="zh-CN" altLang="en-US" dirty="0" smtClean="0"/>
              <a:t>扫描驱动装置</a:t>
            </a:r>
            <a:endParaRPr lang="zh-CN" altLang="en-US" dirty="0"/>
          </a:p>
        </p:txBody>
      </p:sp>
      <p:sp>
        <p:nvSpPr>
          <p:cNvPr id="8" name="TextBox 7"/>
          <p:cNvSpPr txBox="1"/>
          <p:nvPr/>
        </p:nvSpPr>
        <p:spPr>
          <a:xfrm>
            <a:off x="6000760" y="2571744"/>
            <a:ext cx="2286016" cy="369332"/>
          </a:xfrm>
          <a:prstGeom prst="rect">
            <a:avLst/>
          </a:prstGeom>
          <a:noFill/>
        </p:spPr>
        <p:txBody>
          <a:bodyPr wrap="square" rtlCol="0">
            <a:spAutoFit/>
          </a:bodyPr>
          <a:lstStyle/>
          <a:p>
            <a:r>
              <a:rPr lang="zh-CN" altLang="en-US" dirty="0" smtClean="0"/>
              <a:t>控制装置</a:t>
            </a:r>
            <a:endParaRPr lang="zh-CN" altLang="en-US" dirty="0"/>
          </a:p>
        </p:txBody>
      </p:sp>
      <p:sp>
        <p:nvSpPr>
          <p:cNvPr id="9" name="TextBox 8"/>
          <p:cNvSpPr txBox="1"/>
          <p:nvPr/>
        </p:nvSpPr>
        <p:spPr>
          <a:xfrm>
            <a:off x="6072198" y="3286124"/>
            <a:ext cx="2286016" cy="369332"/>
          </a:xfrm>
          <a:prstGeom prst="rect">
            <a:avLst/>
          </a:prstGeom>
          <a:noFill/>
        </p:spPr>
        <p:txBody>
          <a:bodyPr wrap="square" rtlCol="0">
            <a:spAutoFit/>
          </a:bodyPr>
          <a:lstStyle/>
          <a:p>
            <a:r>
              <a:rPr lang="zh-CN" altLang="en-US" dirty="0" smtClean="0"/>
              <a:t>被测对象</a:t>
            </a:r>
            <a:endParaRPr lang="zh-CN" altLang="en-US" dirty="0"/>
          </a:p>
        </p:txBody>
      </p:sp>
      <p:sp>
        <p:nvSpPr>
          <p:cNvPr id="10" name="TextBox 9"/>
          <p:cNvSpPr txBox="1"/>
          <p:nvPr/>
        </p:nvSpPr>
        <p:spPr>
          <a:xfrm>
            <a:off x="1142976" y="2357430"/>
            <a:ext cx="1643074" cy="369332"/>
          </a:xfrm>
          <a:prstGeom prst="rect">
            <a:avLst/>
          </a:prstGeom>
          <a:noFill/>
        </p:spPr>
        <p:txBody>
          <a:bodyPr wrap="square" rtlCol="0">
            <a:spAutoFit/>
          </a:bodyPr>
          <a:lstStyle/>
          <a:p>
            <a:r>
              <a:rPr lang="zh-CN" altLang="en-US" dirty="0" smtClean="0"/>
              <a:t>图像处理装置</a:t>
            </a:r>
            <a:endParaRPr lang="zh-CN" altLang="en-US" dirty="0"/>
          </a:p>
        </p:txBody>
      </p:sp>
      <p:sp>
        <p:nvSpPr>
          <p:cNvPr id="11" name="TextBox 10"/>
          <p:cNvSpPr txBox="1"/>
          <p:nvPr/>
        </p:nvSpPr>
        <p:spPr>
          <a:xfrm>
            <a:off x="6072198" y="3786190"/>
            <a:ext cx="2286016" cy="369332"/>
          </a:xfrm>
          <a:prstGeom prst="rect">
            <a:avLst/>
          </a:prstGeom>
          <a:noFill/>
        </p:spPr>
        <p:txBody>
          <a:bodyPr wrap="square" rtlCol="0">
            <a:spAutoFit/>
          </a:bodyPr>
          <a:lstStyle/>
          <a:p>
            <a:r>
              <a:rPr lang="zh-CN" altLang="en-US" dirty="0" smtClean="0"/>
              <a:t>天线阵列</a:t>
            </a:r>
            <a:endParaRPr lang="zh-CN" altLang="en-US" dirty="0"/>
          </a:p>
        </p:txBody>
      </p:sp>
      <p:sp>
        <p:nvSpPr>
          <p:cNvPr id="12" name="TextBox 11"/>
          <p:cNvSpPr txBox="1"/>
          <p:nvPr/>
        </p:nvSpPr>
        <p:spPr>
          <a:xfrm>
            <a:off x="2000232" y="3357562"/>
            <a:ext cx="1214446" cy="369332"/>
          </a:xfrm>
          <a:prstGeom prst="rect">
            <a:avLst/>
          </a:prstGeom>
          <a:noFill/>
        </p:spPr>
        <p:txBody>
          <a:bodyPr wrap="square" rtlCol="0">
            <a:spAutoFit/>
          </a:bodyPr>
          <a:lstStyle/>
          <a:p>
            <a:r>
              <a:rPr lang="zh-CN" altLang="en-US" dirty="0" smtClean="0"/>
              <a:t>天线阵列</a:t>
            </a:r>
            <a:endParaRPr lang="zh-CN" altLang="en-US" dirty="0"/>
          </a:p>
        </p:txBody>
      </p:sp>
      <p:sp>
        <p:nvSpPr>
          <p:cNvPr id="13" name="TextBox 12"/>
          <p:cNvSpPr txBox="1"/>
          <p:nvPr/>
        </p:nvSpPr>
        <p:spPr>
          <a:xfrm>
            <a:off x="1643042" y="4071942"/>
            <a:ext cx="1214446" cy="369332"/>
          </a:xfrm>
          <a:prstGeom prst="rect">
            <a:avLst/>
          </a:prstGeom>
          <a:noFill/>
        </p:spPr>
        <p:txBody>
          <a:bodyPr wrap="square" rtlCol="0">
            <a:spAutoFit/>
          </a:bodyPr>
          <a:lstStyle/>
          <a:p>
            <a:r>
              <a:rPr lang="zh-CN" altLang="en-US" smtClean="0"/>
              <a:t>主体框架</a:t>
            </a:r>
            <a:endParaRPr lang="zh-CN" altLang="en-US" dirty="0"/>
          </a:p>
        </p:txBody>
      </p:sp>
      <p:sp>
        <p:nvSpPr>
          <p:cNvPr id="14" name="TextBox 13"/>
          <p:cNvSpPr txBox="1"/>
          <p:nvPr/>
        </p:nvSpPr>
        <p:spPr>
          <a:xfrm>
            <a:off x="1643042" y="4714884"/>
            <a:ext cx="1214446" cy="369332"/>
          </a:xfrm>
          <a:prstGeom prst="rect">
            <a:avLst/>
          </a:prstGeom>
          <a:noFill/>
        </p:spPr>
        <p:txBody>
          <a:bodyPr wrap="square" rtlCol="0">
            <a:spAutoFit/>
          </a:bodyPr>
          <a:lstStyle/>
          <a:p>
            <a:r>
              <a:rPr lang="zh-CN" altLang="en-US" smtClean="0"/>
              <a:t>扫描区域</a:t>
            </a:r>
            <a:endParaRPr lang="zh-CN" altLang="en-US" dirty="0"/>
          </a:p>
        </p:txBody>
      </p:sp>
      <p:sp>
        <p:nvSpPr>
          <p:cNvPr id="15" name="TextBox 14"/>
          <p:cNvSpPr txBox="1"/>
          <p:nvPr/>
        </p:nvSpPr>
        <p:spPr>
          <a:xfrm>
            <a:off x="6000760" y="4857760"/>
            <a:ext cx="1214446" cy="369332"/>
          </a:xfrm>
          <a:prstGeom prst="rect">
            <a:avLst/>
          </a:prstGeom>
          <a:noFill/>
        </p:spPr>
        <p:txBody>
          <a:bodyPr wrap="square" rtlCol="0">
            <a:spAutoFit/>
          </a:bodyPr>
          <a:lstStyle/>
          <a:p>
            <a:r>
              <a:rPr lang="zh-CN" altLang="en-US" dirty="0" smtClean="0"/>
              <a:t>扫描区域</a:t>
            </a:r>
            <a:endParaRPr lang="zh-CN" altLang="en-US" dirty="0"/>
          </a:p>
        </p:txBody>
      </p:sp>
      <p:sp>
        <p:nvSpPr>
          <p:cNvPr id="16" name="TextBox 15"/>
          <p:cNvSpPr txBox="1"/>
          <p:nvPr/>
        </p:nvSpPr>
        <p:spPr>
          <a:xfrm>
            <a:off x="2071670" y="5786454"/>
            <a:ext cx="1214446" cy="369332"/>
          </a:xfrm>
          <a:prstGeom prst="rect">
            <a:avLst/>
          </a:prstGeom>
          <a:noFill/>
        </p:spPr>
        <p:txBody>
          <a:bodyPr wrap="square" rtlCol="0">
            <a:spAutoFit/>
          </a:bodyPr>
          <a:lstStyle/>
          <a:p>
            <a:r>
              <a:rPr lang="zh-CN" altLang="en-US" smtClean="0"/>
              <a:t>      入口</a:t>
            </a:r>
            <a:endParaRPr lang="zh-CN" altLang="en-US" dirty="0"/>
          </a:p>
        </p:txBody>
      </p:sp>
      <p:sp>
        <p:nvSpPr>
          <p:cNvPr id="17" name="TextBox 16"/>
          <p:cNvSpPr txBox="1"/>
          <p:nvPr/>
        </p:nvSpPr>
        <p:spPr>
          <a:xfrm>
            <a:off x="6000760" y="4286256"/>
            <a:ext cx="1214446" cy="369332"/>
          </a:xfrm>
          <a:prstGeom prst="rect">
            <a:avLst/>
          </a:prstGeom>
          <a:noFill/>
        </p:spPr>
        <p:txBody>
          <a:bodyPr wrap="square" rtlCol="0">
            <a:spAutoFit/>
          </a:bodyPr>
          <a:lstStyle/>
          <a:p>
            <a:r>
              <a:rPr lang="zh-CN" altLang="en-US" dirty="0" smtClean="0"/>
              <a:t>      出口</a:t>
            </a:r>
            <a:endParaRPr lang="zh-CN" altLang="en-US" dirty="0"/>
          </a:p>
        </p:txBody>
      </p:sp>
      <p:sp>
        <p:nvSpPr>
          <p:cNvPr id="18" name="TextBox 17"/>
          <p:cNvSpPr txBox="1"/>
          <p:nvPr/>
        </p:nvSpPr>
        <p:spPr>
          <a:xfrm>
            <a:off x="5929322" y="5643578"/>
            <a:ext cx="1214446" cy="369332"/>
          </a:xfrm>
          <a:prstGeom prst="rect">
            <a:avLst/>
          </a:prstGeom>
          <a:noFill/>
        </p:spPr>
        <p:txBody>
          <a:bodyPr wrap="square" rtlCol="0">
            <a:spAutoFit/>
          </a:bodyPr>
          <a:lstStyle/>
          <a:p>
            <a:r>
              <a:rPr lang="zh-CN" altLang="en-US" dirty="0" smtClean="0"/>
              <a:t>结果输出</a:t>
            </a:r>
            <a:endParaRPr lang="zh-CN" altLang="en-US" dirty="0"/>
          </a:p>
        </p:txBody>
      </p:sp>
      <p:pic>
        <p:nvPicPr>
          <p:cNvPr id="19"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lvl="0" indent="303213" fontAlgn="base">
              <a:spcAft>
                <a:spcPct val="0"/>
              </a:spcAft>
            </a:pPr>
            <a:r>
              <a:rPr lang="zh-CN" altLang="en-US" sz="2800" dirty="0" smtClean="0">
                <a:solidFill>
                  <a:srgbClr val="00B050"/>
                </a:solidFill>
                <a:effectLst/>
                <a:latin typeface="+mj-ea"/>
                <a:cs typeface="Times New Roman" pitchFamily="18" charset="0"/>
              </a:rPr>
              <a:t>毫米波全息成像设备预警项目的技术和结构划分</a:t>
            </a:r>
            <a:endParaRPr lang="zh-CN" altLang="en-US" sz="2800" dirty="0" smtClean="0">
              <a:solidFill>
                <a:srgbClr val="00B050"/>
              </a:solidFill>
              <a:effectLst/>
              <a:latin typeface="+mj-ea"/>
            </a:endParaRPr>
          </a:p>
        </p:txBody>
      </p:sp>
      <p:graphicFrame>
        <p:nvGraphicFramePr>
          <p:cNvPr id="4" name="内容占位符 3"/>
          <p:cNvGraphicFramePr>
            <a:graphicFrameLocks noGrp="1"/>
          </p:cNvGraphicFramePr>
          <p:nvPr>
            <p:ph idx="1"/>
          </p:nvPr>
        </p:nvGraphicFramePr>
        <p:xfrm>
          <a:off x="714348" y="1500175"/>
          <a:ext cx="7929618" cy="4786347"/>
        </p:xfrm>
        <a:graphic>
          <a:graphicData uri="http://schemas.openxmlformats.org/drawingml/2006/table">
            <a:tbl>
              <a:tblPr/>
              <a:tblGrid>
                <a:gridCol w="3964809"/>
                <a:gridCol w="3964809"/>
              </a:tblGrid>
              <a:tr h="595367">
                <a:tc>
                  <a:txBody>
                    <a:bodyPr/>
                    <a:lstStyle/>
                    <a:p>
                      <a:pPr algn="ctr">
                        <a:lnSpc>
                          <a:spcPts val="2300"/>
                        </a:lnSpc>
                        <a:spcAft>
                          <a:spcPts val="0"/>
                        </a:spcAft>
                      </a:pPr>
                      <a:r>
                        <a:rPr lang="zh-CN" sz="1050" b="1" kern="100" dirty="0">
                          <a:solidFill>
                            <a:srgbClr val="000000"/>
                          </a:solidFill>
                          <a:latin typeface="黑体" pitchFamily="2" charset="-122"/>
                          <a:ea typeface="黑体" pitchFamily="2" charset="-122"/>
                          <a:cs typeface="Times New Roman"/>
                        </a:rPr>
                        <a:t>主题</a:t>
                      </a:r>
                      <a:endParaRPr lang="zh-CN" sz="1500" b="1" kern="100" dirty="0">
                        <a:solidFill>
                          <a:srgbClr val="000000"/>
                        </a:solidFill>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ts val="2300"/>
                        </a:lnSpc>
                        <a:spcAft>
                          <a:spcPts val="0"/>
                        </a:spcAft>
                      </a:pPr>
                      <a:r>
                        <a:rPr lang="zh-CN" sz="1050" b="1" kern="100">
                          <a:solidFill>
                            <a:srgbClr val="000000"/>
                          </a:solidFill>
                          <a:latin typeface="黑体" pitchFamily="2" charset="-122"/>
                          <a:ea typeface="黑体" pitchFamily="2" charset="-122"/>
                          <a:cs typeface="Times New Roman"/>
                        </a:rPr>
                        <a:t>子项目</a:t>
                      </a:r>
                      <a:endParaRPr lang="zh-CN" sz="1500" b="1" kern="100">
                        <a:solidFill>
                          <a:srgbClr val="000000"/>
                        </a:solidFill>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653624">
                <a:tc rowSpan="4">
                  <a:txBody>
                    <a:bodyPr/>
                    <a:lstStyle/>
                    <a:p>
                      <a:pPr algn="just">
                        <a:lnSpc>
                          <a:spcPct val="100000"/>
                        </a:lnSpc>
                        <a:spcAft>
                          <a:spcPts val="0"/>
                        </a:spcAft>
                      </a:pPr>
                      <a:r>
                        <a:rPr lang="en-US" sz="3600" b="1" kern="100" dirty="0">
                          <a:solidFill>
                            <a:srgbClr val="000000"/>
                          </a:solidFill>
                          <a:latin typeface="黑体" pitchFamily="2" charset="-122"/>
                          <a:ea typeface="黑体" pitchFamily="2" charset="-122"/>
                          <a:cs typeface="Times New Roman"/>
                        </a:rPr>
                        <a:t>1.</a:t>
                      </a:r>
                      <a:r>
                        <a:rPr lang="zh-CN" sz="3600" b="1" kern="100" dirty="0">
                          <a:solidFill>
                            <a:srgbClr val="000000"/>
                          </a:solidFill>
                          <a:latin typeface="黑体" pitchFamily="2" charset="-122"/>
                          <a:ea typeface="黑体" pitchFamily="2" charset="-122"/>
                          <a:cs typeface="Times New Roman"/>
                        </a:rPr>
                        <a:t>整机及工作方式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en-US" sz="2000" b="1" kern="100" dirty="0">
                          <a:solidFill>
                            <a:srgbClr val="FF0000"/>
                          </a:solidFill>
                          <a:latin typeface="黑体" pitchFamily="2" charset="-122"/>
                          <a:ea typeface="黑体" pitchFamily="2" charset="-122"/>
                          <a:cs typeface="Times New Roman"/>
                        </a:rPr>
                        <a:t>1.1 </a:t>
                      </a:r>
                      <a:r>
                        <a:rPr lang="zh-CN" sz="2000" b="1" kern="100" dirty="0">
                          <a:solidFill>
                            <a:srgbClr val="FF0000"/>
                          </a:solidFill>
                          <a:latin typeface="黑体" pitchFamily="2" charset="-122"/>
                          <a:ea typeface="黑体" pitchFamily="2" charset="-122"/>
                          <a:cs typeface="Times New Roman"/>
                        </a:rPr>
                        <a:t>毫米波全息成像（主动式）整机设备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624">
                <a:tc vMerge="1">
                  <a:txBody>
                    <a:bodyPr/>
                    <a:lstStyle/>
                    <a:p>
                      <a:endParaRPr lang="zh-CN" altLang="en-US"/>
                    </a:p>
                  </a:txBody>
                  <a:tcPr/>
                </a:tc>
                <a:tc>
                  <a:txBody>
                    <a:bodyPr/>
                    <a:lstStyle/>
                    <a:p>
                      <a:pPr algn="just">
                        <a:lnSpc>
                          <a:spcPts val="2300"/>
                        </a:lnSpc>
                        <a:spcAft>
                          <a:spcPts val="0"/>
                        </a:spcAft>
                      </a:pPr>
                      <a:r>
                        <a:rPr lang="en-US" sz="2400" b="1" kern="100" dirty="0">
                          <a:solidFill>
                            <a:srgbClr val="000000"/>
                          </a:solidFill>
                          <a:latin typeface="黑体" pitchFamily="2" charset="-122"/>
                          <a:ea typeface="黑体" pitchFamily="2" charset="-122"/>
                          <a:cs typeface="Times New Roman"/>
                        </a:rPr>
                        <a:t>1.2 </a:t>
                      </a:r>
                      <a:r>
                        <a:rPr lang="zh-CN" sz="2400" b="1" kern="100" dirty="0">
                          <a:solidFill>
                            <a:srgbClr val="000000"/>
                          </a:solidFill>
                          <a:latin typeface="黑体" pitchFamily="2" charset="-122"/>
                          <a:ea typeface="黑体" pitchFamily="2" charset="-122"/>
                          <a:cs typeface="Times New Roman"/>
                        </a:rPr>
                        <a:t>毫米波全息成像（主动式）方法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236">
                <a:tc vMerge="1">
                  <a:txBody>
                    <a:bodyPr/>
                    <a:lstStyle/>
                    <a:p>
                      <a:endParaRPr lang="zh-CN" altLang="en-US"/>
                    </a:p>
                  </a:txBody>
                  <a:tcPr/>
                </a:tc>
                <a:tc>
                  <a:txBody>
                    <a:bodyPr/>
                    <a:lstStyle/>
                    <a:p>
                      <a:pPr algn="just">
                        <a:lnSpc>
                          <a:spcPts val="2300"/>
                        </a:lnSpc>
                        <a:spcAft>
                          <a:spcPts val="0"/>
                        </a:spcAft>
                      </a:pPr>
                      <a:r>
                        <a:rPr lang="en-US" sz="2000" b="1" kern="100" dirty="0">
                          <a:solidFill>
                            <a:srgbClr val="000000"/>
                          </a:solidFill>
                          <a:latin typeface="黑体" pitchFamily="2" charset="-122"/>
                          <a:ea typeface="黑体" pitchFamily="2" charset="-122"/>
                          <a:cs typeface="Times New Roman"/>
                        </a:rPr>
                        <a:t>1.3</a:t>
                      </a:r>
                      <a:r>
                        <a:rPr lang="zh-CN" sz="2000" b="1" kern="100" dirty="0">
                          <a:solidFill>
                            <a:srgbClr val="000000"/>
                          </a:solidFill>
                          <a:latin typeface="黑体" pitchFamily="2" charset="-122"/>
                          <a:ea typeface="黑体" pitchFamily="2" charset="-122"/>
                          <a:cs typeface="Times New Roman"/>
                        </a:rPr>
                        <a:t>毫米波成像系统（主动式）的标定方法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157">
                <a:tc vMerge="1">
                  <a:txBody>
                    <a:bodyPr/>
                    <a:lstStyle/>
                    <a:p>
                      <a:endParaRPr lang="zh-CN" altLang="en-US"/>
                    </a:p>
                  </a:txBody>
                  <a:tcPr/>
                </a:tc>
                <a:tc>
                  <a:txBody>
                    <a:bodyPr/>
                    <a:lstStyle/>
                    <a:p>
                      <a:pPr algn="just">
                        <a:lnSpc>
                          <a:spcPts val="2300"/>
                        </a:lnSpc>
                        <a:spcAft>
                          <a:spcPts val="0"/>
                        </a:spcAft>
                      </a:pPr>
                      <a:r>
                        <a:rPr lang="en-US" sz="2000" b="1" kern="100" dirty="0">
                          <a:solidFill>
                            <a:srgbClr val="000000"/>
                          </a:solidFill>
                          <a:latin typeface="黑体" pitchFamily="2" charset="-122"/>
                          <a:ea typeface="黑体" pitchFamily="2" charset="-122"/>
                          <a:cs typeface="Times New Roman"/>
                        </a:rPr>
                        <a:t>1.4</a:t>
                      </a:r>
                      <a:r>
                        <a:rPr lang="zh-CN" sz="2000" b="1" kern="100" dirty="0">
                          <a:solidFill>
                            <a:srgbClr val="000000"/>
                          </a:solidFill>
                          <a:latin typeface="黑体" pitchFamily="2" charset="-122"/>
                          <a:ea typeface="黑体" pitchFamily="2" charset="-122"/>
                          <a:cs typeface="Times New Roman"/>
                        </a:rPr>
                        <a:t>毫米波全息重建方法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157">
                <a:tc>
                  <a:txBody>
                    <a:bodyPr/>
                    <a:lstStyle/>
                    <a:p>
                      <a:pPr algn="just">
                        <a:lnSpc>
                          <a:spcPts val="2300"/>
                        </a:lnSpc>
                        <a:spcAft>
                          <a:spcPts val="0"/>
                        </a:spcAft>
                      </a:pPr>
                      <a:r>
                        <a:rPr lang="en-US" sz="2400" b="1" kern="100" dirty="0">
                          <a:solidFill>
                            <a:srgbClr val="000000"/>
                          </a:solidFill>
                          <a:latin typeface="黑体" pitchFamily="2" charset="-122"/>
                          <a:ea typeface="黑体" pitchFamily="2" charset="-122"/>
                          <a:cs typeface="Times New Roman"/>
                        </a:rPr>
                        <a:t>2.</a:t>
                      </a:r>
                      <a:r>
                        <a:rPr lang="zh-CN" sz="2400" b="1" kern="100" dirty="0">
                          <a:solidFill>
                            <a:srgbClr val="000000"/>
                          </a:solidFill>
                          <a:latin typeface="黑体" pitchFamily="2" charset="-122"/>
                          <a:ea typeface="黑体" pitchFamily="2" charset="-122"/>
                          <a:cs typeface="Times New Roman"/>
                        </a:rPr>
                        <a:t>信号处理分系统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en-US" sz="2000" b="1" kern="100" dirty="0">
                          <a:solidFill>
                            <a:srgbClr val="000000"/>
                          </a:solidFill>
                          <a:latin typeface="黑体" pitchFamily="2" charset="-122"/>
                          <a:ea typeface="黑体" pitchFamily="2" charset="-122"/>
                          <a:cs typeface="Times New Roman"/>
                        </a:rPr>
                        <a:t>2.1 </a:t>
                      </a:r>
                      <a:r>
                        <a:rPr lang="zh-CN" sz="2000" b="1" kern="100" dirty="0">
                          <a:solidFill>
                            <a:srgbClr val="000000"/>
                          </a:solidFill>
                          <a:latin typeface="黑体" pitchFamily="2" charset="-122"/>
                          <a:ea typeface="黑体" pitchFamily="2" charset="-122"/>
                          <a:cs typeface="Times New Roman"/>
                        </a:rPr>
                        <a:t>毫米波信号处理系统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591">
                <a:tc rowSpan="2">
                  <a:txBody>
                    <a:bodyPr/>
                    <a:lstStyle/>
                    <a:p>
                      <a:pPr algn="just">
                        <a:lnSpc>
                          <a:spcPts val="2300"/>
                        </a:lnSpc>
                        <a:spcAft>
                          <a:spcPts val="0"/>
                        </a:spcAft>
                      </a:pPr>
                      <a:r>
                        <a:rPr lang="en-US" sz="2800" b="1" kern="100" dirty="0">
                          <a:solidFill>
                            <a:srgbClr val="000000"/>
                          </a:solidFill>
                          <a:latin typeface="黑体" pitchFamily="2" charset="-122"/>
                          <a:ea typeface="黑体" pitchFamily="2" charset="-122"/>
                          <a:cs typeface="Times New Roman"/>
                        </a:rPr>
                        <a:t>3.</a:t>
                      </a:r>
                      <a:r>
                        <a:rPr lang="zh-CN" sz="2800" b="1" kern="100" dirty="0">
                          <a:solidFill>
                            <a:srgbClr val="000000"/>
                          </a:solidFill>
                          <a:latin typeface="黑体" pitchFamily="2" charset="-122"/>
                          <a:ea typeface="黑体" pitchFamily="2" charset="-122"/>
                          <a:cs typeface="Times New Roman"/>
                        </a:rPr>
                        <a:t>扫描分系统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en-US" sz="2000" b="1" kern="100" dirty="0">
                          <a:solidFill>
                            <a:srgbClr val="000000"/>
                          </a:solidFill>
                          <a:latin typeface="黑体" pitchFamily="2" charset="-122"/>
                          <a:ea typeface="黑体" pitchFamily="2" charset="-122"/>
                          <a:cs typeface="Times New Roman"/>
                        </a:rPr>
                        <a:t>3.1</a:t>
                      </a:r>
                      <a:r>
                        <a:rPr lang="zh-CN" sz="2000" b="1" kern="100" dirty="0">
                          <a:solidFill>
                            <a:srgbClr val="000000"/>
                          </a:solidFill>
                          <a:latin typeface="黑体" pitchFamily="2" charset="-122"/>
                          <a:ea typeface="黑体" pitchFamily="2" charset="-122"/>
                          <a:cs typeface="Times New Roman"/>
                        </a:rPr>
                        <a:t>毫米波扫描系统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591">
                <a:tc vMerge="1">
                  <a:txBody>
                    <a:bodyPr/>
                    <a:lstStyle/>
                    <a:p>
                      <a:endParaRPr lang="zh-CN" altLang="en-US"/>
                    </a:p>
                  </a:txBody>
                  <a:tcPr/>
                </a:tc>
                <a:tc>
                  <a:txBody>
                    <a:bodyPr/>
                    <a:lstStyle/>
                    <a:p>
                      <a:pPr algn="just">
                        <a:lnSpc>
                          <a:spcPts val="2300"/>
                        </a:lnSpc>
                        <a:spcAft>
                          <a:spcPts val="0"/>
                        </a:spcAft>
                      </a:pPr>
                      <a:r>
                        <a:rPr lang="en-US" sz="2000" b="1" kern="100" dirty="0">
                          <a:solidFill>
                            <a:srgbClr val="000000"/>
                          </a:solidFill>
                          <a:latin typeface="黑体" pitchFamily="2" charset="-122"/>
                          <a:ea typeface="黑体" pitchFamily="2" charset="-122"/>
                          <a:cs typeface="Times New Roman"/>
                        </a:rPr>
                        <a:t>3.2 </a:t>
                      </a:r>
                      <a:r>
                        <a:rPr lang="zh-CN" sz="2000" b="1" kern="100" dirty="0">
                          <a:solidFill>
                            <a:srgbClr val="000000"/>
                          </a:solidFill>
                          <a:latin typeface="黑体" pitchFamily="2" charset="-122"/>
                          <a:ea typeface="黑体" pitchFamily="2" charset="-122"/>
                          <a:cs typeface="Times New Roman"/>
                        </a:rPr>
                        <a:t>毫米波扫描方法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a:t>
            </a:r>
            <a:r>
              <a:rPr lang="zh-CN" altLang="en-US" dirty="0" smtClean="0"/>
              <a:t>、确定检索内容</a:t>
            </a:r>
            <a:endParaRPr lang="zh-CN" altLang="en-US" dirty="0"/>
          </a:p>
        </p:txBody>
      </p:sp>
      <p:sp>
        <p:nvSpPr>
          <p:cNvPr id="3" name="内容占位符 2"/>
          <p:cNvSpPr>
            <a:spLocks noGrp="1"/>
          </p:cNvSpPr>
          <p:nvPr>
            <p:ph idx="1"/>
          </p:nvPr>
        </p:nvSpPr>
        <p:spPr/>
        <p:txBody>
          <a:bodyPr>
            <a:normAutofit/>
          </a:bodyPr>
          <a:lstStyle/>
          <a:p>
            <a:r>
              <a:rPr lang="zh-CN" altLang="en-US" sz="3200" b="1" dirty="0" smtClean="0">
                <a:solidFill>
                  <a:srgbClr val="00B050"/>
                </a:solidFill>
                <a:latin typeface="+mj-ea"/>
                <a:ea typeface="+mj-ea"/>
              </a:rPr>
              <a:t>执行查新检索的人员与分析人员往往是不同的</a:t>
            </a:r>
            <a:endParaRPr lang="en-US" altLang="zh-CN" sz="3200" b="1" dirty="0" smtClean="0">
              <a:solidFill>
                <a:srgbClr val="00B050"/>
              </a:solidFill>
              <a:latin typeface="+mj-ea"/>
              <a:ea typeface="+mj-ea"/>
            </a:endParaRPr>
          </a:p>
          <a:p>
            <a:r>
              <a:rPr lang="zh-CN" altLang="en-US" sz="3200" b="1" dirty="0" smtClean="0">
                <a:solidFill>
                  <a:srgbClr val="0070C0"/>
                </a:solidFill>
                <a:latin typeface="+mj-ea"/>
                <a:ea typeface="+mj-ea"/>
              </a:rPr>
              <a:t>准确提供查新内容是查新结果是否准确、范围是否合适的关键</a:t>
            </a:r>
            <a:endParaRPr lang="en-US" altLang="zh-CN" sz="3200" b="1" dirty="0" smtClean="0">
              <a:solidFill>
                <a:srgbClr val="0070C0"/>
              </a:solidFill>
              <a:latin typeface="+mj-ea"/>
              <a:ea typeface="+mj-ea"/>
            </a:endParaRPr>
          </a:p>
          <a:p>
            <a:r>
              <a:rPr lang="zh-CN" altLang="en-US" sz="3200" b="1" dirty="0" smtClean="0">
                <a:solidFill>
                  <a:srgbClr val="7030A0"/>
                </a:solidFill>
                <a:latin typeface="+mj-ea"/>
                <a:ea typeface="+mj-ea"/>
              </a:rPr>
              <a:t>分析人员要与检索人员进行密切沟通，使检索人员准确理解和把握要检索的技术方案</a:t>
            </a:r>
            <a:endParaRPr lang="en-US" altLang="zh-CN" sz="3200" b="1" dirty="0" smtClean="0">
              <a:solidFill>
                <a:srgbClr val="7030A0"/>
              </a:solidFill>
              <a:latin typeface="+mj-ea"/>
              <a:ea typeface="+mj-ea"/>
            </a:endParaRPr>
          </a:p>
          <a:p>
            <a:r>
              <a:rPr lang="zh-CN" altLang="en-US" sz="3200" b="1" dirty="0" smtClean="0">
                <a:solidFill>
                  <a:srgbClr val="7030A0"/>
                </a:solidFill>
                <a:latin typeface="+mj-ea"/>
                <a:ea typeface="+mj-ea"/>
                <a:hlinkClick r:id="rId2" action="ppaction://hlinkfile"/>
              </a:rPr>
              <a:t>系统划分和技术主题</a:t>
            </a:r>
            <a:r>
              <a:rPr lang="en-US" altLang="zh-CN" sz="3200" b="1" dirty="0" smtClean="0">
                <a:solidFill>
                  <a:srgbClr val="7030A0"/>
                </a:solidFill>
                <a:latin typeface="+mj-ea"/>
                <a:ea typeface="+mj-ea"/>
                <a:hlinkClick r:id="rId2" action="ppaction://hlinkfile"/>
              </a:rPr>
              <a:t>.doc</a:t>
            </a:r>
            <a:endParaRPr lang="en-US" altLang="zh-CN" sz="3200" b="1" dirty="0" smtClean="0">
              <a:solidFill>
                <a:srgbClr val="7030A0"/>
              </a:solidFill>
              <a:latin typeface="+mj-ea"/>
              <a:ea typeface="+mj-ea"/>
            </a:endParaRPr>
          </a:p>
        </p:txBody>
      </p:sp>
      <p:pic>
        <p:nvPicPr>
          <p:cNvPr id="4"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429520"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en-US" b="1" dirty="0" smtClean="0">
                <a:latin typeface="+mj-ea"/>
                <a:ea typeface="+mj-ea"/>
              </a:rPr>
              <a:t>1</a:t>
            </a:r>
            <a:r>
              <a:rPr lang="zh-CN" altLang="en-US" b="1" dirty="0" smtClean="0">
                <a:latin typeface="+mj-ea"/>
                <a:ea typeface="+mj-ea"/>
              </a:rPr>
              <a:t>． 一种毫米波全息成像设备，包括：</a:t>
            </a:r>
          </a:p>
          <a:p>
            <a:r>
              <a:rPr lang="zh-CN" altLang="en-US" b="1" dirty="0" smtClean="0">
                <a:latin typeface="+mj-ea"/>
                <a:ea typeface="+mj-ea"/>
              </a:rPr>
              <a:t>扫描系统，包括用于将毫米波信号发送至待测对象和接收来自待测对象的毫米波信号的毫米波收发天线阵列和用于驱动所述毫米波收发天线对待测对象进行扫描的扫描驱动装置；</a:t>
            </a:r>
          </a:p>
          <a:p>
            <a:r>
              <a:rPr lang="zh-CN" altLang="en-US" b="1" dirty="0" smtClean="0">
                <a:latin typeface="+mj-ea"/>
                <a:ea typeface="+mj-ea"/>
              </a:rPr>
              <a:t>毫米波信号处理系统，用于生成由毫米波收发天线阵列发送的毫米波信号并处理和采集毫米波收发天线阵列接收到的毫米波信号；</a:t>
            </a:r>
          </a:p>
          <a:p>
            <a:r>
              <a:rPr lang="zh-CN" altLang="en-US" b="1" dirty="0" smtClean="0">
                <a:latin typeface="+mj-ea"/>
                <a:ea typeface="+mj-ea"/>
              </a:rPr>
              <a:t>控制装置，用于控制扫描装置以及毫米波信号处理系统的时序和工作；和</a:t>
            </a:r>
          </a:p>
          <a:p>
            <a:r>
              <a:rPr lang="zh-CN" altLang="en-US" b="1" dirty="0" smtClean="0">
                <a:latin typeface="+mj-ea"/>
                <a:ea typeface="+mj-ea"/>
              </a:rPr>
              <a:t>图像处理装置，用于根据经过毫米波信号处理系统处理和采集的毫米波信号对待测对象进行全息成像。</a:t>
            </a:r>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70000" lnSpcReduction="20000"/>
          </a:bodyPr>
          <a:lstStyle/>
          <a:p>
            <a:r>
              <a:rPr lang="en-US" b="1" dirty="0" smtClean="0">
                <a:latin typeface="+mn-ea"/>
              </a:rPr>
              <a:t>2.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所述的毫米波全息成像设备，其中毫米波信号处理系统包括：毫米波频率发生器（或频率综合器、频率合成器、频率源）、混频器、数据采集装置。</a:t>
            </a:r>
          </a:p>
          <a:p>
            <a:r>
              <a:rPr lang="en-US" b="1" dirty="0" smtClean="0">
                <a:latin typeface="+mn-ea"/>
              </a:rPr>
              <a:t>3.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所述的毫米波全息成像设备，其中扫描系统是单面扫描系统、双面扫描系统或柱面扫描系统。</a:t>
            </a:r>
          </a:p>
          <a:p>
            <a:r>
              <a:rPr lang="en-US" b="1" dirty="0" smtClean="0">
                <a:latin typeface="+mn-ea"/>
              </a:rPr>
              <a:t>4.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所述的毫米波全息成像设备，其中毫米波收发天线阵列上具有等间隔交错排布的天线单元。</a:t>
            </a:r>
          </a:p>
          <a:p>
            <a:r>
              <a:rPr lang="en-US" b="1" dirty="0" smtClean="0">
                <a:latin typeface="+mn-ea"/>
              </a:rPr>
              <a:t>5.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所述的毫米波全息成像设备，还包括标定或校准装置，所述标定或校准机构用于在进行毫米波全息成像之前对设备进行标定或校准。</a:t>
            </a:r>
          </a:p>
          <a:p>
            <a:r>
              <a:rPr lang="en-US" b="1" dirty="0" smtClean="0">
                <a:latin typeface="+mn-ea"/>
              </a:rPr>
              <a:t>6.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所述的毫米波全息成像设备，其中待测对象是人体。</a:t>
            </a:r>
          </a:p>
          <a:p>
            <a:r>
              <a:rPr lang="en-US" b="1" dirty="0" smtClean="0">
                <a:latin typeface="+mn-ea"/>
              </a:rPr>
              <a:t>7. </a:t>
            </a:r>
            <a:r>
              <a:rPr lang="zh-CN" altLang="en-US" b="1" dirty="0" smtClean="0">
                <a:latin typeface="+mn-ea"/>
              </a:rPr>
              <a:t>根据方案</a:t>
            </a:r>
            <a:r>
              <a:rPr lang="en-US" b="1" dirty="0" smtClean="0">
                <a:latin typeface="+mn-ea"/>
              </a:rPr>
              <a:t>1</a:t>
            </a:r>
            <a:r>
              <a:rPr lang="zh-CN" altLang="en-US" b="1" dirty="0" smtClean="0">
                <a:latin typeface="+mn-ea"/>
              </a:rPr>
              <a:t>所述的毫米波全息成像设备，其中毫米波的频率在</a:t>
            </a:r>
            <a:r>
              <a:rPr lang="en-US" b="1" dirty="0" smtClean="0">
                <a:latin typeface="+mn-ea"/>
              </a:rPr>
              <a:t>20-300GHz</a:t>
            </a:r>
            <a:r>
              <a:rPr lang="zh-CN" altLang="en-US" b="1" dirty="0" smtClean="0">
                <a:latin typeface="+mn-ea"/>
              </a:rPr>
              <a:t>之间。</a:t>
            </a:r>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en-US" b="1" dirty="0" smtClean="0"/>
              <a:t>设计检索关键词</a:t>
            </a:r>
            <a:endParaRPr lang="en-US" altLang="zh-CN" b="1" dirty="0" smtClean="0"/>
          </a:p>
          <a:p>
            <a:r>
              <a:rPr lang="zh-CN" altLang="en-US" b="1" dirty="0" smtClean="0"/>
              <a:t>中文：</a:t>
            </a:r>
            <a:endParaRPr lang="en-US" altLang="zh-CN" b="1" dirty="0" smtClean="0"/>
          </a:p>
          <a:p>
            <a:r>
              <a:rPr lang="zh-CN" altLang="en-US" b="1" dirty="0" smtClean="0"/>
              <a:t>毫米波，无线电波，电磁波，近</a:t>
            </a:r>
            <a:endParaRPr lang="en-US" altLang="zh-CN" b="1" dirty="0" smtClean="0"/>
          </a:p>
          <a:p>
            <a:r>
              <a:rPr lang="zh-CN" altLang="en-US" b="1" dirty="0" smtClean="0"/>
              <a:t>场毫米波，全息雷达成像，等；</a:t>
            </a:r>
            <a:endParaRPr lang="en-US" altLang="zh-CN" b="1" dirty="0" smtClean="0"/>
          </a:p>
          <a:p>
            <a:r>
              <a:rPr lang="zh-CN" altLang="en-US" b="1" dirty="0" smtClean="0"/>
              <a:t>英文：</a:t>
            </a:r>
            <a:endParaRPr lang="en-US" altLang="zh-CN" b="1" dirty="0" smtClean="0"/>
          </a:p>
          <a:p>
            <a:r>
              <a:rPr lang="en-US" dirty="0" smtClean="0"/>
              <a:t>Millimeter Waves, millimeter-</a:t>
            </a:r>
          </a:p>
          <a:p>
            <a:r>
              <a:rPr lang="en-US" dirty="0" smtClean="0"/>
              <a:t>wave, radio wave, wireless</a:t>
            </a:r>
          </a:p>
          <a:p>
            <a:r>
              <a:rPr lang="en-US" dirty="0" smtClean="0"/>
              <a:t> electric wave</a:t>
            </a:r>
            <a:r>
              <a:rPr lang="zh-CN" altLang="en-US" dirty="0" smtClean="0"/>
              <a:t>，等</a:t>
            </a:r>
          </a:p>
          <a:p>
            <a:endParaRPr lang="zh-CN" altLang="en-US" dirty="0"/>
          </a:p>
        </p:txBody>
      </p:sp>
      <p:pic>
        <p:nvPicPr>
          <p:cNvPr id="4" name="Picture 14" descr="061"/>
          <p:cNvPicPr>
            <a:picLocks noChangeAspect="1" noChangeArrowheads="1"/>
          </p:cNvPicPr>
          <p:nvPr/>
        </p:nvPicPr>
        <p:blipFill>
          <a:blip r:embed="rId2"/>
          <a:srcRect/>
          <a:stretch>
            <a:fillRect/>
          </a:stretch>
        </p:blipFill>
        <p:spPr bwMode="auto">
          <a:xfrm>
            <a:off x="5857884" y="4000504"/>
            <a:ext cx="2857488" cy="2550433"/>
          </a:xfrm>
          <a:prstGeom prst="rect">
            <a:avLst/>
          </a:prstGeom>
          <a:noFill/>
          <a:ln w="9525">
            <a:noFill/>
            <a:miter lim="800000"/>
            <a:headEnd/>
            <a:tailEnd/>
          </a:ln>
        </p:spPr>
      </p:pic>
      <p:pic>
        <p:nvPicPr>
          <p:cNvPr id="5"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2.4</a:t>
            </a:r>
            <a:r>
              <a:rPr lang="zh-CN" altLang="en-US" dirty="0" smtClean="0"/>
              <a:t>、对检索结果进行初筛分类</a:t>
            </a:r>
            <a:endParaRPr lang="zh-CN" altLang="en-US" dirty="0"/>
          </a:p>
        </p:txBody>
      </p:sp>
      <p:sp>
        <p:nvSpPr>
          <p:cNvPr id="2" name="内容占位符 1"/>
          <p:cNvSpPr>
            <a:spLocks noGrp="1"/>
          </p:cNvSpPr>
          <p:nvPr>
            <p:ph idx="1"/>
          </p:nvPr>
        </p:nvSpPr>
        <p:spPr/>
        <p:txBody>
          <a:bodyPr/>
          <a:lstStyle/>
          <a:p>
            <a:r>
              <a:rPr lang="zh-CN" altLang="en-US" sz="2400" dirty="0" smtClean="0"/>
              <a:t>检索到的专利文献的概况</a:t>
            </a:r>
            <a:endParaRPr lang="en-US" altLang="zh-CN" sz="2400" dirty="0" smtClean="0"/>
          </a:p>
          <a:p>
            <a:endParaRPr lang="zh-CN" altLang="en-US" sz="2400" dirty="0" smtClean="0"/>
          </a:p>
          <a:p>
            <a:endParaRPr lang="zh-CN" altLang="en-US" dirty="0"/>
          </a:p>
        </p:txBody>
      </p:sp>
      <p:graphicFrame>
        <p:nvGraphicFramePr>
          <p:cNvPr id="4" name="表格 3"/>
          <p:cNvGraphicFramePr>
            <a:graphicFrameLocks noGrp="1"/>
          </p:cNvGraphicFramePr>
          <p:nvPr/>
        </p:nvGraphicFramePr>
        <p:xfrm>
          <a:off x="928662" y="2214554"/>
          <a:ext cx="7358116" cy="2571768"/>
        </p:xfrm>
        <a:graphic>
          <a:graphicData uri="http://schemas.openxmlformats.org/drawingml/2006/table">
            <a:tbl>
              <a:tblPr firstRow="1" bandRow="1">
                <a:tableStyleId>{5C22544A-7EE6-4342-B048-85BDC9FD1C3A}</a:tableStyleId>
              </a:tblPr>
              <a:tblGrid>
                <a:gridCol w="1839529"/>
                <a:gridCol w="1839529"/>
                <a:gridCol w="1839529"/>
                <a:gridCol w="1839529"/>
              </a:tblGrid>
              <a:tr h="642942">
                <a:tc>
                  <a:txBody>
                    <a:bodyPr/>
                    <a:lstStyle/>
                    <a:p>
                      <a:endParaRPr lang="zh-CN" altLang="en-US" dirty="0"/>
                    </a:p>
                  </a:txBody>
                  <a:tcPr/>
                </a:tc>
                <a:tc>
                  <a:txBody>
                    <a:bodyPr/>
                    <a:lstStyle/>
                    <a:p>
                      <a:r>
                        <a:rPr lang="zh-CN" altLang="en-US" dirty="0" smtClean="0"/>
                        <a:t>检索文献总量</a:t>
                      </a:r>
                      <a:endParaRPr lang="zh-CN" altLang="en-US" dirty="0"/>
                    </a:p>
                  </a:txBody>
                  <a:tcPr/>
                </a:tc>
                <a:tc>
                  <a:txBody>
                    <a:bodyPr/>
                    <a:lstStyle/>
                    <a:p>
                      <a:r>
                        <a:rPr lang="zh-CN" altLang="en-US" dirty="0" smtClean="0"/>
                        <a:t>密切相关</a:t>
                      </a:r>
                      <a:endParaRPr lang="zh-CN" altLang="en-US" dirty="0"/>
                    </a:p>
                  </a:txBody>
                  <a:tcPr/>
                </a:tc>
                <a:tc>
                  <a:txBody>
                    <a:bodyPr/>
                    <a:lstStyle/>
                    <a:p>
                      <a:r>
                        <a:rPr lang="zh-CN" altLang="en-US" dirty="0" smtClean="0"/>
                        <a:t>完全相关</a:t>
                      </a:r>
                      <a:endParaRPr lang="zh-CN" altLang="en-US" dirty="0"/>
                    </a:p>
                  </a:txBody>
                  <a:tcPr/>
                </a:tc>
              </a:tr>
              <a:tr h="642942">
                <a:tc>
                  <a:txBody>
                    <a:bodyPr/>
                    <a:lstStyle/>
                    <a:p>
                      <a:r>
                        <a:rPr lang="zh-CN" altLang="en-US" dirty="0" smtClean="0"/>
                        <a:t>中文</a:t>
                      </a:r>
                      <a:endParaRPr lang="zh-CN" altLang="en-US" dirty="0"/>
                    </a:p>
                  </a:txBody>
                  <a:tcPr/>
                </a:tc>
                <a:tc>
                  <a:txBody>
                    <a:bodyPr/>
                    <a:lstStyle/>
                    <a:p>
                      <a:r>
                        <a:rPr lang="en-US" altLang="zh-CN" dirty="0" smtClean="0"/>
                        <a:t>138</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16</a:t>
                      </a:r>
                      <a:endParaRPr lang="zh-CN" altLang="en-US" dirty="0"/>
                    </a:p>
                  </a:txBody>
                  <a:tcPr/>
                </a:tc>
              </a:tr>
              <a:tr h="642942">
                <a:tc>
                  <a:txBody>
                    <a:bodyPr/>
                    <a:lstStyle/>
                    <a:p>
                      <a:r>
                        <a:rPr lang="zh-CN" altLang="en-US" dirty="0" smtClean="0"/>
                        <a:t>外文</a:t>
                      </a:r>
                      <a:endParaRPr lang="zh-CN" altLang="en-US" dirty="0"/>
                    </a:p>
                  </a:txBody>
                  <a:tcPr/>
                </a:tc>
                <a:tc>
                  <a:txBody>
                    <a:bodyPr/>
                    <a:lstStyle/>
                    <a:p>
                      <a:r>
                        <a:rPr lang="en-US" altLang="zh-CN" dirty="0" smtClean="0"/>
                        <a:t>949</a:t>
                      </a:r>
                      <a:endParaRPr lang="zh-CN" altLang="en-US" dirty="0"/>
                    </a:p>
                  </a:txBody>
                  <a:tcPr/>
                </a:tc>
                <a:tc>
                  <a:txBody>
                    <a:bodyPr/>
                    <a:lstStyle/>
                    <a:p>
                      <a:r>
                        <a:rPr lang="en-US" altLang="zh-CN" dirty="0" smtClean="0"/>
                        <a:t>15</a:t>
                      </a:r>
                      <a:endParaRPr lang="zh-CN" altLang="en-US" dirty="0"/>
                    </a:p>
                  </a:txBody>
                  <a:tcPr/>
                </a:tc>
                <a:tc>
                  <a:txBody>
                    <a:bodyPr/>
                    <a:lstStyle/>
                    <a:p>
                      <a:r>
                        <a:rPr lang="en-US" altLang="zh-CN" dirty="0" smtClean="0"/>
                        <a:t>16</a:t>
                      </a:r>
                      <a:endParaRPr lang="zh-CN" altLang="en-US" dirty="0"/>
                    </a:p>
                  </a:txBody>
                  <a:tcPr/>
                </a:tc>
              </a:tr>
              <a:tr h="642942">
                <a:tc>
                  <a:txBody>
                    <a:bodyPr/>
                    <a:lstStyle/>
                    <a:p>
                      <a:r>
                        <a:rPr lang="zh-CN" altLang="en-US" dirty="0" smtClean="0"/>
                        <a:t>总计</a:t>
                      </a:r>
                      <a:endParaRPr lang="zh-CN" altLang="en-US" dirty="0"/>
                    </a:p>
                  </a:txBody>
                  <a:tcPr/>
                </a:tc>
                <a:tc>
                  <a:txBody>
                    <a:bodyPr/>
                    <a:lstStyle/>
                    <a:p>
                      <a:r>
                        <a:rPr lang="en-US" altLang="zh-CN" dirty="0" smtClean="0"/>
                        <a:t>1087</a:t>
                      </a:r>
                      <a:endParaRPr lang="zh-CN" altLang="en-US" dirty="0"/>
                    </a:p>
                  </a:txBody>
                  <a:tcPr/>
                </a:tc>
                <a:tc>
                  <a:txBody>
                    <a:bodyPr/>
                    <a:lstStyle/>
                    <a:p>
                      <a:r>
                        <a:rPr lang="en-US" altLang="zh-CN" dirty="0" smtClean="0"/>
                        <a:t>19</a:t>
                      </a:r>
                      <a:endParaRPr lang="zh-CN" altLang="en-US" dirty="0"/>
                    </a:p>
                  </a:txBody>
                  <a:tcPr/>
                </a:tc>
                <a:tc>
                  <a:txBody>
                    <a:bodyPr/>
                    <a:lstStyle/>
                    <a:p>
                      <a:r>
                        <a:rPr lang="en-US" altLang="zh-CN" dirty="0" smtClean="0"/>
                        <a:t>32</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928662" y="714356"/>
            <a:ext cx="7500990" cy="571504"/>
          </a:xfrm>
        </p:spPr>
        <p:txBody>
          <a:bodyPr>
            <a:normAutofit fontScale="90000"/>
          </a:bodyPr>
          <a:lstStyle/>
          <a:p>
            <a:pPr algn="l"/>
            <a:r>
              <a:rPr lang="en-US" altLang="zh-CN" dirty="0" smtClean="0"/>
              <a:t>1.1</a:t>
            </a:r>
            <a:r>
              <a:rPr lang="zh-CN" altLang="en-US" dirty="0" smtClean="0"/>
              <a:t>、目前专利行业的热点</a:t>
            </a:r>
            <a:endParaRPr lang="zh-CN" altLang="en-US" dirty="0"/>
          </a:p>
        </p:txBody>
      </p:sp>
      <p:sp>
        <p:nvSpPr>
          <p:cNvPr id="2" name="内容占位符 1"/>
          <p:cNvSpPr>
            <a:spLocks noGrp="1"/>
          </p:cNvSpPr>
          <p:nvPr>
            <p:ph idx="1"/>
          </p:nvPr>
        </p:nvSpPr>
        <p:spPr/>
        <p:txBody>
          <a:bodyPr>
            <a:normAutofit lnSpcReduction="10000"/>
          </a:bodyPr>
          <a:lstStyle/>
          <a:p>
            <a:r>
              <a:rPr lang="en-US" altLang="zh-CN" b="1" dirty="0" smtClean="0">
                <a:solidFill>
                  <a:srgbClr val="FF0000"/>
                </a:solidFill>
                <a:latin typeface="+mj-ea"/>
                <a:ea typeface="+mj-ea"/>
              </a:rPr>
              <a:t>1.1.1</a:t>
            </a:r>
            <a:r>
              <a:rPr lang="zh-CN" altLang="en-US" b="1" dirty="0" smtClean="0">
                <a:solidFill>
                  <a:srgbClr val="FF0000"/>
                </a:solidFill>
                <a:latin typeface="+mj-ea"/>
                <a:ea typeface="+mj-ea"/>
              </a:rPr>
              <a:t>、创新驱动发展</a:t>
            </a:r>
            <a:endParaRPr lang="en-US" altLang="zh-CN" b="1" dirty="0" smtClean="0">
              <a:solidFill>
                <a:srgbClr val="FF0000"/>
              </a:solidFill>
              <a:latin typeface="+mj-ea"/>
              <a:ea typeface="+mj-ea"/>
            </a:endParaRPr>
          </a:p>
          <a:p>
            <a:endParaRPr lang="en-US" altLang="zh-CN" b="1" dirty="0" smtClean="0">
              <a:latin typeface="+mj-ea"/>
              <a:ea typeface="+mj-ea"/>
            </a:endParaRPr>
          </a:p>
          <a:p>
            <a:r>
              <a:rPr lang="zh-CN" altLang="en-US" b="1" dirty="0" smtClean="0">
                <a:solidFill>
                  <a:srgbClr val="0070C0"/>
                </a:solidFill>
                <a:latin typeface="+mj-ea"/>
                <a:ea typeface="+mj-ea"/>
              </a:rPr>
              <a:t>经济发展将摆脱传统的资</a:t>
            </a:r>
            <a:endParaRPr lang="en-US" altLang="zh-CN" b="1" dirty="0" smtClean="0">
              <a:solidFill>
                <a:srgbClr val="0070C0"/>
              </a:solidFill>
              <a:latin typeface="+mj-ea"/>
              <a:ea typeface="+mj-ea"/>
            </a:endParaRPr>
          </a:p>
          <a:p>
            <a:r>
              <a:rPr lang="zh-CN" altLang="en-US" b="1" dirty="0" smtClean="0">
                <a:solidFill>
                  <a:srgbClr val="0070C0"/>
                </a:solidFill>
                <a:latin typeface="+mj-ea"/>
                <a:ea typeface="+mj-ea"/>
              </a:rPr>
              <a:t>源堆积模式，转而走上创</a:t>
            </a:r>
            <a:endParaRPr lang="en-US" altLang="zh-CN" b="1" dirty="0" smtClean="0">
              <a:solidFill>
                <a:srgbClr val="0070C0"/>
              </a:solidFill>
              <a:latin typeface="+mj-ea"/>
              <a:ea typeface="+mj-ea"/>
            </a:endParaRPr>
          </a:p>
          <a:p>
            <a:r>
              <a:rPr lang="zh-CN" altLang="en-US" b="1" dirty="0" smtClean="0">
                <a:solidFill>
                  <a:srgbClr val="0070C0"/>
                </a:solidFill>
                <a:latin typeface="+mj-ea"/>
                <a:ea typeface="+mj-ea"/>
              </a:rPr>
              <a:t>新驱动发展这条新路；</a:t>
            </a:r>
            <a:endParaRPr lang="en-US" altLang="zh-CN" b="1" dirty="0" smtClean="0">
              <a:solidFill>
                <a:srgbClr val="0070C0"/>
              </a:solidFill>
              <a:latin typeface="+mj-ea"/>
              <a:ea typeface="+mj-ea"/>
            </a:endParaRPr>
          </a:p>
          <a:p>
            <a:endParaRPr lang="en-US" altLang="zh-CN" b="1" dirty="0" smtClean="0">
              <a:latin typeface="+mj-ea"/>
              <a:ea typeface="+mj-ea"/>
            </a:endParaRPr>
          </a:p>
          <a:p>
            <a:r>
              <a:rPr lang="zh-CN" altLang="en-US" b="1" u="sng" dirty="0" smtClean="0">
                <a:solidFill>
                  <a:srgbClr val="00B050"/>
                </a:solidFill>
                <a:latin typeface="+mj-ea"/>
                <a:ea typeface="+mj-ea"/>
              </a:rPr>
              <a:t>核心技术、</a:t>
            </a:r>
            <a:r>
              <a:rPr lang="zh-CN" altLang="en-US" b="1" u="sng" dirty="0" smtClean="0">
                <a:solidFill>
                  <a:srgbClr val="FF0000"/>
                </a:solidFill>
                <a:latin typeface="+mj-ea"/>
                <a:ea typeface="+mj-ea"/>
              </a:rPr>
              <a:t>优质专利</a:t>
            </a:r>
            <a:r>
              <a:rPr lang="zh-CN" altLang="en-US" b="1" dirty="0" smtClean="0">
                <a:solidFill>
                  <a:srgbClr val="7030A0"/>
                </a:solidFill>
                <a:latin typeface="+mj-ea"/>
                <a:ea typeface="+mj-ea"/>
              </a:rPr>
              <a:t>将为创</a:t>
            </a:r>
            <a:endParaRPr lang="en-US" altLang="zh-CN" b="1" dirty="0" smtClean="0">
              <a:solidFill>
                <a:srgbClr val="7030A0"/>
              </a:solidFill>
              <a:latin typeface="+mj-ea"/>
              <a:ea typeface="+mj-ea"/>
            </a:endParaRPr>
          </a:p>
          <a:p>
            <a:r>
              <a:rPr lang="zh-CN" altLang="en-US" b="1" dirty="0" smtClean="0">
                <a:solidFill>
                  <a:srgbClr val="7030A0"/>
                </a:solidFill>
                <a:latin typeface="+mj-ea"/>
                <a:ea typeface="+mj-ea"/>
              </a:rPr>
              <a:t>新发展提供源源不断的动力。</a:t>
            </a:r>
            <a:endParaRPr lang="zh-CN" altLang="en-US" b="1" dirty="0">
              <a:solidFill>
                <a:srgbClr val="7030A0"/>
              </a:solidFill>
              <a:latin typeface="+mj-ea"/>
              <a:ea typeface="+mj-ea"/>
            </a:endParaRPr>
          </a:p>
        </p:txBody>
      </p:sp>
      <p:pic>
        <p:nvPicPr>
          <p:cNvPr id="4" name="Picture 12" descr="tree"/>
          <p:cNvPicPr>
            <a:picLocks noChangeAspect="1" noChangeArrowheads="1"/>
          </p:cNvPicPr>
          <p:nvPr/>
        </p:nvPicPr>
        <p:blipFill>
          <a:blip r:embed="rId2"/>
          <a:srcRect/>
          <a:stretch>
            <a:fillRect/>
          </a:stretch>
        </p:blipFill>
        <p:spPr bwMode="auto">
          <a:xfrm>
            <a:off x="5429256" y="1571612"/>
            <a:ext cx="3429024" cy="3240433"/>
          </a:xfrm>
          <a:prstGeom prst="rect">
            <a:avLst/>
          </a:prstGeom>
          <a:noFill/>
          <a:ln w="9525">
            <a:noFill/>
            <a:miter lim="800000"/>
            <a:headEnd/>
            <a:tailEnd/>
          </a:ln>
        </p:spPr>
      </p:pic>
      <p:pic>
        <p:nvPicPr>
          <p:cNvPr id="5"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500958"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hapter图1"/>
          <p:cNvPicPr>
            <a:picLocks noGrp="1"/>
          </p:cNvPicPr>
          <p:nvPr>
            <p:ph idx="1"/>
          </p:nvPr>
        </p:nvPicPr>
        <p:blipFill>
          <a:blip r:embed="rId2"/>
          <a:stretch>
            <a:fillRect/>
          </a:stretch>
        </p:blipFill>
        <p:spPr bwMode="auto">
          <a:xfrm>
            <a:off x="2733675" y="1986756"/>
            <a:ext cx="3676650" cy="3752850"/>
          </a:xfrm>
          <a:prstGeom prst="rect">
            <a:avLst/>
          </a:prstGeom>
          <a:noFill/>
          <a:ln w="9525">
            <a:noFill/>
            <a:miter lim="800000"/>
            <a:headEnd/>
            <a:tailEnd/>
          </a:ln>
        </p:spPr>
      </p:pic>
      <p:sp>
        <p:nvSpPr>
          <p:cNvPr id="5" name="矩形 4"/>
          <p:cNvSpPr/>
          <p:nvPr/>
        </p:nvSpPr>
        <p:spPr>
          <a:xfrm>
            <a:off x="785786" y="1071546"/>
            <a:ext cx="4286280" cy="646331"/>
          </a:xfrm>
          <a:prstGeom prst="rect">
            <a:avLst/>
          </a:prstGeom>
        </p:spPr>
        <p:txBody>
          <a:bodyPr wrap="square">
            <a:spAutoFit/>
          </a:bodyPr>
          <a:lstStyle/>
          <a:p>
            <a:r>
              <a:rPr lang="zh-CN" altLang="en-US" sz="3600" b="1" dirty="0" smtClean="0">
                <a:solidFill>
                  <a:srgbClr val="00B050"/>
                </a:solidFill>
              </a:rPr>
              <a:t>下一步的工作步骤</a:t>
            </a:r>
            <a:endParaRPr lang="zh-CN" altLang="en-US" sz="3600" b="1" dirty="0">
              <a:solidFill>
                <a:srgbClr val="00B050"/>
              </a:solidFill>
            </a:endParaRPr>
          </a:p>
        </p:txBody>
      </p:sp>
      <p:pic>
        <p:nvPicPr>
          <p:cNvPr id="6"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357166"/>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3200" b="1" dirty="0" smtClean="0">
                <a:solidFill>
                  <a:srgbClr val="FF0000"/>
                </a:solidFill>
                <a:latin typeface="+mj-ea"/>
                <a:ea typeface="+mj-ea"/>
              </a:rPr>
              <a:t>（</a:t>
            </a:r>
            <a:r>
              <a:rPr lang="en-US" sz="3200" b="1" dirty="0" smtClean="0">
                <a:solidFill>
                  <a:srgbClr val="FF0000"/>
                </a:solidFill>
                <a:latin typeface="+mj-ea"/>
                <a:ea typeface="+mj-ea"/>
              </a:rPr>
              <a:t>1</a:t>
            </a:r>
            <a:r>
              <a:rPr lang="zh-CN" altLang="en-US" sz="3200" b="1" dirty="0" smtClean="0">
                <a:solidFill>
                  <a:srgbClr val="FF0000"/>
                </a:solidFill>
                <a:latin typeface="+mj-ea"/>
                <a:ea typeface="+mj-ea"/>
              </a:rPr>
              <a:t>）国家或地区分类</a:t>
            </a:r>
            <a:endParaRPr lang="en-US" altLang="zh-CN" sz="3200" b="1" dirty="0" smtClean="0">
              <a:solidFill>
                <a:srgbClr val="FF0000"/>
              </a:solidFill>
              <a:latin typeface="+mj-ea"/>
              <a:ea typeface="+mj-ea"/>
            </a:endParaRPr>
          </a:p>
          <a:p>
            <a:r>
              <a:rPr lang="zh-CN" altLang="en-US" sz="3200" b="1" dirty="0" smtClean="0">
                <a:latin typeface="+mj-ea"/>
                <a:ea typeface="+mj-ea"/>
              </a:rPr>
              <a:t>了解、监控全世界范围有关</a:t>
            </a:r>
            <a:r>
              <a:rPr lang="en-US" sz="3200" b="1" dirty="0" smtClean="0">
                <a:latin typeface="+mj-ea"/>
                <a:ea typeface="+mj-ea"/>
              </a:rPr>
              <a:t>“</a:t>
            </a:r>
            <a:r>
              <a:rPr lang="zh-CN" altLang="en-US" sz="3200" b="1" dirty="0" smtClean="0">
                <a:latin typeface="+mj-ea"/>
                <a:ea typeface="+mj-ea"/>
              </a:rPr>
              <a:t>毫米波全息成像设备</a:t>
            </a:r>
            <a:r>
              <a:rPr lang="en-US" sz="3200" b="1" dirty="0" smtClean="0">
                <a:latin typeface="+mj-ea"/>
                <a:ea typeface="+mj-ea"/>
              </a:rPr>
              <a:t>”</a:t>
            </a:r>
            <a:r>
              <a:rPr lang="zh-CN" altLang="en-US" sz="3200" b="1" dirty="0" smtClean="0">
                <a:latin typeface="+mj-ea"/>
                <a:ea typeface="+mj-ea"/>
              </a:rPr>
              <a:t>的技术发展动态和专利布局情况；</a:t>
            </a:r>
            <a:endParaRPr lang="en-US" altLang="zh-CN" sz="3200" b="1" dirty="0" smtClean="0">
              <a:latin typeface="+mj-ea"/>
              <a:ea typeface="+mj-ea"/>
            </a:endParaRPr>
          </a:p>
          <a:p>
            <a:r>
              <a:rPr lang="zh-CN" altLang="en-US" sz="3200" b="1" dirty="0" smtClean="0">
                <a:latin typeface="+mj-ea"/>
                <a:ea typeface="+mj-ea"/>
              </a:rPr>
              <a:t>国家：美国、欧洲、日本</a:t>
            </a:r>
          </a:p>
          <a:p>
            <a:endParaRPr lang="zh-CN" altLang="en-US" sz="3200" b="1" dirty="0" smtClean="0">
              <a:latin typeface="+mj-ea"/>
              <a:ea typeface="+mj-ea"/>
            </a:endParaRPr>
          </a:p>
          <a:p>
            <a:r>
              <a:rPr lang="zh-CN" altLang="en-US" sz="3200" b="1" dirty="0" smtClean="0">
                <a:latin typeface="+mj-ea"/>
                <a:ea typeface="+mj-ea"/>
              </a:rPr>
              <a:t>（</a:t>
            </a:r>
            <a:r>
              <a:rPr lang="en-US" sz="3200" b="1" dirty="0" smtClean="0">
                <a:solidFill>
                  <a:srgbClr val="00B050"/>
                </a:solidFill>
                <a:latin typeface="+mj-ea"/>
                <a:ea typeface="+mj-ea"/>
              </a:rPr>
              <a:t>2</a:t>
            </a:r>
            <a:r>
              <a:rPr lang="zh-CN" altLang="en-US" sz="3200" b="1" dirty="0" smtClean="0">
                <a:solidFill>
                  <a:srgbClr val="00B050"/>
                </a:solidFill>
                <a:latin typeface="+mj-ea"/>
                <a:ea typeface="+mj-ea"/>
              </a:rPr>
              <a:t>）企业分类</a:t>
            </a:r>
            <a:endParaRPr lang="en-US" altLang="zh-CN" sz="3200" b="1" dirty="0" smtClean="0">
              <a:solidFill>
                <a:srgbClr val="00B050"/>
              </a:solidFill>
              <a:latin typeface="+mj-ea"/>
              <a:ea typeface="+mj-ea"/>
            </a:endParaRPr>
          </a:p>
          <a:p>
            <a:r>
              <a:rPr lang="zh-CN" altLang="en-US" sz="3200" b="1" dirty="0" smtClean="0">
                <a:solidFill>
                  <a:srgbClr val="7030A0"/>
                </a:solidFill>
                <a:latin typeface="+mj-ea"/>
                <a:ea typeface="+mj-ea"/>
              </a:rPr>
              <a:t>对重点竞争对手的国内和国外的专利布局进行监控和检索；</a:t>
            </a:r>
            <a:endParaRPr lang="en-US" altLang="zh-CN" sz="3200" b="1" dirty="0" smtClean="0">
              <a:solidFill>
                <a:srgbClr val="7030A0"/>
              </a:solidFill>
              <a:latin typeface="+mj-ea"/>
              <a:ea typeface="+mj-ea"/>
            </a:endParaRPr>
          </a:p>
          <a:p>
            <a:endParaRPr lang="zh-CN" altLang="en-US" dirty="0" smtClean="0"/>
          </a:p>
          <a:p>
            <a:endParaRPr lang="zh-CN" altLang="en-US" dirty="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en-US" sz="2800" b="1" dirty="0" smtClean="0">
                <a:solidFill>
                  <a:srgbClr val="00B050"/>
                </a:solidFill>
                <a:latin typeface="+mn-ea"/>
              </a:rPr>
              <a:t>国内：</a:t>
            </a:r>
            <a:endParaRPr lang="en-US" altLang="zh-CN" sz="2800" b="1" dirty="0" smtClean="0">
              <a:solidFill>
                <a:srgbClr val="00B050"/>
              </a:solidFill>
              <a:latin typeface="+mn-ea"/>
            </a:endParaRPr>
          </a:p>
          <a:p>
            <a:r>
              <a:rPr lang="zh-CN" altLang="en-US" sz="2800" b="1" dirty="0" smtClean="0">
                <a:solidFill>
                  <a:srgbClr val="0070C0"/>
                </a:solidFill>
                <a:latin typeface="+mn-ea"/>
              </a:rPr>
              <a:t>中国科学院深圳先进技术研究院</a:t>
            </a:r>
          </a:p>
          <a:p>
            <a:r>
              <a:rPr lang="zh-CN" altLang="en-US" sz="2800" b="1" dirty="0" smtClean="0">
                <a:solidFill>
                  <a:srgbClr val="7030A0"/>
                </a:solidFill>
                <a:latin typeface="+mn-ea"/>
              </a:rPr>
              <a:t>北京无线电计量测试研究所</a:t>
            </a:r>
          </a:p>
          <a:p>
            <a:r>
              <a:rPr lang="zh-CN" altLang="en-US" sz="2800" b="1" dirty="0" smtClean="0">
                <a:latin typeface="+mn-ea"/>
              </a:rPr>
              <a:t>公安部第一研究所等</a:t>
            </a:r>
            <a:r>
              <a:rPr lang="en-US" altLang="zh-CN" sz="2800" b="1" dirty="0" smtClean="0">
                <a:latin typeface="+mn-ea"/>
              </a:rPr>
              <a:t>7</a:t>
            </a:r>
            <a:r>
              <a:rPr lang="zh-CN" altLang="en-US" sz="2800" b="1" dirty="0" smtClean="0">
                <a:latin typeface="+mn-ea"/>
              </a:rPr>
              <a:t>家机构</a:t>
            </a:r>
          </a:p>
          <a:p>
            <a:r>
              <a:rPr lang="zh-CN" altLang="en-US" sz="2800" b="1" dirty="0" smtClean="0">
                <a:solidFill>
                  <a:srgbClr val="FF0000"/>
                </a:solidFill>
                <a:latin typeface="+mn-ea"/>
              </a:rPr>
              <a:t>国外：</a:t>
            </a:r>
          </a:p>
          <a:p>
            <a:r>
              <a:rPr lang="en-US" sz="2800" b="1" dirty="0" smtClean="0">
                <a:solidFill>
                  <a:srgbClr val="0070C0"/>
                </a:solidFill>
                <a:latin typeface="+mn-ea"/>
              </a:rPr>
              <a:t>PNNL</a:t>
            </a:r>
            <a:r>
              <a:rPr lang="zh-CN" altLang="en-US" sz="2800" b="1" dirty="0" smtClean="0">
                <a:solidFill>
                  <a:srgbClr val="0070C0"/>
                </a:solidFill>
                <a:latin typeface="+mn-ea"/>
              </a:rPr>
              <a:t>、</a:t>
            </a:r>
            <a:r>
              <a:rPr lang="en-US" sz="2800" b="1" dirty="0" smtClean="0">
                <a:solidFill>
                  <a:srgbClr val="0070C0"/>
                </a:solidFill>
                <a:latin typeface="+mn-ea"/>
              </a:rPr>
              <a:t> </a:t>
            </a:r>
            <a:r>
              <a:rPr lang="en-US" sz="2800" b="1" dirty="0" err="1" smtClean="0">
                <a:solidFill>
                  <a:srgbClr val="0070C0"/>
                </a:solidFill>
                <a:latin typeface="+mn-ea"/>
              </a:rPr>
              <a:t>SafeView</a:t>
            </a:r>
            <a:r>
              <a:rPr lang="zh-CN" altLang="en-US" sz="2800" b="1" dirty="0" smtClean="0">
                <a:solidFill>
                  <a:srgbClr val="0070C0"/>
                </a:solidFill>
                <a:latin typeface="+mn-ea"/>
              </a:rPr>
              <a:t>、史密斯海曼、马斯普罗电工株式会社等</a:t>
            </a:r>
            <a:r>
              <a:rPr lang="en-US" altLang="zh-CN" sz="2800" b="1" dirty="0" smtClean="0">
                <a:solidFill>
                  <a:srgbClr val="0070C0"/>
                </a:solidFill>
                <a:latin typeface="+mn-ea"/>
              </a:rPr>
              <a:t>17</a:t>
            </a:r>
            <a:r>
              <a:rPr lang="zh-CN" altLang="en-US" sz="2800" b="1" dirty="0" smtClean="0">
                <a:solidFill>
                  <a:srgbClr val="0070C0"/>
                </a:solidFill>
                <a:latin typeface="+mn-ea"/>
              </a:rPr>
              <a:t>家机构</a:t>
            </a:r>
            <a:endParaRPr lang="en-US" altLang="zh-CN" sz="2800" b="1" dirty="0" smtClean="0">
              <a:solidFill>
                <a:srgbClr val="0070C0"/>
              </a:solidFill>
              <a:latin typeface="+mn-ea"/>
            </a:endParaRPr>
          </a:p>
          <a:p>
            <a:endParaRPr lang="en-US" altLang="zh-CN" sz="2800" b="1" dirty="0" smtClean="0">
              <a:solidFill>
                <a:srgbClr val="0070C0"/>
              </a:solidFill>
              <a:latin typeface="+mn-ea"/>
            </a:endParaRPr>
          </a:p>
          <a:p>
            <a:r>
              <a:rPr lang="zh-CN" altLang="en-US" sz="2800" b="1" dirty="0" smtClean="0">
                <a:solidFill>
                  <a:srgbClr val="C00000"/>
                </a:solidFill>
                <a:latin typeface="+mj-ea"/>
                <a:ea typeface="+mj-ea"/>
              </a:rPr>
              <a:t>（</a:t>
            </a:r>
            <a:r>
              <a:rPr lang="en-US" altLang="zh-CN" sz="2800" b="1" dirty="0" smtClean="0">
                <a:solidFill>
                  <a:srgbClr val="C00000"/>
                </a:solidFill>
                <a:latin typeface="+mj-ea"/>
                <a:ea typeface="+mj-ea"/>
              </a:rPr>
              <a:t>3</a:t>
            </a:r>
            <a:r>
              <a:rPr lang="zh-CN" altLang="en-US" sz="2800" b="1" dirty="0" smtClean="0">
                <a:solidFill>
                  <a:srgbClr val="C00000"/>
                </a:solidFill>
                <a:latin typeface="+mj-ea"/>
                <a:ea typeface="+mj-ea"/>
              </a:rPr>
              <a:t>）剔除明显不相关的文献</a:t>
            </a:r>
            <a:endParaRPr lang="en-US" altLang="zh-CN" sz="2800" b="1" dirty="0" smtClean="0">
              <a:solidFill>
                <a:srgbClr val="C00000"/>
              </a:solidFill>
              <a:latin typeface="+mj-ea"/>
              <a:ea typeface="+mj-ea"/>
            </a:endParaRPr>
          </a:p>
          <a:p>
            <a:endParaRPr lang="zh-CN" altLang="en-US" sz="2800" b="1" dirty="0" smtClean="0">
              <a:solidFill>
                <a:srgbClr val="0070C0"/>
              </a:solidFill>
              <a:latin typeface="+mn-ea"/>
            </a:endParaRPr>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428604"/>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a:t>
            </a:r>
            <a:r>
              <a:rPr lang="zh-CN" altLang="en-US" dirty="0" smtClean="0"/>
              <a:t>、对检索结果进行精筛分类</a:t>
            </a:r>
            <a:endParaRPr lang="zh-CN" altLang="en-US" dirty="0"/>
          </a:p>
        </p:txBody>
      </p:sp>
      <p:sp>
        <p:nvSpPr>
          <p:cNvPr id="3" name="内容占位符 2"/>
          <p:cNvSpPr>
            <a:spLocks noGrp="1"/>
          </p:cNvSpPr>
          <p:nvPr>
            <p:ph idx="1"/>
          </p:nvPr>
        </p:nvSpPr>
        <p:spPr/>
        <p:txBody>
          <a:bodyPr/>
          <a:lstStyle/>
          <a:p>
            <a:r>
              <a:rPr lang="zh-CN" altLang="en-US" sz="3200" b="1" dirty="0" smtClean="0">
                <a:latin typeface="黑体" pitchFamily="2" charset="-122"/>
                <a:ea typeface="黑体" pitchFamily="2" charset="-122"/>
              </a:rPr>
              <a:t>根据相关文献的独立权利要求的保护范围，将初次筛选出的文献分成三大类：</a:t>
            </a:r>
            <a:endParaRPr lang="en-US" altLang="zh-CN" sz="3200" b="1" dirty="0" smtClean="0">
              <a:latin typeface="黑体" pitchFamily="2" charset="-122"/>
              <a:ea typeface="黑体" pitchFamily="2" charset="-122"/>
            </a:endParaRPr>
          </a:p>
          <a:p>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a:t>
            </a:r>
            <a:r>
              <a:rPr lang="en-US" altLang="zh-CN" sz="3200" b="1" dirty="0" smtClean="0">
                <a:latin typeface="黑体" pitchFamily="2" charset="-122"/>
                <a:ea typeface="黑体" pitchFamily="2" charset="-122"/>
              </a:rPr>
              <a:t>1</a:t>
            </a:r>
            <a:r>
              <a:rPr lang="zh-CN" altLang="en-US" sz="3200" b="1" dirty="0" smtClean="0">
                <a:latin typeface="黑体" pitchFamily="2" charset="-122"/>
                <a:ea typeface="黑体" pitchFamily="2" charset="-122"/>
              </a:rPr>
              <a:t>）完全相关，</a:t>
            </a:r>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存在比较明确的侵权风险；</a:t>
            </a:r>
            <a:endParaRPr lang="en-US" altLang="zh-CN" sz="3200" b="1" dirty="0" smtClean="0">
              <a:latin typeface="黑体" pitchFamily="2" charset="-122"/>
              <a:ea typeface="黑体" pitchFamily="2" charset="-122"/>
            </a:endParaRPr>
          </a:p>
          <a:p>
            <a:endParaRPr lang="zh-CN" altLang="en-US" dirty="0"/>
          </a:p>
        </p:txBody>
      </p:sp>
      <p:pic>
        <p:nvPicPr>
          <p:cNvPr id="4" name="Picture 2"/>
          <p:cNvPicPr>
            <a:picLocks noChangeAspect="1" noChangeArrowheads="1"/>
          </p:cNvPicPr>
          <p:nvPr/>
        </p:nvPicPr>
        <p:blipFill>
          <a:blip r:embed="rId2"/>
          <a:srcRect/>
          <a:stretch>
            <a:fillRect/>
          </a:stretch>
        </p:blipFill>
        <p:spPr bwMode="auto">
          <a:xfrm>
            <a:off x="5643570" y="3500438"/>
            <a:ext cx="3324225" cy="26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b="1" dirty="0" smtClean="0">
                <a:latin typeface="+mj-ea"/>
                <a:ea typeface="+mj-ea"/>
              </a:rPr>
              <a:t>（</a:t>
            </a:r>
            <a:r>
              <a:rPr lang="en-US" altLang="zh-CN" sz="2800" b="1" dirty="0" smtClean="0">
                <a:latin typeface="+mj-ea"/>
                <a:ea typeface="+mj-ea"/>
              </a:rPr>
              <a:t>2</a:t>
            </a:r>
            <a:r>
              <a:rPr lang="zh-CN" altLang="en-US" sz="2800" b="1" dirty="0" smtClean="0">
                <a:latin typeface="+mj-ea"/>
                <a:ea typeface="+mj-ea"/>
              </a:rPr>
              <a:t>）密切相关切</a:t>
            </a:r>
            <a:endParaRPr lang="en-US" altLang="zh-CN" sz="2800" b="1" dirty="0" smtClean="0">
              <a:latin typeface="+mj-ea"/>
              <a:ea typeface="+mj-ea"/>
            </a:endParaRPr>
          </a:p>
          <a:p>
            <a:r>
              <a:rPr lang="zh-CN" altLang="en-US" sz="2800" b="1" dirty="0" smtClean="0">
                <a:latin typeface="+mj-ea"/>
                <a:ea typeface="+mj-ea"/>
              </a:rPr>
              <a:t>对于本产品没有明确的侵权风险，但其要求保护的技术方案与本产品很相似，需要在进一步改进产品或拓展应用时关注是否存在潜在的侵权风险；</a:t>
            </a:r>
            <a:endParaRPr lang="en-US" altLang="zh-CN" sz="2800" b="1" dirty="0" smtClean="0">
              <a:latin typeface="+mj-ea"/>
              <a:ea typeface="+mj-ea"/>
            </a:endParaRPr>
          </a:p>
          <a:p>
            <a:r>
              <a:rPr lang="zh-CN" altLang="en-US" sz="2800" b="1" dirty="0" smtClean="0">
                <a:latin typeface="+mj-ea"/>
                <a:ea typeface="+mj-ea"/>
              </a:rPr>
              <a:t>（</a:t>
            </a:r>
            <a:r>
              <a:rPr lang="en-US" altLang="zh-CN" sz="2800" b="1" dirty="0" smtClean="0">
                <a:latin typeface="+mj-ea"/>
                <a:ea typeface="+mj-ea"/>
              </a:rPr>
              <a:t>3</a:t>
            </a:r>
            <a:r>
              <a:rPr lang="zh-CN" altLang="en-US" sz="2800" b="1" dirty="0" smtClean="0">
                <a:latin typeface="+mj-ea"/>
                <a:ea typeface="+mj-ea"/>
              </a:rPr>
              <a:t>）非密切相关</a:t>
            </a:r>
            <a:endParaRPr lang="en-US" altLang="zh-CN" sz="2800" b="1" dirty="0" smtClean="0">
              <a:latin typeface="+mj-ea"/>
              <a:ea typeface="+mj-ea"/>
            </a:endParaRPr>
          </a:p>
          <a:p>
            <a:r>
              <a:rPr lang="zh-CN" altLang="en-US" sz="2800" b="1" dirty="0" smtClean="0">
                <a:latin typeface="+mj-ea"/>
                <a:ea typeface="+mj-ea"/>
              </a:rPr>
              <a:t>不构成对本产品的专利侵权</a:t>
            </a:r>
            <a:endParaRPr lang="en-US" altLang="zh-CN" sz="2800" b="1" dirty="0" smtClean="0">
              <a:latin typeface="+mj-ea"/>
              <a:ea typeface="+mj-ea"/>
            </a:endParaRPr>
          </a:p>
          <a:p>
            <a:r>
              <a:rPr lang="zh-CN" altLang="en-US" sz="2800" b="1" dirty="0" smtClean="0">
                <a:latin typeface="+mj-ea"/>
                <a:ea typeface="+mj-ea"/>
              </a:rPr>
              <a:t>风险但在技术内容上与本产</a:t>
            </a:r>
            <a:endParaRPr lang="en-US" altLang="zh-CN" sz="2800" b="1" dirty="0" smtClean="0">
              <a:latin typeface="+mj-ea"/>
              <a:ea typeface="+mj-ea"/>
            </a:endParaRPr>
          </a:p>
          <a:p>
            <a:r>
              <a:rPr lang="zh-CN" altLang="en-US" sz="2800" b="1" dirty="0" smtClean="0">
                <a:latin typeface="+mj-ea"/>
                <a:ea typeface="+mj-ea"/>
              </a:rPr>
              <a:t>品相关的专利文献</a:t>
            </a:r>
            <a:r>
              <a:rPr lang="en-US" sz="2800" b="1" dirty="0" smtClean="0">
                <a:latin typeface="+mj-ea"/>
                <a:ea typeface="+mj-ea"/>
              </a:rPr>
              <a:t>/</a:t>
            </a:r>
            <a:r>
              <a:rPr lang="zh-CN" altLang="en-US" sz="2800" b="1" dirty="0" smtClean="0">
                <a:latin typeface="+mj-ea"/>
                <a:ea typeface="+mj-ea"/>
              </a:rPr>
              <a:t>申请，</a:t>
            </a:r>
            <a:endParaRPr lang="en-US" altLang="zh-CN" sz="2800" b="1" dirty="0" smtClean="0">
              <a:latin typeface="+mj-ea"/>
              <a:ea typeface="+mj-ea"/>
            </a:endParaRPr>
          </a:p>
          <a:p>
            <a:r>
              <a:rPr lang="zh-CN" altLang="en-US" sz="2800" b="1" dirty="0" smtClean="0">
                <a:latin typeface="+mj-ea"/>
                <a:ea typeface="+mj-ea"/>
              </a:rPr>
              <a:t>供研发人员技术参考。</a:t>
            </a:r>
            <a:endParaRPr lang="en-US" altLang="zh-CN" sz="2800" b="1" dirty="0" smtClean="0">
              <a:latin typeface="+mj-ea"/>
              <a:ea typeface="+mj-ea"/>
            </a:endParaRPr>
          </a:p>
          <a:p>
            <a:endParaRPr lang="zh-CN" altLang="en-US" dirty="0"/>
          </a:p>
        </p:txBody>
      </p:sp>
      <p:pic>
        <p:nvPicPr>
          <p:cNvPr id="5" name="图片 4"/>
          <p:cNvPicPr/>
          <p:nvPr/>
        </p:nvPicPr>
        <p:blipFill>
          <a:blip r:embed="rId2"/>
          <a:srcRect l="3795" t="15407" r="2747" b="12209"/>
          <a:stretch>
            <a:fillRect/>
          </a:stretch>
        </p:blipFill>
        <p:spPr bwMode="auto">
          <a:xfrm>
            <a:off x="5429256" y="3929066"/>
            <a:ext cx="3357586" cy="1928826"/>
          </a:xfrm>
          <a:prstGeom prst="rect">
            <a:avLst/>
          </a:prstGeom>
          <a:noFill/>
          <a:ln w="9525">
            <a:noFill/>
            <a:miter lim="800000"/>
            <a:headEnd/>
            <a:tailEnd/>
          </a:ln>
          <a:effectLst/>
        </p:spPr>
      </p:pic>
      <p:pic>
        <p:nvPicPr>
          <p:cNvPr id="4"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b="1" dirty="0" smtClean="0">
                <a:solidFill>
                  <a:srgbClr val="00B050"/>
                </a:solidFill>
                <a:latin typeface="+mj-ea"/>
                <a:ea typeface="+mj-ea"/>
              </a:rPr>
              <a:t>制作筛选和分析列表（节选关键项目）</a:t>
            </a:r>
          </a:p>
          <a:p>
            <a:r>
              <a:rPr lang="zh-CN" altLang="en-US" b="1" dirty="0" smtClean="0">
                <a:latin typeface="+mj-ea"/>
                <a:ea typeface="+mj-ea"/>
              </a:rPr>
              <a:t>三个类型，分别标记为</a:t>
            </a:r>
            <a:r>
              <a:rPr lang="en-US" b="1" dirty="0" smtClean="0">
                <a:latin typeface="+mj-ea"/>
                <a:ea typeface="+mj-ea"/>
              </a:rPr>
              <a:t>★</a:t>
            </a:r>
            <a:r>
              <a:rPr lang="zh-CN" altLang="en-US" b="1" dirty="0" smtClean="0">
                <a:latin typeface="+mj-ea"/>
                <a:ea typeface="+mj-ea"/>
              </a:rPr>
              <a:t>，</a:t>
            </a:r>
            <a:r>
              <a:rPr lang="en-US" b="1" dirty="0" smtClean="0">
                <a:latin typeface="+mj-ea"/>
                <a:ea typeface="+mj-ea"/>
              </a:rPr>
              <a:t>★★ </a:t>
            </a:r>
            <a:r>
              <a:rPr lang="zh-CN" altLang="en-US" b="1" dirty="0" smtClean="0">
                <a:latin typeface="+mj-ea"/>
                <a:ea typeface="+mj-ea"/>
              </a:rPr>
              <a:t>和 </a:t>
            </a:r>
            <a:r>
              <a:rPr lang="en-US" b="1" dirty="0" smtClean="0">
                <a:latin typeface="+mj-ea"/>
                <a:ea typeface="+mj-ea"/>
              </a:rPr>
              <a:t>★★★</a:t>
            </a:r>
            <a:r>
              <a:rPr lang="zh-CN" altLang="en-US" b="1" dirty="0" smtClean="0">
                <a:latin typeface="+mj-ea"/>
                <a:ea typeface="+mj-ea"/>
              </a:rPr>
              <a:t>，其中：</a:t>
            </a:r>
          </a:p>
          <a:p>
            <a:r>
              <a:rPr lang="en-US" b="1" dirty="0" smtClean="0">
                <a:solidFill>
                  <a:srgbClr val="7030A0"/>
                </a:solidFill>
                <a:latin typeface="+mj-ea"/>
                <a:ea typeface="+mj-ea"/>
              </a:rPr>
              <a:t>★           </a:t>
            </a:r>
            <a:r>
              <a:rPr lang="zh-CN" altLang="en-US" b="1" dirty="0" smtClean="0">
                <a:solidFill>
                  <a:srgbClr val="7030A0"/>
                </a:solidFill>
                <a:latin typeface="+mj-ea"/>
                <a:ea typeface="+mj-ea"/>
              </a:rPr>
              <a:t>表示非密切相关的专利文献</a:t>
            </a:r>
            <a:r>
              <a:rPr lang="en-US" b="1" dirty="0" smtClean="0">
                <a:solidFill>
                  <a:srgbClr val="7030A0"/>
                </a:solidFill>
                <a:latin typeface="+mj-ea"/>
                <a:ea typeface="+mj-ea"/>
              </a:rPr>
              <a:t>/</a:t>
            </a:r>
            <a:r>
              <a:rPr lang="zh-CN" altLang="en-US" b="1" dirty="0" smtClean="0">
                <a:solidFill>
                  <a:srgbClr val="7030A0"/>
                </a:solidFill>
                <a:latin typeface="+mj-ea"/>
                <a:ea typeface="+mj-ea"/>
              </a:rPr>
              <a:t>申请</a:t>
            </a:r>
            <a:r>
              <a:rPr lang="zh-CN" altLang="en-US" b="1" dirty="0" smtClean="0">
                <a:latin typeface="+mj-ea"/>
                <a:ea typeface="+mj-ea"/>
              </a:rPr>
              <a:t>；</a:t>
            </a:r>
          </a:p>
          <a:p>
            <a:r>
              <a:rPr lang="en-US" b="1" dirty="0" smtClean="0">
                <a:solidFill>
                  <a:srgbClr val="C00000"/>
                </a:solidFill>
                <a:latin typeface="+mj-ea"/>
                <a:ea typeface="+mj-ea"/>
              </a:rPr>
              <a:t>★★         </a:t>
            </a:r>
            <a:r>
              <a:rPr lang="zh-CN" altLang="en-US" b="1" dirty="0" smtClean="0">
                <a:solidFill>
                  <a:srgbClr val="C00000"/>
                </a:solidFill>
                <a:latin typeface="+mj-ea"/>
                <a:ea typeface="+mj-ea"/>
              </a:rPr>
              <a:t>表示密切相关的专利文献</a:t>
            </a:r>
            <a:r>
              <a:rPr lang="en-US" b="1" dirty="0" smtClean="0">
                <a:solidFill>
                  <a:srgbClr val="C00000"/>
                </a:solidFill>
                <a:latin typeface="+mj-ea"/>
                <a:ea typeface="+mj-ea"/>
              </a:rPr>
              <a:t>/</a:t>
            </a:r>
            <a:r>
              <a:rPr lang="zh-CN" altLang="en-US" b="1" dirty="0" smtClean="0">
                <a:solidFill>
                  <a:srgbClr val="C00000"/>
                </a:solidFill>
                <a:latin typeface="+mj-ea"/>
                <a:ea typeface="+mj-ea"/>
              </a:rPr>
              <a:t>申请</a:t>
            </a:r>
            <a:r>
              <a:rPr lang="zh-CN" altLang="en-US" b="1" dirty="0" smtClean="0">
                <a:latin typeface="+mj-ea"/>
                <a:ea typeface="+mj-ea"/>
              </a:rPr>
              <a:t>；</a:t>
            </a:r>
          </a:p>
          <a:p>
            <a:r>
              <a:rPr lang="en-US" b="1" dirty="0" smtClean="0">
                <a:latin typeface="+mj-ea"/>
                <a:ea typeface="+mj-ea"/>
              </a:rPr>
              <a:t>★★★        </a:t>
            </a:r>
            <a:r>
              <a:rPr lang="zh-CN" altLang="en-US" b="1" dirty="0" smtClean="0">
                <a:latin typeface="+mj-ea"/>
                <a:ea typeface="+mj-ea"/>
              </a:rPr>
              <a:t>表示完全相关专利文献</a:t>
            </a:r>
            <a:r>
              <a:rPr lang="en-US" b="1" dirty="0" smtClean="0">
                <a:latin typeface="+mj-ea"/>
                <a:ea typeface="+mj-ea"/>
              </a:rPr>
              <a:t>/</a:t>
            </a:r>
            <a:r>
              <a:rPr lang="zh-CN" altLang="en-US" b="1" dirty="0" smtClean="0">
                <a:latin typeface="+mj-ea"/>
                <a:ea typeface="+mj-ea"/>
              </a:rPr>
              <a:t>申请。</a:t>
            </a:r>
            <a:endParaRPr lang="en-US" altLang="zh-CN" b="1" dirty="0" smtClean="0">
              <a:latin typeface="+mj-ea"/>
              <a:ea typeface="+mj-ea"/>
            </a:endParaRPr>
          </a:p>
          <a:p>
            <a:r>
              <a:rPr lang="zh-CN" altLang="en-US" b="1" dirty="0" smtClean="0">
                <a:solidFill>
                  <a:srgbClr val="FF0000"/>
                </a:solidFill>
                <a:latin typeface="+mj-ea"/>
                <a:ea typeface="+mj-ea"/>
              </a:rPr>
              <a:t>完全相关和密切相关的文献将进行是否存在侵权风险的分析和判断。</a:t>
            </a:r>
          </a:p>
          <a:p>
            <a:endParaRPr lang="zh-CN" altLang="en-US" dirty="0" smtClean="0"/>
          </a:p>
          <a:p>
            <a:endParaRPr lang="en-US" altLang="zh-CN" dirty="0" smtClean="0"/>
          </a:p>
          <a:p>
            <a:endParaRPr lang="zh-CN" altLang="en-US" dirty="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785786" y="1500174"/>
          <a:ext cx="8001057" cy="4373795"/>
        </p:xfrm>
        <a:graphic>
          <a:graphicData uri="http://schemas.openxmlformats.org/drawingml/2006/table">
            <a:tbl>
              <a:tblPr/>
              <a:tblGrid>
                <a:gridCol w="813634"/>
                <a:gridCol w="1320316"/>
                <a:gridCol w="1770073"/>
                <a:gridCol w="1638814"/>
                <a:gridCol w="1092543"/>
                <a:gridCol w="819406"/>
                <a:gridCol w="546271"/>
              </a:tblGrid>
              <a:tr h="1337914">
                <a:tc>
                  <a:txBody>
                    <a:bodyPr/>
                    <a:lstStyle/>
                    <a:p>
                      <a:pPr algn="ctr">
                        <a:spcAft>
                          <a:spcPts val="0"/>
                        </a:spcAft>
                      </a:pPr>
                      <a:r>
                        <a:rPr lang="en-US" sz="1100" kern="100" dirty="0">
                          <a:solidFill>
                            <a:srgbClr val="000000"/>
                          </a:solidFill>
                          <a:latin typeface="Times New Roman"/>
                          <a:ea typeface="宋体"/>
                          <a:cs typeface="Times New Roman"/>
                        </a:rPr>
                        <a:t>1.1 </a:t>
                      </a:r>
                      <a:r>
                        <a:rPr lang="zh-CN" sz="1100" kern="100" dirty="0">
                          <a:solidFill>
                            <a:srgbClr val="000000"/>
                          </a:solidFill>
                          <a:latin typeface="Times New Roman"/>
                          <a:ea typeface="宋体"/>
                          <a:cs typeface="Times New Roman"/>
                        </a:rPr>
                        <a:t>毫米波全息成像整机设备</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solidFill>
                            <a:srgbClr val="000000"/>
                          </a:solidFill>
                          <a:latin typeface="Times New Roman"/>
                          <a:ea typeface="宋体"/>
                          <a:cs typeface="Times New Roman"/>
                        </a:rPr>
                        <a:t>专利文献公开或公告号</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申请人或专利权人</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同族专利信息</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法律状态</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相关程度</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相关权利要求</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956">
                <a:tc>
                  <a:txBody>
                    <a:bodyPr/>
                    <a:lstStyle/>
                    <a:p>
                      <a:pPr algn="ctr">
                        <a:spcAft>
                          <a:spcPts val="0"/>
                        </a:spcAft>
                      </a:pPr>
                      <a:r>
                        <a:rPr lang="en-US" sz="1100" kern="100">
                          <a:solidFill>
                            <a:srgbClr val="000000"/>
                          </a:solidFill>
                          <a:latin typeface="Times New Roman"/>
                          <a:ea typeface="宋体"/>
                          <a:cs typeface="Times New Roman"/>
                        </a:rPr>
                        <a:t>1</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solidFill>
                            <a:srgbClr val="000000"/>
                          </a:solidFill>
                          <a:latin typeface="Times New Roman"/>
                          <a:cs typeface="Times New Roman"/>
                        </a:rPr>
                        <a:t>CN102508307A</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solidFill>
                            <a:srgbClr val="000000"/>
                          </a:solidFill>
                          <a:latin typeface="楷体_GB2312"/>
                          <a:cs typeface="Times New Roman"/>
                        </a:rPr>
                        <a:t>中国科学院深圳先进技术研究院</a:t>
                      </a:r>
                      <a:r>
                        <a:rPr lang="en-US" sz="1100" kern="100" dirty="0">
                          <a:solidFill>
                            <a:srgbClr val="000000"/>
                          </a:solidFill>
                          <a:latin typeface="楷体_GB2312"/>
                          <a:cs typeface="Times New Roman"/>
                        </a:rPr>
                        <a:t>;</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10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已公开</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latin typeface="宋体"/>
                          <a:cs typeface="Times New Roman"/>
                        </a:rPr>
                        <a:t>★★★</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附于后</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956">
                <a:tc>
                  <a:txBody>
                    <a:bodyPr/>
                    <a:lstStyle/>
                    <a:p>
                      <a:pPr algn="ctr">
                        <a:spcAft>
                          <a:spcPts val="0"/>
                        </a:spcAft>
                      </a:pPr>
                      <a:r>
                        <a:rPr lang="en-US" sz="1100" kern="100">
                          <a:solidFill>
                            <a:srgbClr val="000000"/>
                          </a:solidFill>
                          <a:latin typeface="Times New Roman"/>
                          <a:ea typeface="宋体"/>
                          <a:cs typeface="Times New Roman"/>
                        </a:rPr>
                        <a:t>2</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latin typeface="Times New Roman"/>
                          <a:cs typeface="Times New Roman"/>
                        </a:rPr>
                        <a:t>CN102508306A</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solidFill>
                            <a:srgbClr val="000000"/>
                          </a:solidFill>
                          <a:latin typeface="楷体_GB2312"/>
                          <a:cs typeface="Times New Roman"/>
                        </a:rPr>
                        <a:t>北京无线电计量测试研究所</a:t>
                      </a:r>
                      <a:r>
                        <a:rPr lang="en-US" sz="1100" kern="100" dirty="0">
                          <a:solidFill>
                            <a:srgbClr val="000000"/>
                          </a:solidFill>
                          <a:latin typeface="楷体_GB2312"/>
                          <a:cs typeface="Times New Roman"/>
                        </a:rPr>
                        <a:t>;</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10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已公开</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latin typeface="宋体"/>
                          <a:cs typeface="Times New Roman"/>
                        </a:rPr>
                        <a:t>★★★</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附于后</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62">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cs typeface="Times New Roman"/>
                        </a:rPr>
                        <a:t>。。。。</a:t>
                      </a:r>
                      <a:endParaRPr lang="en-US" sz="1100" kern="100" dirty="0">
                        <a:solidFill>
                          <a:srgbClr val="000000"/>
                        </a:solidFill>
                        <a:latin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楷体_GB2312"/>
                          <a:cs typeface="Times New Roman"/>
                        </a:rPr>
                        <a:t>。。。。</a:t>
                      </a:r>
                      <a:endParaRPr lang="en-US"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宋体"/>
                          <a:cs typeface="Times New Roman"/>
                        </a:rPr>
                        <a:t>。。。。</a:t>
                      </a:r>
                      <a:endParaRPr lang="en-US" sz="1100" kern="100" dirty="0">
                        <a:solidFill>
                          <a:srgbClr val="000000"/>
                        </a:solidFill>
                        <a:latin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956">
                <a:tc>
                  <a:txBody>
                    <a:bodyPr/>
                    <a:lstStyle/>
                    <a:p>
                      <a:pPr algn="ctr">
                        <a:spcAft>
                          <a:spcPts val="0"/>
                        </a:spcAft>
                      </a:pPr>
                      <a:r>
                        <a:rPr lang="en-US" sz="1100" kern="100">
                          <a:solidFill>
                            <a:srgbClr val="000000"/>
                          </a:solidFill>
                          <a:latin typeface="Times New Roman"/>
                          <a:ea typeface="宋体"/>
                          <a:cs typeface="Times New Roman"/>
                        </a:rPr>
                        <a:t>28</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solidFill>
                            <a:srgbClr val="000000"/>
                          </a:solidFill>
                          <a:latin typeface="Times New Roman"/>
                          <a:ea typeface="宋体"/>
                          <a:cs typeface="Times New Roman"/>
                        </a:rPr>
                        <a:t>CN100466378C</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联邦科学和工业研究组织</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rgbClr val="000000"/>
                          </a:solidFill>
                          <a:latin typeface="Times New Roman"/>
                          <a:ea typeface="宋体"/>
                          <a:cs typeface="Times New Roman"/>
                        </a:rPr>
                        <a:t>WO2004008575</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已授权</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latin typeface="宋体"/>
                          <a:cs typeface="Times New Roman"/>
                        </a:rPr>
                        <a:t>★★</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Times New Roman"/>
                          <a:ea typeface="宋体"/>
                          <a:cs typeface="Times New Roman"/>
                        </a:rPr>
                        <a:t>附于后</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62">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宋体"/>
                          <a:cs typeface="Times New Roman"/>
                        </a:rPr>
                        <a:t>。。。。</a:t>
                      </a:r>
                      <a:endParaRPr lang="en-US" sz="1100" kern="100" dirty="0">
                        <a:solidFill>
                          <a:srgbClr val="000000"/>
                        </a:solidFill>
                        <a:latin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kern="100" dirty="0" smtClean="0">
                          <a:solidFill>
                            <a:srgbClr val="000000"/>
                          </a:solidFill>
                          <a:latin typeface="Times New Roman"/>
                          <a:ea typeface="宋体"/>
                          <a:cs typeface="Times New Roman"/>
                        </a:rPr>
                        <a:t>。。。。</a:t>
                      </a: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71">
                <a:tc>
                  <a:txBody>
                    <a:bodyPr/>
                    <a:lstStyle/>
                    <a:p>
                      <a:pPr algn="ctr">
                        <a:spcAft>
                          <a:spcPts val="0"/>
                        </a:spcAft>
                      </a:pPr>
                      <a:r>
                        <a:rPr lang="en-US" sz="1100" kern="100">
                          <a:solidFill>
                            <a:srgbClr val="000000"/>
                          </a:solidFill>
                          <a:latin typeface="Times New Roman"/>
                          <a:ea typeface="宋体"/>
                          <a:cs typeface="Times New Roman"/>
                        </a:rPr>
                        <a:t>50</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a:solidFill>
                            <a:srgbClr val="000000"/>
                          </a:solidFill>
                          <a:latin typeface="Times New Roman"/>
                          <a:cs typeface="Times New Roman"/>
                        </a:rPr>
                        <a:t>CN102540185A</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a:solidFill>
                            <a:srgbClr val="000000"/>
                          </a:solidFill>
                          <a:latin typeface="楷体_GB2312"/>
                          <a:cs typeface="Times New Roman"/>
                        </a:rPr>
                        <a:t>北京华航无线电测量研究所</a:t>
                      </a:r>
                      <a:r>
                        <a:rPr lang="en-US" sz="1100" kern="100">
                          <a:solidFill>
                            <a:srgbClr val="000000"/>
                          </a:solidFill>
                          <a:latin typeface="楷体_GB2312"/>
                          <a:cs typeface="Times New Roman"/>
                        </a:rPr>
                        <a:t>;</a:t>
                      </a:r>
                      <a:endParaRPr lang="zh-CN" sz="1100" kern="10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kern="100" dirty="0">
                          <a:solidFill>
                            <a:srgbClr val="000000"/>
                          </a:solidFill>
                          <a:latin typeface="Times New Roman"/>
                          <a:ea typeface="宋体"/>
                          <a:cs typeface="Times New Roman"/>
                        </a:rPr>
                        <a:t>已公开</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100" dirty="0">
                          <a:solidFill>
                            <a:srgbClr val="000000"/>
                          </a:solidFill>
                          <a:latin typeface="宋体"/>
                          <a:cs typeface="Times New Roman"/>
                        </a:rPr>
                        <a:t>★</a:t>
                      </a:r>
                      <a:endParaRPr lang="zh-CN" sz="1100" kern="100" dirty="0">
                        <a:solidFill>
                          <a:srgbClr val="000000"/>
                        </a:solidFill>
                        <a:latin typeface="楷体_GB231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7937" name="Rectangle 1"/>
          <p:cNvSpPr>
            <a:spLocks noChangeArrowheads="1"/>
          </p:cNvSpPr>
          <p:nvPr/>
        </p:nvSpPr>
        <p:spPr bwMode="auto">
          <a:xfrm>
            <a:off x="428596" y="107154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附表</a:t>
            </a:r>
            <a:r>
              <a:rPr kumimoji="0" lang="en-US" altLang="zh-CN" sz="1200" b="0" i="0" u="none" strike="noStrike" cap="none" normalizeH="0" baseline="0" dirty="0" smtClean="0">
                <a:ln>
                  <a:noFill/>
                </a:ln>
                <a:solidFill>
                  <a:srgbClr val="000000"/>
                </a:solidFill>
                <a:effectLst/>
                <a:latin typeface="Arial" pitchFamily="34" charset="0"/>
                <a:ea typeface="宋体" pitchFamily="2" charset="-122"/>
                <a:cs typeface="Times New Roman" pitchFamily="18" charset="0"/>
              </a:rPr>
              <a:t>2.1</a:t>
            </a:r>
            <a:r>
              <a:rPr kumimoji="0" lang="zh-CN" altLang="en-US" sz="12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5"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l"/>
            <a:r>
              <a:rPr lang="en-US" altLang="zh-CN" dirty="0" smtClean="0"/>
              <a:t>2.5</a:t>
            </a:r>
            <a:r>
              <a:rPr lang="zh-CN" altLang="en-US" dirty="0" smtClean="0"/>
              <a:t>、重要专利分析（实例）</a:t>
            </a:r>
            <a:endParaRPr lang="en-US" altLang="zh-CN" dirty="0" smtClean="0"/>
          </a:p>
        </p:txBody>
      </p:sp>
      <p:sp>
        <p:nvSpPr>
          <p:cNvPr id="2" name="内容占位符 1"/>
          <p:cNvSpPr>
            <a:spLocks noGrp="1"/>
          </p:cNvSpPr>
          <p:nvPr>
            <p:ph idx="1"/>
          </p:nvPr>
        </p:nvSpPr>
        <p:spPr/>
        <p:txBody>
          <a:bodyPr>
            <a:normAutofit fontScale="62500" lnSpcReduction="20000"/>
          </a:bodyPr>
          <a:lstStyle/>
          <a:p>
            <a:r>
              <a:rPr lang="zh-CN" altLang="en-US" b="1" dirty="0" smtClean="0">
                <a:solidFill>
                  <a:srgbClr val="00B050"/>
                </a:solidFill>
                <a:latin typeface="+mn-ea"/>
              </a:rPr>
              <a:t>对比目标</a:t>
            </a:r>
            <a:r>
              <a:rPr lang="en-US" b="1" dirty="0" smtClean="0">
                <a:solidFill>
                  <a:srgbClr val="00B050"/>
                </a:solidFill>
                <a:latin typeface="+mn-ea"/>
              </a:rPr>
              <a:t>D1</a:t>
            </a:r>
            <a:r>
              <a:rPr lang="zh-CN" altLang="en-US" b="1" dirty="0" smtClean="0">
                <a:solidFill>
                  <a:srgbClr val="00B050"/>
                </a:solidFill>
                <a:latin typeface="+mn-ea"/>
              </a:rPr>
              <a:t>包括独立权利要求如下：</a:t>
            </a:r>
          </a:p>
          <a:p>
            <a:r>
              <a:rPr lang="en-US" b="1" dirty="0" smtClean="0">
                <a:latin typeface="+mn-ea"/>
              </a:rPr>
              <a:t> </a:t>
            </a:r>
            <a:endParaRPr lang="zh-CN" altLang="en-US" b="1" dirty="0" smtClean="0">
              <a:latin typeface="+mn-ea"/>
            </a:endParaRPr>
          </a:p>
          <a:p>
            <a:r>
              <a:rPr lang="en-US" b="1" dirty="0" smtClean="0">
                <a:latin typeface="+mn-ea"/>
              </a:rPr>
              <a:t>1</a:t>
            </a:r>
            <a:r>
              <a:rPr lang="zh-CN" altLang="en-US" b="1" dirty="0" smtClean="0">
                <a:latin typeface="+mn-ea"/>
              </a:rPr>
              <a:t>．一种毫米波成像扫描检测系统，其特征在于，包括：</a:t>
            </a:r>
          </a:p>
          <a:p>
            <a:r>
              <a:rPr lang="zh-CN" altLang="en-US" b="1" dirty="0" smtClean="0">
                <a:latin typeface="+mn-ea"/>
              </a:rPr>
              <a:t>点聚焦透镜天线，用于将毫米波信号集中在所检测人体所在区域和收集反射回的毫米波信号；</a:t>
            </a:r>
          </a:p>
          <a:p>
            <a:r>
              <a:rPr lang="zh-CN" altLang="en-US" b="1" dirty="0" smtClean="0">
                <a:latin typeface="+mn-ea"/>
              </a:rPr>
              <a:t>毫米波信号收发一体机，与所述点聚焦透镜天线相连，用于生成并发送人体扫描成像所需要的毫米波信号，接收并处理所述点聚焦透镜天线收集的反射回的毫米波信号；</a:t>
            </a:r>
          </a:p>
          <a:p>
            <a:r>
              <a:rPr lang="zh-CN" altLang="en-US" b="1" dirty="0" smtClean="0">
                <a:latin typeface="+mn-ea"/>
              </a:rPr>
              <a:t>数据采集和处理模块，与所述毫米波信号收发一体机相连，用于对所述毫米波信号收发一体机接收并处理的毫米波信号进行采样，将模拟信号转换成数字信号，并对转换后的数字信号进行处理；以及</a:t>
            </a:r>
          </a:p>
          <a:p>
            <a:r>
              <a:rPr lang="zh-CN" altLang="en-US" b="1" dirty="0" smtClean="0">
                <a:latin typeface="+mn-ea"/>
              </a:rPr>
              <a:t>二维扫描平台，用于安装并带动所述点聚焦透镜天线和所述毫米波收发一体机沿正焦的二维方向移动。</a:t>
            </a:r>
          </a:p>
          <a:p>
            <a:r>
              <a:rPr lang="en-US" b="1" dirty="0" smtClean="0">
                <a:latin typeface="+mn-ea"/>
              </a:rPr>
              <a:t> </a:t>
            </a:r>
            <a:endParaRPr lang="zh-CN" altLang="en-US" b="1" dirty="0" smtClean="0">
              <a:latin typeface="+mn-ea"/>
            </a:endParaRPr>
          </a:p>
          <a:p>
            <a:endParaRPr lang="en-US" altLang="zh-CN" dirty="0" smtClean="0"/>
          </a:p>
          <a:p>
            <a:endParaRPr lang="zh-CN" altLang="en-US" dirty="0"/>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500958"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   </a:t>
            </a:r>
            <a:endParaRPr lang="zh-CN" altLang="en-US" dirty="0"/>
          </a:p>
        </p:txBody>
      </p:sp>
      <p:sp>
        <p:nvSpPr>
          <p:cNvPr id="2" name="内容占位符 1"/>
          <p:cNvSpPr>
            <a:spLocks noGrp="1"/>
          </p:cNvSpPr>
          <p:nvPr>
            <p:ph idx="1"/>
          </p:nvPr>
        </p:nvSpPr>
        <p:spPr/>
        <p:txBody>
          <a:bodyPr>
            <a:normAutofit fontScale="92500"/>
          </a:bodyPr>
          <a:lstStyle/>
          <a:p>
            <a:r>
              <a:rPr lang="en-US" b="1" dirty="0" smtClean="0">
                <a:solidFill>
                  <a:srgbClr val="00B050"/>
                </a:solidFill>
                <a:latin typeface="+mj-ea"/>
                <a:ea typeface="+mj-ea"/>
              </a:rPr>
              <a:t>2.5.1</a:t>
            </a:r>
            <a:r>
              <a:rPr lang="zh-CN" altLang="en-US" b="1" dirty="0" smtClean="0">
                <a:solidFill>
                  <a:srgbClr val="00B050"/>
                </a:solidFill>
                <a:latin typeface="+mj-ea"/>
                <a:ea typeface="+mj-ea"/>
              </a:rPr>
              <a:t>、</a:t>
            </a:r>
            <a:r>
              <a:rPr lang="en-US" b="1" dirty="0" smtClean="0">
                <a:solidFill>
                  <a:srgbClr val="00B050"/>
                </a:solidFill>
                <a:latin typeface="+mj-ea"/>
                <a:ea typeface="+mj-ea"/>
              </a:rPr>
              <a:t> </a:t>
            </a:r>
            <a:r>
              <a:rPr lang="zh-CN" altLang="en-US" b="1" dirty="0" smtClean="0">
                <a:solidFill>
                  <a:srgbClr val="00B050"/>
                </a:solidFill>
                <a:latin typeface="+mj-ea"/>
                <a:ea typeface="+mj-ea"/>
              </a:rPr>
              <a:t>对对比目标</a:t>
            </a:r>
            <a:r>
              <a:rPr lang="en-US" b="1" dirty="0" smtClean="0">
                <a:solidFill>
                  <a:srgbClr val="00B050"/>
                </a:solidFill>
                <a:latin typeface="+mj-ea"/>
                <a:ea typeface="+mj-ea"/>
              </a:rPr>
              <a:t>D1</a:t>
            </a:r>
            <a:r>
              <a:rPr lang="zh-CN" altLang="en-US" b="1" dirty="0" smtClean="0">
                <a:solidFill>
                  <a:srgbClr val="00B050"/>
                </a:solidFill>
                <a:latin typeface="+mj-ea"/>
                <a:ea typeface="+mj-ea"/>
              </a:rPr>
              <a:t>的侵权分析和判断</a:t>
            </a:r>
          </a:p>
          <a:p>
            <a:r>
              <a:rPr lang="zh-CN" altLang="en-US" b="1" dirty="0" smtClean="0">
                <a:solidFill>
                  <a:srgbClr val="FF0000"/>
                </a:solidFill>
                <a:latin typeface="+mj-ea"/>
                <a:ea typeface="+mj-ea"/>
              </a:rPr>
              <a:t>对比目标专利</a:t>
            </a:r>
            <a:r>
              <a:rPr lang="en-US" b="1" dirty="0" smtClean="0">
                <a:solidFill>
                  <a:srgbClr val="FF0000"/>
                </a:solidFill>
                <a:latin typeface="+mj-ea"/>
                <a:ea typeface="+mj-ea"/>
              </a:rPr>
              <a:t>D1</a:t>
            </a:r>
            <a:r>
              <a:rPr lang="zh-CN" altLang="en-US" b="1" dirty="0" smtClean="0">
                <a:solidFill>
                  <a:srgbClr val="FF0000"/>
                </a:solidFill>
                <a:latin typeface="+mj-ea"/>
                <a:ea typeface="+mj-ea"/>
              </a:rPr>
              <a:t>包括</a:t>
            </a:r>
            <a:r>
              <a:rPr lang="en-US" b="1" dirty="0" smtClean="0">
                <a:solidFill>
                  <a:srgbClr val="FF0000"/>
                </a:solidFill>
                <a:latin typeface="+mj-ea"/>
                <a:ea typeface="+mj-ea"/>
              </a:rPr>
              <a:t>2</a:t>
            </a:r>
            <a:r>
              <a:rPr lang="zh-CN" altLang="en-US" b="1" dirty="0" smtClean="0">
                <a:solidFill>
                  <a:srgbClr val="FF0000"/>
                </a:solidFill>
                <a:latin typeface="+mj-ea"/>
                <a:ea typeface="+mj-ea"/>
              </a:rPr>
              <a:t>项独立权利要求，即权利要求</a:t>
            </a:r>
            <a:r>
              <a:rPr lang="en-US" b="1" dirty="0" smtClean="0">
                <a:solidFill>
                  <a:srgbClr val="FF0000"/>
                </a:solidFill>
                <a:latin typeface="+mj-ea"/>
                <a:ea typeface="+mj-ea"/>
              </a:rPr>
              <a:t>1</a:t>
            </a:r>
            <a:r>
              <a:rPr lang="zh-CN" altLang="en-US" b="1" dirty="0" smtClean="0">
                <a:solidFill>
                  <a:srgbClr val="FF0000"/>
                </a:solidFill>
                <a:latin typeface="+mj-ea"/>
                <a:ea typeface="+mj-ea"/>
              </a:rPr>
              <a:t>和</a:t>
            </a:r>
            <a:r>
              <a:rPr lang="en-US" b="1" dirty="0" smtClean="0">
                <a:solidFill>
                  <a:srgbClr val="FF0000"/>
                </a:solidFill>
                <a:latin typeface="+mj-ea"/>
                <a:ea typeface="+mj-ea"/>
              </a:rPr>
              <a:t>9</a:t>
            </a:r>
            <a:endParaRPr lang="zh-CN" altLang="en-US" b="1" dirty="0" smtClean="0">
              <a:solidFill>
                <a:srgbClr val="FF0000"/>
              </a:solidFill>
              <a:latin typeface="+mj-ea"/>
              <a:ea typeface="+mj-ea"/>
            </a:endParaRPr>
          </a:p>
          <a:p>
            <a:r>
              <a:rPr lang="zh-CN" altLang="en-US" b="1" dirty="0" smtClean="0">
                <a:solidFill>
                  <a:srgbClr val="7030A0"/>
                </a:solidFill>
                <a:latin typeface="+mj-ea"/>
                <a:ea typeface="+mj-ea"/>
              </a:rPr>
              <a:t>关于独立权利要求</a:t>
            </a:r>
            <a:r>
              <a:rPr lang="en-US" b="1" dirty="0" smtClean="0">
                <a:solidFill>
                  <a:srgbClr val="7030A0"/>
                </a:solidFill>
                <a:latin typeface="+mj-ea"/>
                <a:ea typeface="+mj-ea"/>
              </a:rPr>
              <a:t>1</a:t>
            </a:r>
            <a:r>
              <a:rPr lang="zh-CN" altLang="en-US" b="1" dirty="0" smtClean="0">
                <a:solidFill>
                  <a:srgbClr val="7030A0"/>
                </a:solidFill>
                <a:latin typeface="+mj-ea"/>
                <a:ea typeface="+mj-ea"/>
              </a:rPr>
              <a:t>的侵权分析</a:t>
            </a:r>
            <a:r>
              <a:rPr lang="x-none" b="1" dirty="0" smtClean="0">
                <a:latin typeface="+mj-ea"/>
                <a:ea typeface="+mj-ea"/>
              </a:rPr>
              <a:t> </a:t>
            </a:r>
            <a:endParaRPr lang="zh-CN" altLang="en-US" b="1" dirty="0" smtClean="0">
              <a:latin typeface="+mj-ea"/>
              <a:ea typeface="+mj-ea"/>
            </a:endParaRPr>
          </a:p>
          <a:p>
            <a:r>
              <a:rPr lang="zh-CN" altLang="en-US" b="1" dirty="0" smtClean="0">
                <a:latin typeface="+mj-ea"/>
                <a:ea typeface="+mj-ea"/>
              </a:rPr>
              <a:t>从对比目标专利</a:t>
            </a:r>
            <a:r>
              <a:rPr lang="en-US" b="1" dirty="0" smtClean="0">
                <a:latin typeface="+mj-ea"/>
                <a:ea typeface="+mj-ea"/>
              </a:rPr>
              <a:t>D1</a:t>
            </a:r>
            <a:r>
              <a:rPr lang="zh-CN" altLang="en-US" b="1" dirty="0" smtClean="0">
                <a:latin typeface="+mj-ea"/>
                <a:ea typeface="+mj-ea"/>
              </a:rPr>
              <a:t>的权利要求</a:t>
            </a:r>
            <a:r>
              <a:rPr lang="en-US" b="1" dirty="0" smtClean="0">
                <a:latin typeface="+mj-ea"/>
                <a:ea typeface="+mj-ea"/>
              </a:rPr>
              <a:t>1</a:t>
            </a:r>
            <a:r>
              <a:rPr lang="zh-CN" altLang="en-US" b="1" dirty="0" smtClean="0">
                <a:latin typeface="+mj-ea"/>
                <a:ea typeface="+mj-ea"/>
              </a:rPr>
              <a:t>和说明书公开的内容可以看出，其请求保护的主题为一种毫米波成像扫描检测系统，而本分析对象涉及一种毫米波全息成像设备，也是利用毫米波进行成像扫描检测。因此，两者主题一致。</a:t>
            </a:r>
          </a:p>
          <a:p>
            <a:endParaRPr lang="zh-CN" altLang="en-US" dirty="0"/>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142852"/>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1" dirty="0" smtClean="0">
                <a:latin typeface="+mn-ea"/>
              </a:rPr>
              <a:t>因此，我们认为，当本分析对象采用点聚焦透镜天线或其它具有聚焦功能的天线时，本分析对象与</a:t>
            </a:r>
            <a:r>
              <a:rPr lang="en-US" b="1" dirty="0" smtClean="0">
                <a:latin typeface="+mn-ea"/>
              </a:rPr>
              <a:t>D1</a:t>
            </a:r>
            <a:r>
              <a:rPr lang="zh-CN" altLang="en-US" b="1" dirty="0" smtClean="0">
                <a:latin typeface="+mn-ea"/>
              </a:rPr>
              <a:t>中权利要求</a:t>
            </a:r>
            <a:r>
              <a:rPr lang="en-US" b="1" dirty="0" smtClean="0">
                <a:latin typeface="+mn-ea"/>
              </a:rPr>
              <a:t>1</a:t>
            </a:r>
            <a:r>
              <a:rPr lang="zh-CN" altLang="en-US" b="1" dirty="0" smtClean="0">
                <a:latin typeface="+mn-ea"/>
              </a:rPr>
              <a:t>记载的全部技术特征相比，包含所有特征，由此落入了对比目标</a:t>
            </a:r>
            <a:r>
              <a:rPr lang="en-US" b="1" dirty="0" smtClean="0">
                <a:latin typeface="+mn-ea"/>
              </a:rPr>
              <a:t>D1</a:t>
            </a:r>
            <a:r>
              <a:rPr lang="zh-CN" altLang="en-US" b="1" dirty="0" smtClean="0">
                <a:latin typeface="+mn-ea"/>
              </a:rPr>
              <a:t>的权利要求</a:t>
            </a:r>
            <a:r>
              <a:rPr lang="en-US" b="1" dirty="0" smtClean="0">
                <a:latin typeface="+mn-ea"/>
              </a:rPr>
              <a:t>1</a:t>
            </a:r>
            <a:r>
              <a:rPr lang="zh-CN" altLang="en-US" b="1" dirty="0" smtClean="0">
                <a:latin typeface="+mn-ea"/>
              </a:rPr>
              <a:t>的保护范围中，即</a:t>
            </a:r>
            <a:r>
              <a:rPr lang="zh-CN" altLang="en-US" b="1" dirty="0" smtClean="0">
                <a:solidFill>
                  <a:srgbClr val="FF0000"/>
                </a:solidFill>
                <a:latin typeface="+mn-ea"/>
              </a:rPr>
              <a:t>对对比目标专利申请</a:t>
            </a:r>
            <a:r>
              <a:rPr lang="en-US" b="1" dirty="0" smtClean="0">
                <a:solidFill>
                  <a:srgbClr val="FF0000"/>
                </a:solidFill>
                <a:latin typeface="+mn-ea"/>
              </a:rPr>
              <a:t>D1</a:t>
            </a:r>
            <a:r>
              <a:rPr lang="zh-CN" altLang="en-US" b="1" dirty="0" smtClean="0">
                <a:solidFill>
                  <a:srgbClr val="FF0000"/>
                </a:solidFill>
                <a:latin typeface="+mn-ea"/>
              </a:rPr>
              <a:t>具有潜在的侵权可能</a:t>
            </a:r>
            <a:r>
              <a:rPr lang="zh-CN" altLang="en-US" b="1" dirty="0" smtClean="0">
                <a:latin typeface="+mn-ea"/>
              </a:rPr>
              <a:t>（由于对比目标专利申请</a:t>
            </a:r>
            <a:r>
              <a:rPr lang="en-US" b="1" dirty="0" smtClean="0">
                <a:latin typeface="+mn-ea"/>
              </a:rPr>
              <a:t>D1</a:t>
            </a:r>
            <a:r>
              <a:rPr lang="zh-CN" altLang="en-US" b="1" dirty="0" smtClean="0">
                <a:latin typeface="+mn-ea"/>
              </a:rPr>
              <a:t>还处于公开阶段而没有被授权）。</a:t>
            </a:r>
          </a:p>
          <a:p>
            <a:endParaRPr lang="zh-CN" altLang="en-US" dirty="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85860"/>
            <a:ext cx="8401080" cy="4840303"/>
          </a:xfrm>
        </p:spPr>
        <p:txBody>
          <a:bodyPr>
            <a:normAutofit/>
          </a:bodyPr>
          <a:lstStyle/>
          <a:p>
            <a:r>
              <a:rPr lang="en-US" altLang="zh-CN" sz="3200" b="1" dirty="0" smtClean="0">
                <a:solidFill>
                  <a:srgbClr val="FF0000"/>
                </a:solidFill>
                <a:latin typeface="黑体" pitchFamily="2" charset="-122"/>
                <a:ea typeface="黑体" pitchFamily="2" charset="-122"/>
              </a:rPr>
              <a:t>1.1.2</a:t>
            </a:r>
            <a:r>
              <a:rPr lang="zh-CN" altLang="en-US" sz="3200" b="1" dirty="0" smtClean="0">
                <a:solidFill>
                  <a:srgbClr val="FF0000"/>
                </a:solidFill>
                <a:latin typeface="黑体" pitchFamily="2" charset="-122"/>
                <a:ea typeface="黑体" pitchFamily="2" charset="-122"/>
              </a:rPr>
              <a:t>、专利质量</a:t>
            </a:r>
            <a:endParaRPr lang="en-US" altLang="zh-CN" sz="3200" b="1" dirty="0" smtClean="0">
              <a:solidFill>
                <a:srgbClr val="FF0000"/>
              </a:solidFill>
              <a:latin typeface="黑体" pitchFamily="2" charset="-122"/>
              <a:ea typeface="黑体" pitchFamily="2" charset="-122"/>
            </a:endParaRPr>
          </a:p>
          <a:p>
            <a:r>
              <a:rPr lang="zh-CN" altLang="en-US" sz="2800" b="1" dirty="0" smtClean="0">
                <a:solidFill>
                  <a:srgbClr val="00B050"/>
                </a:solidFill>
                <a:latin typeface="黑体" pitchFamily="2" charset="-122"/>
                <a:ea typeface="黑体" pitchFamily="2" charset="-122"/>
              </a:rPr>
              <a:t>中国已成为专利申请大国</a:t>
            </a:r>
            <a:endParaRPr lang="en-US" altLang="zh-CN" sz="2800" b="1" dirty="0" smtClean="0">
              <a:solidFill>
                <a:srgbClr val="00B050"/>
              </a:solidFill>
              <a:latin typeface="黑体" pitchFamily="2" charset="-122"/>
              <a:ea typeface="黑体" pitchFamily="2" charset="-122"/>
            </a:endParaRPr>
          </a:p>
          <a:p>
            <a:r>
              <a:rPr lang="en-US"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十二五</a:t>
            </a:r>
            <a:r>
              <a:rPr lang="en-US"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期间，共受理发明申请</a:t>
            </a:r>
            <a:r>
              <a:rPr lang="en-US" sz="2800" b="1" dirty="0" smtClean="0">
                <a:latin typeface="黑体" pitchFamily="2" charset="-122"/>
                <a:ea typeface="黑体" pitchFamily="2" charset="-122"/>
              </a:rPr>
              <a:t>403.4</a:t>
            </a:r>
            <a:r>
              <a:rPr lang="zh-CN" altLang="en-US" sz="2800" b="1" dirty="0" smtClean="0">
                <a:latin typeface="黑体" pitchFamily="2" charset="-122"/>
                <a:ea typeface="黑体" pitchFamily="2" charset="-122"/>
              </a:rPr>
              <a:t>万件、实用新型</a:t>
            </a:r>
            <a:r>
              <a:rPr lang="en-US" sz="2800" b="1" dirty="0" smtClean="0">
                <a:latin typeface="黑体" pitchFamily="2" charset="-122"/>
                <a:ea typeface="黑体" pitchFamily="2" charset="-122"/>
              </a:rPr>
              <a:t>421.4</a:t>
            </a:r>
            <a:r>
              <a:rPr lang="zh-CN" altLang="en-US" sz="2800" b="1" dirty="0" smtClean="0">
                <a:latin typeface="黑体" pitchFamily="2" charset="-122"/>
                <a:ea typeface="黑体" pitchFamily="2" charset="-122"/>
              </a:rPr>
              <a:t>万件、外观设计</a:t>
            </a:r>
            <a:r>
              <a:rPr lang="en-US" sz="2800" b="1" dirty="0" smtClean="0">
                <a:latin typeface="黑体" pitchFamily="2" charset="-122"/>
                <a:ea typeface="黑体" pitchFamily="2" charset="-122"/>
              </a:rPr>
              <a:t>297.2</a:t>
            </a:r>
            <a:r>
              <a:rPr lang="zh-CN" altLang="en-US" sz="2800" b="1" dirty="0" smtClean="0">
                <a:latin typeface="黑体" pitchFamily="2" charset="-122"/>
                <a:ea typeface="黑体" pitchFamily="2" charset="-122"/>
              </a:rPr>
              <a:t>万件，发明专利申请居世界首位</a:t>
            </a:r>
            <a:endParaRPr lang="en-US" altLang="zh-CN" sz="2800" b="1" dirty="0" smtClean="0">
              <a:latin typeface="黑体" pitchFamily="2" charset="-122"/>
              <a:ea typeface="黑体" pitchFamily="2" charset="-122"/>
            </a:endParaRPr>
          </a:p>
          <a:p>
            <a:r>
              <a:rPr lang="zh-CN" altLang="en-US" sz="2800" b="1" dirty="0" smtClean="0">
                <a:solidFill>
                  <a:srgbClr val="FF0000"/>
                </a:solidFill>
                <a:latin typeface="黑体" pitchFamily="2" charset="-122"/>
                <a:ea typeface="黑体" pitchFamily="2" charset="-122"/>
              </a:rPr>
              <a:t>受理</a:t>
            </a:r>
            <a:r>
              <a:rPr lang="en-US" sz="2800" b="1" dirty="0" smtClean="0">
                <a:solidFill>
                  <a:srgbClr val="FF0000"/>
                </a:solidFill>
                <a:latin typeface="黑体" pitchFamily="2" charset="-122"/>
                <a:ea typeface="黑体" pitchFamily="2" charset="-122"/>
              </a:rPr>
              <a:t>PCT</a:t>
            </a:r>
            <a:r>
              <a:rPr lang="zh-CN" altLang="en-US" sz="2800" b="1" dirty="0" smtClean="0">
                <a:solidFill>
                  <a:srgbClr val="FF0000"/>
                </a:solidFill>
                <a:latin typeface="黑体" pitchFamily="2" charset="-122"/>
                <a:ea typeface="黑体" pitchFamily="2" charset="-122"/>
              </a:rPr>
              <a:t>国际申请</a:t>
            </a:r>
            <a:r>
              <a:rPr lang="en-US" sz="2800" b="1" dirty="0" smtClean="0">
                <a:solidFill>
                  <a:srgbClr val="FF0000"/>
                </a:solidFill>
                <a:latin typeface="黑体" pitchFamily="2" charset="-122"/>
                <a:ea typeface="黑体" pitchFamily="2" charset="-122"/>
              </a:rPr>
              <a:t>11.7</a:t>
            </a:r>
            <a:r>
              <a:rPr lang="zh-CN" altLang="en-US" sz="2800" b="1" dirty="0" smtClean="0">
                <a:solidFill>
                  <a:srgbClr val="FF0000"/>
                </a:solidFill>
                <a:latin typeface="黑体" pitchFamily="2" charset="-122"/>
                <a:ea typeface="黑体" pitchFamily="2" charset="-122"/>
              </a:rPr>
              <a:t>万件，比</a:t>
            </a:r>
            <a:r>
              <a:rPr lang="en-US" sz="2800" b="1" dirty="0" smtClean="0">
                <a:solidFill>
                  <a:srgbClr val="FF0000"/>
                </a:solidFill>
                <a:latin typeface="黑体" pitchFamily="2" charset="-122"/>
                <a:ea typeface="黑体" pitchFamily="2" charset="-122"/>
              </a:rPr>
              <a:t>“</a:t>
            </a:r>
            <a:r>
              <a:rPr lang="zh-CN" altLang="en-US" sz="2800" b="1" dirty="0" smtClean="0">
                <a:solidFill>
                  <a:srgbClr val="FF0000"/>
                </a:solidFill>
                <a:latin typeface="黑体" pitchFamily="2" charset="-122"/>
                <a:ea typeface="黑体" pitchFamily="2" charset="-122"/>
              </a:rPr>
              <a:t>十一五</a:t>
            </a:r>
            <a:r>
              <a:rPr lang="en-US" sz="2800" b="1" dirty="0" smtClean="0">
                <a:solidFill>
                  <a:srgbClr val="FF0000"/>
                </a:solidFill>
                <a:latin typeface="黑体" pitchFamily="2" charset="-122"/>
                <a:ea typeface="黑体" pitchFamily="2" charset="-122"/>
              </a:rPr>
              <a:t>”</a:t>
            </a:r>
            <a:r>
              <a:rPr lang="zh-CN" altLang="en-US" sz="2800" b="1" dirty="0" smtClean="0">
                <a:solidFill>
                  <a:srgbClr val="FF0000"/>
                </a:solidFill>
                <a:latin typeface="黑体" pitchFamily="2" charset="-122"/>
                <a:ea typeface="黑体" pitchFamily="2" charset="-122"/>
              </a:rPr>
              <a:t>增长</a:t>
            </a:r>
            <a:r>
              <a:rPr lang="en-US" sz="2800" b="1" dirty="0" smtClean="0">
                <a:solidFill>
                  <a:srgbClr val="FF0000"/>
                </a:solidFill>
                <a:latin typeface="黑体" pitchFamily="2" charset="-122"/>
                <a:ea typeface="黑体" pitchFamily="2" charset="-122"/>
              </a:rPr>
              <a:t>2.2</a:t>
            </a:r>
            <a:r>
              <a:rPr lang="zh-CN" altLang="en-US" sz="2800" b="1" dirty="0" smtClean="0">
                <a:solidFill>
                  <a:srgbClr val="FF0000"/>
                </a:solidFill>
                <a:latin typeface="黑体" pitchFamily="2" charset="-122"/>
                <a:ea typeface="黑体" pitchFamily="2" charset="-122"/>
              </a:rPr>
              <a:t>倍</a:t>
            </a:r>
            <a:endParaRPr lang="en-US" altLang="zh-CN" sz="2800" b="1" dirty="0" smtClean="0">
              <a:solidFill>
                <a:srgbClr val="FF0000"/>
              </a:solidFill>
              <a:latin typeface="黑体" pitchFamily="2" charset="-122"/>
              <a:ea typeface="黑体" pitchFamily="2" charset="-122"/>
            </a:endParaRPr>
          </a:p>
          <a:p>
            <a:r>
              <a:rPr lang="zh-CN" altLang="en-US" sz="2800" b="1" dirty="0" smtClean="0">
                <a:solidFill>
                  <a:srgbClr val="00B0F0"/>
                </a:solidFill>
                <a:latin typeface="黑体" pitchFamily="2" charset="-122"/>
                <a:ea typeface="黑体" pitchFamily="2" charset="-122"/>
              </a:rPr>
              <a:t>每万人口发明专利拥有量达到</a:t>
            </a:r>
            <a:r>
              <a:rPr lang="en-US" sz="2800" b="1" dirty="0" smtClean="0">
                <a:solidFill>
                  <a:srgbClr val="00B0F0"/>
                </a:solidFill>
                <a:latin typeface="黑体" pitchFamily="2" charset="-122"/>
                <a:ea typeface="黑体" pitchFamily="2" charset="-122"/>
              </a:rPr>
              <a:t>6.3</a:t>
            </a:r>
            <a:r>
              <a:rPr lang="zh-CN" altLang="en-US" sz="2800" b="1" dirty="0" smtClean="0">
                <a:solidFill>
                  <a:srgbClr val="00B0F0"/>
                </a:solidFill>
                <a:latin typeface="黑体" pitchFamily="2" charset="-122"/>
                <a:ea typeface="黑体" pitchFamily="2" charset="-122"/>
              </a:rPr>
              <a:t>（</a:t>
            </a:r>
            <a:r>
              <a:rPr lang="en-US" altLang="zh-CN" sz="2800" b="1" dirty="0" smtClean="0">
                <a:solidFill>
                  <a:srgbClr val="00B0F0"/>
                </a:solidFill>
                <a:latin typeface="黑体" pitchFamily="2" charset="-122"/>
                <a:ea typeface="黑体" pitchFamily="2" charset="-122"/>
              </a:rPr>
              <a:t>3</a:t>
            </a:r>
            <a:r>
              <a:rPr lang="zh-CN" altLang="en-US" sz="2800" b="1" dirty="0" smtClean="0">
                <a:solidFill>
                  <a:srgbClr val="00B0F0"/>
                </a:solidFill>
                <a:latin typeface="黑体" pitchFamily="2" charset="-122"/>
                <a:ea typeface="黑体" pitchFamily="2" charset="-122"/>
              </a:rPr>
              <a:t>件）件，圆满完成国家</a:t>
            </a:r>
            <a:r>
              <a:rPr lang="en-US" sz="2800" b="1" dirty="0" smtClean="0">
                <a:solidFill>
                  <a:srgbClr val="00B0F0"/>
                </a:solidFill>
                <a:latin typeface="黑体" pitchFamily="2" charset="-122"/>
                <a:ea typeface="黑体" pitchFamily="2" charset="-122"/>
              </a:rPr>
              <a:t>“</a:t>
            </a:r>
            <a:r>
              <a:rPr lang="zh-CN" altLang="en-US" sz="2800" b="1" dirty="0" smtClean="0">
                <a:solidFill>
                  <a:srgbClr val="00B0F0"/>
                </a:solidFill>
                <a:latin typeface="黑体" pitchFamily="2" charset="-122"/>
                <a:ea typeface="黑体" pitchFamily="2" charset="-122"/>
              </a:rPr>
              <a:t>十二五</a:t>
            </a:r>
            <a:r>
              <a:rPr lang="en-US" sz="2800" b="1" dirty="0" smtClean="0">
                <a:solidFill>
                  <a:srgbClr val="00B0F0"/>
                </a:solidFill>
                <a:latin typeface="黑体" pitchFamily="2" charset="-122"/>
                <a:ea typeface="黑体" pitchFamily="2" charset="-122"/>
              </a:rPr>
              <a:t>”</a:t>
            </a:r>
            <a:r>
              <a:rPr lang="zh-CN" altLang="en-US" sz="2800" b="1" dirty="0" smtClean="0">
                <a:solidFill>
                  <a:srgbClr val="00B0F0"/>
                </a:solidFill>
                <a:latin typeface="黑体" pitchFamily="2" charset="-122"/>
                <a:ea typeface="黑体" pitchFamily="2" charset="-122"/>
              </a:rPr>
              <a:t>规划目标</a:t>
            </a:r>
          </a:p>
          <a:p>
            <a:endParaRPr lang="zh-CN" altLang="en-US" dirty="0"/>
          </a:p>
        </p:txBody>
      </p:sp>
      <p:pic>
        <p:nvPicPr>
          <p:cNvPr id="5"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a:bodyPr>
          <a:lstStyle/>
          <a:p>
            <a:r>
              <a:rPr lang="en-US" b="1" dirty="0" smtClean="0">
                <a:solidFill>
                  <a:srgbClr val="00B050"/>
                </a:solidFill>
                <a:latin typeface="+mn-ea"/>
              </a:rPr>
              <a:t>2.5.2</a:t>
            </a:r>
            <a:r>
              <a:rPr lang="zh-CN" altLang="en-US" b="1" dirty="0" smtClean="0">
                <a:solidFill>
                  <a:srgbClr val="00B050"/>
                </a:solidFill>
                <a:latin typeface="+mn-ea"/>
              </a:rPr>
              <a:t>、</a:t>
            </a:r>
            <a:r>
              <a:rPr lang="en-US" b="1" dirty="0" smtClean="0">
                <a:solidFill>
                  <a:srgbClr val="00B050"/>
                </a:solidFill>
                <a:latin typeface="+mn-ea"/>
              </a:rPr>
              <a:t> </a:t>
            </a:r>
            <a:r>
              <a:rPr lang="zh-CN" altLang="en-US" b="1" dirty="0" smtClean="0">
                <a:solidFill>
                  <a:srgbClr val="00B050"/>
                </a:solidFill>
                <a:latin typeface="+mn-ea"/>
              </a:rPr>
              <a:t>对侵权风险的应对策略：</a:t>
            </a:r>
            <a:r>
              <a:rPr lang="en-US" b="1" dirty="0" smtClean="0">
                <a:solidFill>
                  <a:srgbClr val="00B050"/>
                </a:solidFill>
                <a:latin typeface="+mn-ea"/>
              </a:rPr>
              <a:t> </a:t>
            </a:r>
            <a:endParaRPr lang="zh-CN" altLang="en-US" b="1" dirty="0" smtClean="0">
              <a:solidFill>
                <a:srgbClr val="00B050"/>
              </a:solidFill>
              <a:latin typeface="+mn-ea"/>
            </a:endParaRPr>
          </a:p>
          <a:p>
            <a:r>
              <a:rPr lang="zh-CN" altLang="en-US" b="1" dirty="0" smtClean="0">
                <a:latin typeface="+mn-ea"/>
              </a:rPr>
              <a:t>（</a:t>
            </a:r>
            <a:r>
              <a:rPr lang="en-US" b="1" dirty="0" smtClean="0">
                <a:latin typeface="+mn-ea"/>
              </a:rPr>
              <a:t>1</a:t>
            </a:r>
            <a:r>
              <a:rPr lang="zh-CN" altLang="en-US" b="1" dirty="0" smtClean="0">
                <a:latin typeface="+mn-ea"/>
              </a:rPr>
              <a:t>）对比目标专利申请</a:t>
            </a:r>
            <a:r>
              <a:rPr lang="en-US" b="1" dirty="0" smtClean="0">
                <a:latin typeface="+mn-ea"/>
              </a:rPr>
              <a:t>D1</a:t>
            </a:r>
            <a:r>
              <a:rPr lang="zh-CN" altLang="en-US" b="1" dirty="0" smtClean="0">
                <a:latin typeface="+mn-ea"/>
              </a:rPr>
              <a:t>于</a:t>
            </a:r>
            <a:r>
              <a:rPr lang="en-US" b="1" dirty="0" smtClean="0">
                <a:latin typeface="+mn-ea"/>
              </a:rPr>
              <a:t>2012</a:t>
            </a:r>
            <a:r>
              <a:rPr lang="zh-CN" altLang="en-US" b="1" dirty="0" smtClean="0">
                <a:latin typeface="+mn-ea"/>
              </a:rPr>
              <a:t>年</a:t>
            </a:r>
            <a:r>
              <a:rPr lang="en-US" b="1" dirty="0" smtClean="0">
                <a:latin typeface="+mn-ea"/>
              </a:rPr>
              <a:t>6</a:t>
            </a:r>
            <a:r>
              <a:rPr lang="zh-CN" altLang="en-US" b="1" dirty="0" smtClean="0">
                <a:latin typeface="+mn-ea"/>
              </a:rPr>
              <a:t>月</a:t>
            </a:r>
            <a:r>
              <a:rPr lang="en-US" b="1" dirty="0" smtClean="0">
                <a:latin typeface="+mn-ea"/>
              </a:rPr>
              <a:t>20</a:t>
            </a:r>
            <a:r>
              <a:rPr lang="zh-CN" altLang="en-US" b="1" dirty="0" smtClean="0">
                <a:latin typeface="+mn-ea"/>
              </a:rPr>
              <a:t>日公开，至今尚未授权，所以，目前还不会造成实际的侵权。但需要密切关注该专利申请的法律状态，特别是如果该专利申请能够授权，其授权的专利的独立权利要求是否会在原专利申请的基础上进行进一步限定。如果对比目标专利申请</a:t>
            </a:r>
            <a:r>
              <a:rPr lang="en-US" b="1" dirty="0" smtClean="0">
                <a:latin typeface="+mn-ea"/>
              </a:rPr>
              <a:t>D1</a:t>
            </a:r>
            <a:r>
              <a:rPr lang="zh-CN" altLang="en-US" b="1" dirty="0" smtClean="0">
                <a:latin typeface="+mn-ea"/>
              </a:rPr>
              <a:t>的授权权项的保护范围有所改变，则需要重新分析是否侵权。</a:t>
            </a:r>
          </a:p>
          <a:p>
            <a:endParaRPr lang="zh-CN" altLang="en-US" b="1" dirty="0">
              <a:latin typeface="+mn-ea"/>
            </a:endParaRPr>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3600" b="1" dirty="0" smtClean="0">
                <a:latin typeface="+mn-ea"/>
              </a:rPr>
              <a:t>（</a:t>
            </a:r>
            <a:r>
              <a:rPr lang="en-US" sz="3600" b="1" dirty="0" smtClean="0">
                <a:latin typeface="+mn-ea"/>
              </a:rPr>
              <a:t>2</a:t>
            </a:r>
            <a:r>
              <a:rPr lang="zh-CN" altLang="en-US" sz="3600" b="1" dirty="0" smtClean="0">
                <a:latin typeface="+mn-ea"/>
              </a:rPr>
              <a:t>）由于对比目标</a:t>
            </a:r>
            <a:r>
              <a:rPr lang="en-US" sz="3600" b="1" dirty="0" smtClean="0">
                <a:latin typeface="+mn-ea"/>
              </a:rPr>
              <a:t>D1</a:t>
            </a:r>
            <a:r>
              <a:rPr lang="zh-CN" altLang="en-US" sz="3600" b="1" dirty="0" smtClean="0">
                <a:latin typeface="+mn-ea"/>
              </a:rPr>
              <a:t>的权利要求</a:t>
            </a:r>
            <a:r>
              <a:rPr lang="en-US" sz="3600" b="1" dirty="0" smtClean="0">
                <a:latin typeface="+mn-ea"/>
              </a:rPr>
              <a:t>1</a:t>
            </a:r>
            <a:r>
              <a:rPr lang="zh-CN" altLang="en-US" sz="3600" b="1" dirty="0" smtClean="0">
                <a:latin typeface="+mn-ea"/>
              </a:rPr>
              <a:t>中限定了具体的天线类型，因而可以考虑采用技术规避措施；</a:t>
            </a:r>
            <a:endParaRPr lang="en-US" altLang="zh-CN" sz="3600" b="1" dirty="0" smtClean="0">
              <a:latin typeface="+mn-ea"/>
            </a:endParaRPr>
          </a:p>
          <a:p>
            <a:r>
              <a:rPr lang="zh-CN" altLang="en-US" sz="3600" b="1" dirty="0" smtClean="0">
                <a:solidFill>
                  <a:srgbClr val="00B050"/>
                </a:solidFill>
                <a:latin typeface="+mn-ea"/>
              </a:rPr>
              <a:t>例如不选用点聚焦透镜天线或其它具有聚焦功能的天线。</a:t>
            </a:r>
          </a:p>
          <a:p>
            <a:endParaRPr lang="zh-CN" altLang="en-US" dirty="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sz="3600" b="1" dirty="0" smtClean="0">
                <a:latin typeface="+mj-ea"/>
                <a:ea typeface="+mj-ea"/>
              </a:rPr>
              <a:t>（</a:t>
            </a:r>
            <a:r>
              <a:rPr lang="en-US" sz="3600" b="1" dirty="0" smtClean="0">
                <a:latin typeface="+mj-ea"/>
                <a:ea typeface="+mj-ea"/>
              </a:rPr>
              <a:t>3</a:t>
            </a:r>
            <a:r>
              <a:rPr lang="zh-CN" altLang="en-US" sz="3600" b="1" dirty="0" smtClean="0">
                <a:latin typeface="+mj-ea"/>
                <a:ea typeface="+mj-ea"/>
              </a:rPr>
              <a:t>）如果对比目标</a:t>
            </a:r>
            <a:r>
              <a:rPr lang="en-US" sz="3600" b="1" dirty="0" smtClean="0">
                <a:latin typeface="+mj-ea"/>
                <a:ea typeface="+mj-ea"/>
              </a:rPr>
              <a:t>D1</a:t>
            </a:r>
            <a:r>
              <a:rPr lang="zh-CN" altLang="en-US" sz="3600" b="1" dirty="0" smtClean="0">
                <a:latin typeface="+mj-ea"/>
                <a:ea typeface="+mj-ea"/>
              </a:rPr>
              <a:t>的权利要求</a:t>
            </a:r>
            <a:r>
              <a:rPr lang="en-US" sz="3600" b="1" dirty="0" smtClean="0">
                <a:latin typeface="+mj-ea"/>
                <a:ea typeface="+mj-ea"/>
              </a:rPr>
              <a:t>1</a:t>
            </a:r>
            <a:r>
              <a:rPr lang="zh-CN" altLang="en-US" sz="3600" b="1" dirty="0" smtClean="0">
                <a:latin typeface="+mj-ea"/>
                <a:ea typeface="+mj-ea"/>
              </a:rPr>
              <a:t>和</a:t>
            </a:r>
            <a:r>
              <a:rPr lang="en-US" sz="3600" b="1" dirty="0" smtClean="0">
                <a:latin typeface="+mj-ea"/>
                <a:ea typeface="+mj-ea"/>
              </a:rPr>
              <a:t>9</a:t>
            </a:r>
            <a:r>
              <a:rPr lang="zh-CN" altLang="en-US" sz="3600" b="1" dirty="0" smtClean="0">
                <a:latin typeface="+mj-ea"/>
                <a:ea typeface="+mj-ea"/>
              </a:rPr>
              <a:t>被授权且保护范围与目前基本相同，那么可以考虑通过相关文献和本领域的公知常识对其进行无效宣告。</a:t>
            </a:r>
          </a:p>
          <a:p>
            <a:endParaRPr lang="zh-CN" altLang="en-US" dirty="0"/>
          </a:p>
        </p:txBody>
      </p:sp>
      <p:pic>
        <p:nvPicPr>
          <p:cNvPr id="3"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4348" y="500042"/>
            <a:ext cx="8072494" cy="642942"/>
          </a:xfrm>
        </p:spPr>
        <p:txBody>
          <a:bodyPr>
            <a:normAutofit/>
          </a:bodyPr>
          <a:lstStyle/>
          <a:p>
            <a:pPr>
              <a:lnSpc>
                <a:spcPts val="1800"/>
              </a:lnSpc>
              <a:spcBef>
                <a:spcPts val="600"/>
              </a:spcBef>
            </a:pPr>
            <a:r>
              <a:rPr lang="en-US" altLang="zh-CN" sz="3100" b="1" dirty="0" smtClean="0"/>
              <a:t>2.6</a:t>
            </a:r>
            <a:r>
              <a:rPr lang="zh-CN" altLang="en-US" sz="3100" b="1" dirty="0" smtClean="0"/>
              <a:t>、毫米波全息成像设备专利预警分析报告</a:t>
            </a:r>
            <a:endParaRPr lang="zh-CN" altLang="en-US" dirty="0"/>
          </a:p>
        </p:txBody>
      </p:sp>
      <p:sp>
        <p:nvSpPr>
          <p:cNvPr id="2" name="内容占位符 1"/>
          <p:cNvSpPr>
            <a:spLocks noGrp="1"/>
          </p:cNvSpPr>
          <p:nvPr>
            <p:ph idx="1"/>
          </p:nvPr>
        </p:nvSpPr>
        <p:spPr>
          <a:xfrm>
            <a:off x="357158" y="1357298"/>
            <a:ext cx="8329642" cy="4768865"/>
          </a:xfrm>
        </p:spPr>
        <p:txBody>
          <a:bodyPr>
            <a:normAutofit fontScale="55000" lnSpcReduction="20000"/>
          </a:bodyPr>
          <a:lstStyle/>
          <a:p>
            <a:r>
              <a:rPr lang="zh-CN" altLang="en-US" sz="3200" b="1" dirty="0" smtClean="0"/>
              <a:t>目</a:t>
            </a:r>
            <a:r>
              <a:rPr lang="en-US" sz="3200" b="1" dirty="0" smtClean="0"/>
              <a:t>    </a:t>
            </a:r>
            <a:r>
              <a:rPr lang="zh-CN" altLang="en-US" sz="3200" b="1" dirty="0" smtClean="0"/>
              <a:t>录</a:t>
            </a:r>
            <a:endParaRPr lang="zh-CN" altLang="en-US" sz="3200" dirty="0" smtClean="0"/>
          </a:p>
          <a:p>
            <a:r>
              <a:rPr lang="en-US" sz="3200" b="1" dirty="0" smtClean="0"/>
              <a:t> </a:t>
            </a:r>
            <a:endParaRPr lang="zh-CN" altLang="en-US" sz="3200" dirty="0" smtClean="0"/>
          </a:p>
          <a:p>
            <a:r>
              <a:rPr lang="en-US" sz="3200" b="1" u="sng" dirty="0" err="1" smtClean="0">
                <a:hlinkClick r:id="" action="ppaction://hlinkfile"/>
              </a:rPr>
              <a:t>第一章</a:t>
            </a:r>
            <a:r>
              <a:rPr lang="en-US" sz="3200" b="1" u="sng" dirty="0" smtClean="0">
                <a:hlinkClick r:id="" action="ppaction://hlinkfile"/>
              </a:rPr>
              <a:t>  </a:t>
            </a:r>
            <a:r>
              <a:rPr lang="en-US" sz="3200" b="1" u="sng" dirty="0" err="1" smtClean="0">
                <a:hlinkClick r:id="" action="ppaction://hlinkfile"/>
              </a:rPr>
              <a:t>序言</a:t>
            </a:r>
            <a:r>
              <a:rPr lang="en-US" sz="3200" b="1" u="sng" dirty="0" smtClean="0">
                <a:hlinkClick r:id="" action="ppaction://hlinkfile"/>
              </a:rPr>
              <a:t>	1-</a:t>
            </a:r>
            <a:r>
              <a:rPr lang="en-US" sz="3200" b="1" u="sng" dirty="0" smtClean="0"/>
              <a:t>6</a:t>
            </a:r>
            <a:endParaRPr lang="zh-CN" altLang="en-US" sz="3200" dirty="0" smtClean="0"/>
          </a:p>
          <a:p>
            <a:r>
              <a:rPr lang="en-US" sz="3200" b="1" dirty="0" smtClean="0"/>
              <a:t> </a:t>
            </a:r>
            <a:endParaRPr lang="zh-CN" altLang="en-US" sz="3200" dirty="0" smtClean="0"/>
          </a:p>
          <a:p>
            <a:r>
              <a:rPr lang="en-US" sz="3200" b="1" u="sng" dirty="0" err="1" smtClean="0">
                <a:hlinkClick r:id="" action="ppaction://hlinkfile"/>
              </a:rPr>
              <a:t>第二章</a:t>
            </a:r>
            <a:r>
              <a:rPr lang="en-US" sz="3200" b="1" u="sng" dirty="0" smtClean="0">
                <a:hlinkClick r:id="" action="ppaction://hlinkfile"/>
              </a:rPr>
              <a:t>  </a:t>
            </a:r>
            <a:r>
              <a:rPr lang="en-US" sz="3200" b="1" dirty="0" err="1" smtClean="0">
                <a:hlinkClick r:id="" action="ppaction://hlinkfile"/>
              </a:rPr>
              <a:t>整机及工作方式分系统</a:t>
            </a:r>
            <a:r>
              <a:rPr lang="en-US" sz="3200" b="1" u="sng" dirty="0" err="1" smtClean="0">
                <a:hlinkClick r:id="" action="ppaction://hlinkfile"/>
              </a:rPr>
              <a:t>专利预警分析报告</a:t>
            </a:r>
            <a:r>
              <a:rPr lang="en-US" sz="3200" b="1" u="sng" dirty="0" smtClean="0">
                <a:hlinkClick r:id="" action="ppaction://hlinkfile"/>
              </a:rPr>
              <a:t>	</a:t>
            </a:r>
            <a:r>
              <a:rPr lang="en-US" sz="3200" b="1" u="sng" dirty="0" smtClean="0"/>
              <a:t>7-140</a:t>
            </a:r>
            <a:endParaRPr lang="zh-CN" altLang="en-US" sz="3200" dirty="0" smtClean="0"/>
          </a:p>
          <a:p>
            <a:r>
              <a:rPr lang="en-US" sz="3200" b="1" dirty="0" smtClean="0"/>
              <a:t> </a:t>
            </a:r>
            <a:endParaRPr lang="zh-CN" altLang="en-US" sz="3200" dirty="0" smtClean="0"/>
          </a:p>
          <a:p>
            <a:r>
              <a:rPr lang="en-US" sz="3200" b="1" u="sng" dirty="0" err="1" smtClean="0">
                <a:hlinkClick r:id="" action="ppaction://hlinkfile"/>
              </a:rPr>
              <a:t>第三章</a:t>
            </a:r>
            <a:r>
              <a:rPr lang="en-US" sz="3200" b="1" u="sng" dirty="0" smtClean="0">
                <a:hlinkClick r:id="" action="ppaction://hlinkfile"/>
              </a:rPr>
              <a:t>  </a:t>
            </a:r>
            <a:r>
              <a:rPr lang="en-US" sz="3200" b="1" dirty="0" err="1" smtClean="0">
                <a:hlinkClick r:id="" action="ppaction://hlinkfile"/>
              </a:rPr>
              <a:t>信号处理分系统</a:t>
            </a:r>
            <a:r>
              <a:rPr lang="en-US" sz="3200" b="1" u="sng" dirty="0" err="1" smtClean="0">
                <a:hlinkClick r:id="" action="ppaction://hlinkfile"/>
              </a:rPr>
              <a:t>专利预警分析报告</a:t>
            </a:r>
            <a:r>
              <a:rPr lang="en-US" sz="3200" b="1" u="sng" dirty="0" smtClean="0">
                <a:hlinkClick r:id="" action="ppaction://hlinkfile"/>
              </a:rPr>
              <a:t>	</a:t>
            </a:r>
            <a:r>
              <a:rPr lang="en-US" sz="3200" b="1" u="sng" dirty="0" smtClean="0"/>
              <a:t>141-154</a:t>
            </a:r>
            <a:endParaRPr lang="zh-CN" altLang="en-US" sz="3200" dirty="0" smtClean="0"/>
          </a:p>
          <a:p>
            <a:r>
              <a:rPr lang="en-US" sz="3200" b="1" dirty="0" smtClean="0"/>
              <a:t> </a:t>
            </a:r>
            <a:endParaRPr lang="zh-CN" altLang="en-US" sz="3200" dirty="0" smtClean="0"/>
          </a:p>
          <a:p>
            <a:r>
              <a:rPr lang="en-US" sz="3200" b="1" u="sng" dirty="0" err="1" smtClean="0">
                <a:hlinkClick r:id="" action="ppaction://hlinkfile"/>
              </a:rPr>
              <a:t>第四章</a:t>
            </a:r>
            <a:r>
              <a:rPr lang="en-US" sz="3200" b="1" u="sng" dirty="0" smtClean="0">
                <a:hlinkClick r:id="" action="ppaction://hlinkfile"/>
              </a:rPr>
              <a:t>  </a:t>
            </a:r>
            <a:r>
              <a:rPr lang="en-US" sz="3200" b="1" dirty="0" err="1" smtClean="0">
                <a:hlinkClick r:id="" action="ppaction://hlinkfile"/>
              </a:rPr>
              <a:t>扫描分系统</a:t>
            </a:r>
            <a:r>
              <a:rPr lang="en-US" sz="3200" b="1" u="sng" dirty="0" err="1" smtClean="0">
                <a:hlinkClick r:id="" action="ppaction://hlinkfile"/>
              </a:rPr>
              <a:t>专利预警分析报告</a:t>
            </a:r>
            <a:r>
              <a:rPr lang="en-US" sz="3200" b="1" u="sng" dirty="0" smtClean="0">
                <a:hlinkClick r:id="" action="ppaction://hlinkfile"/>
              </a:rPr>
              <a:t>	155-</a:t>
            </a:r>
            <a:r>
              <a:rPr lang="en-US" sz="3200" b="1" u="sng" dirty="0" smtClean="0"/>
              <a:t>175</a:t>
            </a:r>
            <a:endParaRPr lang="zh-CN" altLang="en-US" sz="3200" dirty="0" smtClean="0"/>
          </a:p>
          <a:p>
            <a:r>
              <a:rPr lang="en-US" sz="3200" b="1" dirty="0" smtClean="0"/>
              <a:t> </a:t>
            </a:r>
            <a:endParaRPr lang="zh-CN" altLang="en-US" sz="3200" dirty="0" smtClean="0"/>
          </a:p>
          <a:p>
            <a:r>
              <a:rPr lang="en-US" sz="3200" b="1" u="sng" dirty="0" err="1" smtClean="0">
                <a:hlinkClick r:id="" action="ppaction://hlinkfile"/>
              </a:rPr>
              <a:t>第五章</a:t>
            </a:r>
            <a:r>
              <a:rPr lang="en-US" sz="3200" b="1" u="sng" dirty="0" smtClean="0">
                <a:hlinkClick r:id="" action="ppaction://hlinkfile"/>
              </a:rPr>
              <a:t>  </a:t>
            </a:r>
            <a:r>
              <a:rPr lang="en-US" sz="3200" b="1" u="sng" dirty="0" err="1" smtClean="0">
                <a:hlinkClick r:id="" action="ppaction://hlinkfile"/>
              </a:rPr>
              <a:t>毫米波全息成像设备项目总体分析报告</a:t>
            </a:r>
            <a:r>
              <a:rPr lang="en-US" sz="3200" b="1" u="sng" dirty="0" smtClean="0">
                <a:hlinkClick r:id="" action="ppaction://hlinkfile"/>
              </a:rPr>
              <a:t>	</a:t>
            </a:r>
            <a:r>
              <a:rPr lang="en-US" sz="3200" b="1" u="sng" dirty="0" smtClean="0"/>
              <a:t>176-182</a:t>
            </a:r>
            <a:endParaRPr lang="zh-CN" altLang="en-US" sz="3200" dirty="0" smtClean="0"/>
          </a:p>
          <a:p>
            <a:r>
              <a:rPr lang="en-US" sz="3200" b="1" dirty="0" smtClean="0"/>
              <a:t> </a:t>
            </a:r>
            <a:endParaRPr lang="zh-CN" altLang="en-US" sz="3200" dirty="0" smtClean="0"/>
          </a:p>
          <a:p>
            <a:r>
              <a:rPr lang="en-US" sz="3200" b="1" u="sng" dirty="0" err="1" smtClean="0"/>
              <a:t>附表一：中国专利检索库获得的完全相关和密切相关专利文献列表</a:t>
            </a:r>
            <a:endParaRPr lang="zh-CN" altLang="en-US" sz="3200" dirty="0" smtClean="0"/>
          </a:p>
          <a:p>
            <a:r>
              <a:rPr lang="en-US" sz="3200" b="1" dirty="0" smtClean="0"/>
              <a:t> </a:t>
            </a:r>
            <a:endParaRPr lang="zh-CN" altLang="en-US" sz="3200" dirty="0" smtClean="0"/>
          </a:p>
          <a:p>
            <a:r>
              <a:rPr lang="en-US" sz="3200" b="1" u="sng" dirty="0" err="1" smtClean="0"/>
              <a:t>附表二：全球专利检索库获得的完全相关和密切相关专利文献列表</a:t>
            </a:r>
            <a:endParaRPr lang="en-US" sz="3200" b="1" u="sng" dirty="0" smtClean="0"/>
          </a:p>
          <a:p>
            <a:r>
              <a:rPr lang="zh-CN" altLang="en-US" sz="3200" b="1" u="sng" dirty="0" smtClean="0">
                <a:hlinkClick r:id="rId2" action="ppaction://hlinkfile"/>
              </a:rPr>
              <a:t>分析报告</a:t>
            </a:r>
            <a:r>
              <a:rPr lang="en-US" altLang="zh-CN" sz="3200" b="1" u="sng" dirty="0" smtClean="0">
                <a:hlinkClick r:id="rId2" action="ppaction://hlinkfile"/>
              </a:rPr>
              <a:t>.</a:t>
            </a:r>
            <a:r>
              <a:rPr lang="en-US" sz="3200" b="1" u="sng" dirty="0" smtClean="0">
                <a:hlinkClick r:id="rId2" action="ppaction://hlinkfile"/>
              </a:rPr>
              <a:t>doc</a:t>
            </a:r>
            <a:endParaRPr lang="en-US" sz="3200" b="1" u="sng" dirty="0" smtClean="0"/>
          </a:p>
          <a:p>
            <a:r>
              <a:rPr lang="zh-CN" altLang="en-US" sz="3200" b="1" u="sng" dirty="0" smtClean="0">
                <a:hlinkClick r:id="rId3" action="ppaction://hlinkpres?slideindex=1&amp;slidetitle="/>
              </a:rPr>
              <a:t>分析报告</a:t>
            </a:r>
            <a:r>
              <a:rPr lang="en-US" altLang="zh-CN" sz="3200" b="1" u="sng" dirty="0" smtClean="0">
                <a:hlinkClick r:id="rId3" action="ppaction://hlinkpres?slideindex=1&amp;slidetitle="/>
              </a:rPr>
              <a:t>.</a:t>
            </a:r>
            <a:r>
              <a:rPr lang="en-US" sz="3200" b="1" u="sng" smtClean="0">
                <a:hlinkClick r:id="rId3" action="ppaction://hlinkpres?slideindex=1&amp;slidetitle="/>
              </a:rPr>
              <a:t>pptx</a:t>
            </a:r>
            <a:endParaRPr lang="en-US" sz="3200" b="1" u="sng"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714348" y="785794"/>
            <a:ext cx="7816878" cy="517511"/>
          </a:xfrm>
        </p:spPr>
        <p:txBody>
          <a:bodyPr>
            <a:noAutofit/>
          </a:bodyPr>
          <a:lstStyle/>
          <a:p>
            <a:pPr eaLnBrk="1" hangingPunct="1"/>
            <a:r>
              <a:rPr kumimoji="1" lang="en-US" altLang="zh-CN" sz="3200" b="0" dirty="0" smtClean="0">
                <a:solidFill>
                  <a:srgbClr val="10E238"/>
                </a:solidFill>
                <a:latin typeface="黑体" pitchFamily="2" charset="-122"/>
                <a:ea typeface="黑体" pitchFamily="2" charset="-122"/>
              </a:rPr>
              <a:t>2.7</a:t>
            </a:r>
            <a:r>
              <a:rPr kumimoji="1" lang="zh-CN" altLang="en-US" sz="3200" b="0" dirty="0" smtClean="0">
                <a:solidFill>
                  <a:srgbClr val="10E238"/>
                </a:solidFill>
                <a:latin typeface="黑体" pitchFamily="2" charset="-122"/>
                <a:ea typeface="黑体" pitchFamily="2" charset="-122"/>
              </a:rPr>
              <a:t>、根据分析报告进一步提出专利申请</a:t>
            </a:r>
          </a:p>
        </p:txBody>
      </p:sp>
      <p:sp>
        <p:nvSpPr>
          <p:cNvPr id="36867" name="Rectangle 3"/>
          <p:cNvSpPr>
            <a:spLocks noGrp="1" noChangeArrowheads="1"/>
          </p:cNvSpPr>
          <p:nvPr>
            <p:ph idx="1"/>
          </p:nvPr>
        </p:nvSpPr>
        <p:spPr>
          <a:xfrm>
            <a:off x="571472" y="2143116"/>
            <a:ext cx="8115328" cy="4143404"/>
          </a:xfrm>
        </p:spPr>
        <p:txBody>
          <a:bodyPr/>
          <a:lstStyle/>
          <a:p>
            <a:pPr eaLnBrk="1" hangingPunct="1"/>
            <a:r>
              <a:rPr kumimoji="1" lang="zh-CN" altLang="en-US" sz="4000" b="1" dirty="0" smtClean="0">
                <a:solidFill>
                  <a:srgbClr val="BFBB13"/>
                </a:solidFill>
                <a:latin typeface="黑体" pitchFamily="2" charset="-122"/>
                <a:ea typeface="黑体" pitchFamily="2" charset="-122"/>
              </a:rPr>
              <a:t>专利挖掘、布局</a:t>
            </a:r>
            <a:endParaRPr kumimoji="1" lang="en-US" altLang="zh-CN" sz="4000" b="1" dirty="0" smtClean="0">
              <a:solidFill>
                <a:srgbClr val="BFBB13"/>
              </a:solidFill>
              <a:latin typeface="黑体" pitchFamily="2" charset="-122"/>
              <a:ea typeface="黑体" pitchFamily="2" charset="-122"/>
            </a:endParaRPr>
          </a:p>
          <a:p>
            <a:pPr eaLnBrk="1" hangingPunct="1"/>
            <a:endParaRPr kumimoji="1" lang="en-US" altLang="zh-CN" sz="4000" b="1" dirty="0" smtClean="0">
              <a:solidFill>
                <a:srgbClr val="BFBB13"/>
              </a:solidFill>
              <a:latin typeface="黑体" pitchFamily="2" charset="-122"/>
              <a:ea typeface="黑体" pitchFamily="2" charset="-122"/>
            </a:endParaRPr>
          </a:p>
          <a:p>
            <a:pPr eaLnBrk="1" hangingPunct="1"/>
            <a:r>
              <a:rPr kumimoji="1" lang="zh-CN" altLang="en-US" sz="4000" b="1" dirty="0" smtClean="0">
                <a:solidFill>
                  <a:srgbClr val="BFBB13"/>
                </a:solidFill>
                <a:latin typeface="黑体" pitchFamily="2" charset="-122"/>
                <a:ea typeface="黑体" pitchFamily="2" charset="-122"/>
              </a:rPr>
              <a:t>改进方案</a:t>
            </a:r>
            <a:endParaRPr kumimoji="1" lang="en-US" altLang="zh-CN" sz="4000" b="1" dirty="0" smtClean="0">
              <a:solidFill>
                <a:srgbClr val="BFBB13"/>
              </a:solidFill>
              <a:latin typeface="黑体" pitchFamily="2" charset="-122"/>
              <a:ea typeface="黑体" pitchFamily="2" charset="-122"/>
            </a:endParaRPr>
          </a:p>
          <a:p>
            <a:pPr eaLnBrk="1" hangingPunct="1"/>
            <a:endParaRPr kumimoji="1" lang="en-US" altLang="zh-CN" sz="4000" b="1" dirty="0" smtClean="0">
              <a:solidFill>
                <a:srgbClr val="BFBB13"/>
              </a:solidFill>
              <a:latin typeface="黑体" pitchFamily="2" charset="-122"/>
              <a:ea typeface="黑体" pitchFamily="2" charset="-122"/>
            </a:endParaRPr>
          </a:p>
          <a:p>
            <a:pPr eaLnBrk="1" hangingPunct="1"/>
            <a:r>
              <a:rPr kumimoji="1" lang="zh-CN" altLang="en-US" sz="4000" b="1" dirty="0" smtClean="0">
                <a:solidFill>
                  <a:srgbClr val="BFBB13"/>
                </a:solidFill>
                <a:latin typeface="黑体" pitchFamily="2" charset="-122"/>
                <a:ea typeface="黑体" pitchFamily="2" charset="-122"/>
              </a:rPr>
              <a:t>规避方案</a:t>
            </a:r>
            <a:endParaRPr kumimoji="1" lang="en-US" altLang="zh-CN" sz="4000" b="1" dirty="0" smtClean="0">
              <a:solidFill>
                <a:srgbClr val="BFBB13"/>
              </a:solidFill>
              <a:latin typeface="黑体" pitchFamily="2" charset="-122"/>
              <a:ea typeface="黑体" pitchFamily="2" charset="-122"/>
            </a:endParaRPr>
          </a:p>
          <a:p>
            <a:pPr eaLnBrk="1" hangingPunct="1">
              <a:buNone/>
            </a:pPr>
            <a:endParaRPr kumimoji="1" lang="en-US" altLang="zh-CN" sz="4000" b="1" dirty="0" smtClean="0">
              <a:solidFill>
                <a:srgbClr val="BFBB13"/>
              </a:solidFill>
              <a:latin typeface="黑体" pitchFamily="2" charset="-122"/>
              <a:ea typeface="黑体" pitchFamily="2" charset="-122"/>
            </a:endParaRPr>
          </a:p>
          <a:p>
            <a:pPr eaLnBrk="1" hangingPunct="1"/>
            <a:endParaRPr kumimoji="1" lang="zh-CN" altLang="en-US" sz="4000" b="1" dirty="0" smtClean="0">
              <a:solidFill>
                <a:srgbClr val="BFBB13"/>
              </a:solidFill>
              <a:latin typeface="黑体" pitchFamily="2" charset="-122"/>
              <a:ea typeface="黑体" pitchFamily="2" charset="-122"/>
            </a:endParaRPr>
          </a:p>
        </p:txBody>
      </p:sp>
      <p:pic>
        <p:nvPicPr>
          <p:cNvPr id="4" name="Picture 1"/>
          <p:cNvPicPr>
            <a:picLocks noChangeAspect="1" noChangeArrowheads="1"/>
          </p:cNvPicPr>
          <p:nvPr/>
        </p:nvPicPr>
        <p:blipFill>
          <a:blip r:embed="rId2"/>
          <a:srcRect/>
          <a:stretch>
            <a:fillRect/>
          </a:stretch>
        </p:blipFill>
        <p:spPr bwMode="auto">
          <a:xfrm>
            <a:off x="4643438" y="3143248"/>
            <a:ext cx="3905278" cy="29289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3" descr="I:\专利挖掘\Untitled-13.png"/>
          <p:cNvPicPr>
            <a:picLocks noChangeAspect="1" noChangeArrowheads="1"/>
          </p:cNvPicPr>
          <p:nvPr/>
        </p:nvPicPr>
        <p:blipFill>
          <a:blip r:embed="rId3"/>
          <a:srcRect/>
          <a:stretch>
            <a:fillRect/>
          </a:stretch>
        </p:blipFill>
        <p:spPr bwMode="auto">
          <a:xfrm>
            <a:off x="2843213" y="692150"/>
            <a:ext cx="3367087" cy="2559050"/>
          </a:xfrm>
          <a:prstGeom prst="rect">
            <a:avLst/>
          </a:prstGeom>
          <a:noFill/>
          <a:ln w="9525">
            <a:noFill/>
            <a:miter lim="800000"/>
            <a:headEnd/>
            <a:tailEnd/>
          </a:ln>
        </p:spPr>
      </p:pic>
      <p:sp>
        <p:nvSpPr>
          <p:cNvPr id="2" name="TextBox 1"/>
          <p:cNvSpPr txBox="1"/>
          <p:nvPr/>
        </p:nvSpPr>
        <p:spPr>
          <a:xfrm>
            <a:off x="5435600" y="1412875"/>
            <a:ext cx="165735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CN" altLang="en-US" sz="2800">
                <a:solidFill>
                  <a:srgbClr val="000000"/>
                </a:solidFill>
                <a:latin typeface="宋体" pitchFamily="2" charset="-122"/>
                <a:ea typeface="宋体" pitchFamily="2" charset="-122"/>
              </a:rPr>
              <a:t>竞争对手</a:t>
            </a:r>
          </a:p>
        </p:txBody>
      </p:sp>
      <p:sp>
        <p:nvSpPr>
          <p:cNvPr id="14" name="TextBox 13"/>
          <p:cNvSpPr txBox="1"/>
          <p:nvPr/>
        </p:nvSpPr>
        <p:spPr>
          <a:xfrm>
            <a:off x="2195513" y="1484313"/>
            <a:ext cx="1800225"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b="1">
                <a:solidFill>
                  <a:schemeClr val="tx1"/>
                </a:solidFill>
                <a:latin typeface="Arial" charset="0"/>
                <a:ea typeface="隶书" charset="0"/>
                <a:cs typeface="隶书" charset="0"/>
              </a:defRPr>
            </a:lvl1pPr>
            <a:lvl2pPr marL="742950" indent="-285750">
              <a:defRPr sz="2000" b="1">
                <a:solidFill>
                  <a:schemeClr val="tx1"/>
                </a:solidFill>
                <a:latin typeface="Arial" charset="0"/>
                <a:ea typeface="隶书" charset="0"/>
                <a:cs typeface="隶书" charset="0"/>
              </a:defRPr>
            </a:lvl2pPr>
            <a:lvl3pPr marL="1143000" indent="-228600">
              <a:defRPr sz="2000" b="1">
                <a:solidFill>
                  <a:schemeClr val="tx1"/>
                </a:solidFill>
                <a:latin typeface="Arial" charset="0"/>
                <a:ea typeface="隶书" charset="0"/>
                <a:cs typeface="隶书" charset="0"/>
              </a:defRPr>
            </a:lvl3pPr>
            <a:lvl4pPr marL="1600200" indent="-228600">
              <a:defRPr sz="2000" b="1">
                <a:solidFill>
                  <a:schemeClr val="tx1"/>
                </a:solidFill>
                <a:latin typeface="Arial" charset="0"/>
                <a:ea typeface="隶书" charset="0"/>
                <a:cs typeface="隶书" charset="0"/>
              </a:defRPr>
            </a:lvl4pPr>
            <a:lvl5pPr marL="2057400" indent="-228600">
              <a:defRPr sz="2000" b="1">
                <a:solidFill>
                  <a:schemeClr val="tx1"/>
                </a:solidFill>
                <a:latin typeface="Arial" charset="0"/>
                <a:ea typeface="隶书" charset="0"/>
                <a:cs typeface="隶书" charset="0"/>
              </a:defRPr>
            </a:lvl5pPr>
            <a:lvl6pPr marL="2514600" indent="-228600" algn="ctr" fontAlgn="base">
              <a:spcBef>
                <a:spcPct val="0"/>
              </a:spcBef>
              <a:spcAft>
                <a:spcPct val="0"/>
              </a:spcAft>
              <a:defRPr sz="2000" b="1">
                <a:solidFill>
                  <a:schemeClr val="tx1"/>
                </a:solidFill>
                <a:latin typeface="Arial" charset="0"/>
                <a:ea typeface="隶书" charset="0"/>
                <a:cs typeface="隶书" charset="0"/>
              </a:defRPr>
            </a:lvl6pPr>
            <a:lvl7pPr marL="2971800" indent="-228600" algn="ctr" fontAlgn="base">
              <a:spcBef>
                <a:spcPct val="0"/>
              </a:spcBef>
              <a:spcAft>
                <a:spcPct val="0"/>
              </a:spcAft>
              <a:defRPr sz="2000" b="1">
                <a:solidFill>
                  <a:schemeClr val="tx1"/>
                </a:solidFill>
                <a:latin typeface="Arial" charset="0"/>
                <a:ea typeface="隶书" charset="0"/>
                <a:cs typeface="隶书" charset="0"/>
              </a:defRPr>
            </a:lvl7pPr>
            <a:lvl8pPr marL="3429000" indent="-228600" algn="ctr" fontAlgn="base">
              <a:spcBef>
                <a:spcPct val="0"/>
              </a:spcBef>
              <a:spcAft>
                <a:spcPct val="0"/>
              </a:spcAft>
              <a:defRPr sz="2000" b="1">
                <a:solidFill>
                  <a:schemeClr val="tx1"/>
                </a:solidFill>
                <a:latin typeface="Arial" charset="0"/>
                <a:ea typeface="隶书" charset="0"/>
                <a:cs typeface="隶书" charset="0"/>
              </a:defRPr>
            </a:lvl8pPr>
            <a:lvl9pPr marL="3886200" indent="-228600" algn="ctr" fontAlgn="base">
              <a:spcBef>
                <a:spcPct val="0"/>
              </a:spcBef>
              <a:spcAft>
                <a:spcPct val="0"/>
              </a:spcAft>
              <a:defRPr sz="2000" b="1">
                <a:solidFill>
                  <a:schemeClr val="tx1"/>
                </a:solidFill>
                <a:latin typeface="Arial" charset="0"/>
                <a:ea typeface="隶书" charset="0"/>
                <a:cs typeface="隶书" charset="0"/>
              </a:defRPr>
            </a:lvl9pPr>
          </a:lstStyle>
          <a:p>
            <a:pPr>
              <a:defRPr/>
            </a:pPr>
            <a:r>
              <a:rPr lang="zh-CN" altLang="en-US" sz="2400" dirty="0" smtClean="0">
                <a:solidFill>
                  <a:srgbClr val="000000"/>
                </a:solidFill>
                <a:latin typeface="宋体" charset="0"/>
                <a:ea typeface="宋体" charset="0"/>
                <a:cs typeface="宋体" charset="0"/>
              </a:rPr>
              <a:t>本公司</a:t>
            </a:r>
          </a:p>
        </p:txBody>
      </p:sp>
      <p:sp>
        <p:nvSpPr>
          <p:cNvPr id="15" name="椭圆 14"/>
          <p:cNvSpPr/>
          <p:nvPr/>
        </p:nvSpPr>
        <p:spPr bwMode="auto">
          <a:xfrm>
            <a:off x="3897313" y="3403600"/>
            <a:ext cx="2663825" cy="3265488"/>
          </a:xfrm>
          <a:prstGeom prst="ellipse">
            <a:avLst/>
          </a:prstGeom>
          <a:noFill/>
          <a:ln w="25400" cap="flat" cmpd="sng" algn="ctr">
            <a:solidFill>
              <a:schemeClr val="accent6">
                <a:lumMod val="75000"/>
              </a:schemeClr>
            </a:solidFill>
            <a:prstDash val="solid"/>
            <a:round/>
            <a:headEnd type="none" w="med" len="med"/>
            <a:tailEnd type="none" w="med" len="med"/>
          </a:ln>
          <a:effectLst/>
        </p:spPr>
        <p:txBody>
          <a:bodyPr wrap="none" anchor="ctr"/>
          <a:lstStyle/>
          <a:p>
            <a:pPr>
              <a:defRPr/>
            </a:pPr>
            <a:endParaRPr lang="zh-CN" altLang="en-US" sz="1200" dirty="0">
              <a:latin typeface="Arial" charset="0"/>
              <a:ea typeface="宋体" pitchFamily="2" charset="-122"/>
            </a:endParaRPr>
          </a:p>
        </p:txBody>
      </p:sp>
      <p:sp>
        <p:nvSpPr>
          <p:cNvPr id="17" name="椭圆 16"/>
          <p:cNvSpPr/>
          <p:nvPr/>
        </p:nvSpPr>
        <p:spPr bwMode="auto">
          <a:xfrm>
            <a:off x="5459417" y="5732449"/>
            <a:ext cx="216882" cy="21688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21" name="椭圆 20"/>
          <p:cNvSpPr/>
          <p:nvPr/>
        </p:nvSpPr>
        <p:spPr bwMode="auto">
          <a:xfrm>
            <a:off x="3951534" y="4945130"/>
            <a:ext cx="252457" cy="252457"/>
          </a:xfrm>
          <a:prstGeom prst="ellipse">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24" name="椭圆 23"/>
          <p:cNvSpPr/>
          <p:nvPr/>
        </p:nvSpPr>
        <p:spPr bwMode="auto">
          <a:xfrm>
            <a:off x="2548219" y="4478473"/>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26" name="椭圆 25"/>
          <p:cNvSpPr/>
          <p:nvPr/>
        </p:nvSpPr>
        <p:spPr bwMode="auto">
          <a:xfrm>
            <a:off x="4075214" y="4517276"/>
            <a:ext cx="237367" cy="237367"/>
          </a:xfrm>
          <a:prstGeom prst="ellipse">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28" name="椭圆 27"/>
          <p:cNvSpPr/>
          <p:nvPr/>
        </p:nvSpPr>
        <p:spPr bwMode="auto">
          <a:xfrm>
            <a:off x="5333670" y="3777057"/>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31" name="TextBox 30"/>
          <p:cNvSpPr txBox="1">
            <a:spLocks noChangeArrowheads="1"/>
          </p:cNvSpPr>
          <p:nvPr/>
        </p:nvSpPr>
        <p:spPr bwMode="auto">
          <a:xfrm>
            <a:off x="1790700" y="2924175"/>
            <a:ext cx="2087563" cy="461963"/>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defRPr/>
            </a:pPr>
            <a:r>
              <a:rPr lang="zh-CN" altLang="en-US" sz="2400">
                <a:solidFill>
                  <a:srgbClr val="000000"/>
                </a:solidFill>
                <a:latin typeface="宋体" pitchFamily="2" charset="-122"/>
                <a:ea typeface="宋体" pitchFamily="2" charset="-122"/>
              </a:rPr>
              <a:t>专利挖掘</a:t>
            </a:r>
          </a:p>
        </p:txBody>
      </p:sp>
      <p:sp>
        <p:nvSpPr>
          <p:cNvPr id="32" name="TextBox 31"/>
          <p:cNvSpPr txBox="1">
            <a:spLocks noChangeArrowheads="1"/>
          </p:cNvSpPr>
          <p:nvPr/>
        </p:nvSpPr>
        <p:spPr bwMode="auto">
          <a:xfrm>
            <a:off x="4846638" y="2943225"/>
            <a:ext cx="2252662" cy="4667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defRPr/>
            </a:pPr>
            <a:r>
              <a:rPr lang="zh-CN" altLang="en-US" sz="2400">
                <a:solidFill>
                  <a:srgbClr val="FF0000"/>
                </a:solidFill>
                <a:latin typeface="宋体" pitchFamily="2" charset="-122"/>
                <a:ea typeface="宋体" pitchFamily="2" charset="-122"/>
              </a:rPr>
              <a:t>专利壁垒</a:t>
            </a:r>
          </a:p>
        </p:txBody>
      </p:sp>
      <p:sp>
        <p:nvSpPr>
          <p:cNvPr id="33" name="椭圆 32"/>
          <p:cNvSpPr/>
          <p:nvPr/>
        </p:nvSpPr>
        <p:spPr bwMode="auto">
          <a:xfrm>
            <a:off x="2376488" y="3425825"/>
            <a:ext cx="2017712" cy="2471738"/>
          </a:xfrm>
          <a:prstGeom prst="ellipse">
            <a:avLst/>
          </a:prstGeom>
          <a:noFill/>
          <a:ln w="25400" cap="flat" cmpd="sng" algn="ctr">
            <a:solidFill>
              <a:schemeClr val="accent6">
                <a:lumMod val="75000"/>
              </a:schemeClr>
            </a:solidFill>
            <a:prstDash val="solid"/>
            <a:round/>
            <a:headEnd type="none" w="med" len="med"/>
            <a:tailEnd type="none" w="med" len="med"/>
          </a:ln>
          <a:effectLst/>
        </p:spPr>
        <p:txBody>
          <a:bodyPr wrap="none" anchor="ctr"/>
          <a:lstStyle/>
          <a:p>
            <a:pPr>
              <a:defRPr/>
            </a:pPr>
            <a:endParaRPr lang="zh-CN" altLang="en-US" sz="1200" dirty="0">
              <a:latin typeface="Arial" charset="0"/>
              <a:ea typeface="宋体" pitchFamily="2" charset="-122"/>
            </a:endParaRPr>
          </a:p>
        </p:txBody>
      </p:sp>
      <p:sp>
        <p:nvSpPr>
          <p:cNvPr id="35" name="椭圆 34"/>
          <p:cNvSpPr/>
          <p:nvPr/>
        </p:nvSpPr>
        <p:spPr bwMode="auto">
          <a:xfrm>
            <a:off x="4886954" y="4708965"/>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36" name="椭圆 35"/>
          <p:cNvSpPr/>
          <p:nvPr/>
        </p:nvSpPr>
        <p:spPr bwMode="auto">
          <a:xfrm>
            <a:off x="4769860" y="3943737"/>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37" name="椭圆 36"/>
          <p:cNvSpPr/>
          <p:nvPr/>
        </p:nvSpPr>
        <p:spPr bwMode="auto">
          <a:xfrm>
            <a:off x="5578407" y="4415738"/>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38" name="椭圆 37"/>
          <p:cNvSpPr/>
          <p:nvPr/>
        </p:nvSpPr>
        <p:spPr bwMode="auto">
          <a:xfrm>
            <a:off x="5136169" y="5324487"/>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39" name="椭圆 38"/>
          <p:cNvSpPr/>
          <p:nvPr/>
        </p:nvSpPr>
        <p:spPr bwMode="auto">
          <a:xfrm>
            <a:off x="6013126" y="4474777"/>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0" name="椭圆 39"/>
          <p:cNvSpPr/>
          <p:nvPr/>
        </p:nvSpPr>
        <p:spPr bwMode="auto">
          <a:xfrm>
            <a:off x="6055817" y="5656006"/>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1" name="椭圆 40"/>
          <p:cNvSpPr/>
          <p:nvPr/>
        </p:nvSpPr>
        <p:spPr bwMode="auto">
          <a:xfrm>
            <a:off x="4769860" y="6066478"/>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2" name="椭圆 41"/>
          <p:cNvSpPr/>
          <p:nvPr/>
        </p:nvSpPr>
        <p:spPr bwMode="auto">
          <a:xfrm>
            <a:off x="4533566" y="5428599"/>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3" name="椭圆 42"/>
          <p:cNvSpPr/>
          <p:nvPr/>
        </p:nvSpPr>
        <p:spPr bwMode="auto">
          <a:xfrm>
            <a:off x="3381746" y="4022755"/>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4" name="椭圆 43"/>
          <p:cNvSpPr/>
          <p:nvPr/>
        </p:nvSpPr>
        <p:spPr bwMode="auto">
          <a:xfrm>
            <a:off x="3288788" y="4507014"/>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5" name="椭圆 44"/>
          <p:cNvSpPr/>
          <p:nvPr/>
        </p:nvSpPr>
        <p:spPr bwMode="auto">
          <a:xfrm>
            <a:off x="3392836" y="3551691"/>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6" name="椭圆 45"/>
          <p:cNvSpPr/>
          <p:nvPr/>
        </p:nvSpPr>
        <p:spPr bwMode="auto">
          <a:xfrm>
            <a:off x="2955036" y="3895999"/>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7" name="椭圆 46"/>
          <p:cNvSpPr/>
          <p:nvPr/>
        </p:nvSpPr>
        <p:spPr bwMode="auto">
          <a:xfrm>
            <a:off x="3322775" y="5139179"/>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8" name="椭圆 47"/>
          <p:cNvSpPr/>
          <p:nvPr/>
        </p:nvSpPr>
        <p:spPr bwMode="auto">
          <a:xfrm>
            <a:off x="2877896" y="4967095"/>
            <a:ext cx="230492" cy="23049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49" name="椭圆 48"/>
          <p:cNvSpPr/>
          <p:nvPr/>
        </p:nvSpPr>
        <p:spPr bwMode="auto">
          <a:xfrm>
            <a:off x="5847901" y="3943737"/>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0" name="椭圆 49"/>
          <p:cNvSpPr/>
          <p:nvPr/>
        </p:nvSpPr>
        <p:spPr bwMode="auto">
          <a:xfrm>
            <a:off x="5643730" y="5211843"/>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1" name="椭圆 50"/>
          <p:cNvSpPr/>
          <p:nvPr/>
        </p:nvSpPr>
        <p:spPr bwMode="auto">
          <a:xfrm>
            <a:off x="4633821" y="4415738"/>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2" name="椭圆 51"/>
          <p:cNvSpPr/>
          <p:nvPr/>
        </p:nvSpPr>
        <p:spPr bwMode="auto">
          <a:xfrm>
            <a:off x="4526998" y="5102106"/>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3" name="椭圆 52"/>
          <p:cNvSpPr/>
          <p:nvPr/>
        </p:nvSpPr>
        <p:spPr bwMode="auto">
          <a:xfrm>
            <a:off x="5121142" y="5890194"/>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4" name="椭圆 53"/>
          <p:cNvSpPr/>
          <p:nvPr/>
        </p:nvSpPr>
        <p:spPr bwMode="auto">
          <a:xfrm>
            <a:off x="5216576" y="4415738"/>
            <a:ext cx="234188" cy="234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200">
              <a:solidFill>
                <a:schemeClr val="tx1"/>
              </a:solidFill>
              <a:latin typeface="Arial" charset="0"/>
              <a:ea typeface="宋体" pitchFamily="2" charset="-122"/>
            </a:endParaRPr>
          </a:p>
        </p:txBody>
      </p:sp>
      <p:sp>
        <p:nvSpPr>
          <p:cNvPr id="5" name="燕尾形箭头 4"/>
          <p:cNvSpPr>
            <a:spLocks noChangeArrowheads="1"/>
          </p:cNvSpPr>
          <p:nvPr/>
        </p:nvSpPr>
        <p:spPr bwMode="auto">
          <a:xfrm flipH="1">
            <a:off x="6542088" y="4548188"/>
            <a:ext cx="557212" cy="523875"/>
          </a:xfrm>
          <a:prstGeom prst="notchedRightArrow">
            <a:avLst>
              <a:gd name="adj1" fmla="val 50000"/>
              <a:gd name="adj2" fmla="val 50001"/>
            </a:avLst>
          </a:prstGeom>
          <a:solidFill>
            <a:srgbClr val="0000FF"/>
          </a:solidFill>
          <a:ln w="9525">
            <a:solidFill>
              <a:srgbClr val="4A7EBB"/>
            </a:solidFill>
            <a:miter lim="800000"/>
            <a:headEnd/>
            <a:tailEnd/>
          </a:ln>
          <a:effectLst>
            <a:outerShdw dist="20000" dir="5400000" rotWithShape="0">
              <a:srgbClr val="808080">
                <a:alpha val="37999"/>
              </a:srgbClr>
            </a:outerShdw>
          </a:effectLst>
        </p:spPr>
        <p:txBody>
          <a:bodyPr wrap="none" anchor="ctr"/>
          <a:lstStyle/>
          <a:p>
            <a:pPr>
              <a:defRPr/>
            </a:pPr>
            <a:endParaRPr lang="zh-CN" altLang="en-US" sz="1200">
              <a:latin typeface="Arial" charset="0"/>
              <a:ea typeface="宋体" pitchFamily="2" charset="-122"/>
            </a:endParaRPr>
          </a:p>
        </p:txBody>
      </p:sp>
      <p:sp>
        <p:nvSpPr>
          <p:cNvPr id="46165" name="TextBox 5"/>
          <p:cNvSpPr txBox="1">
            <a:spLocks noChangeArrowheads="1"/>
          </p:cNvSpPr>
          <p:nvPr/>
        </p:nvSpPr>
        <p:spPr bwMode="auto">
          <a:xfrm>
            <a:off x="7099300" y="4581525"/>
            <a:ext cx="1727200" cy="523875"/>
          </a:xfrm>
          <a:prstGeom prst="rect">
            <a:avLst/>
          </a:prstGeom>
          <a:solidFill>
            <a:srgbClr val="FFFF66"/>
          </a:solidFill>
          <a:ln w="9525">
            <a:solidFill>
              <a:srgbClr val="C00000"/>
            </a:solidFill>
            <a:miter lim="800000"/>
            <a:headEnd/>
            <a:tailEnd/>
          </a:ln>
        </p:spPr>
        <p:txBody>
          <a:bodyPr>
            <a:spAutoFit/>
          </a:bodyPr>
          <a:lstStyle/>
          <a:p>
            <a:r>
              <a:rPr lang="zh-CN" altLang="en-US" sz="2800">
                <a:ea typeface="宋体" pitchFamily="2" charset="-122"/>
              </a:rPr>
              <a:t>专利布局</a:t>
            </a:r>
          </a:p>
        </p:txBody>
      </p:sp>
      <p:sp>
        <p:nvSpPr>
          <p:cNvPr id="60" name="TextBox 59"/>
          <p:cNvSpPr txBox="1">
            <a:spLocks noChangeArrowheads="1"/>
          </p:cNvSpPr>
          <p:nvPr/>
        </p:nvSpPr>
        <p:spPr bwMode="auto">
          <a:xfrm>
            <a:off x="0" y="4429132"/>
            <a:ext cx="1727200" cy="523875"/>
          </a:xfrm>
          <a:prstGeom prst="rect">
            <a:avLst/>
          </a:prstGeom>
          <a:solidFill>
            <a:srgbClr val="FFFF66"/>
          </a:solidFill>
          <a:ln w="9525">
            <a:solidFill>
              <a:srgbClr val="AD4441"/>
            </a:solidFill>
            <a:miter lim="800000"/>
            <a:headEnd/>
            <a:tailEnd/>
          </a:ln>
          <a:effectLst>
            <a:outerShdw dist="20000" dir="5400000" rotWithShape="0">
              <a:srgbClr val="808080">
                <a:alpha val="37999"/>
              </a:srgbClr>
            </a:outerShdw>
          </a:effectLst>
        </p:spPr>
        <p:txBody>
          <a:bodyPr>
            <a:spAutoFit/>
          </a:bodyPr>
          <a:lstStyle/>
          <a:p>
            <a:pPr>
              <a:defRPr/>
            </a:pPr>
            <a:r>
              <a:rPr lang="zh-CN" altLang="en-US" sz="2800">
                <a:solidFill>
                  <a:srgbClr val="000000"/>
                </a:solidFill>
                <a:latin typeface="Calibri" pitchFamily="34" charset="0"/>
              </a:rPr>
              <a:t>专利布局</a:t>
            </a:r>
          </a:p>
        </p:txBody>
      </p:sp>
      <p:sp>
        <p:nvSpPr>
          <p:cNvPr id="8" name="左箭头 7"/>
          <p:cNvSpPr>
            <a:spLocks noChangeArrowheads="1"/>
          </p:cNvSpPr>
          <p:nvPr/>
        </p:nvSpPr>
        <p:spPr bwMode="auto">
          <a:xfrm flipH="1">
            <a:off x="1851025" y="4560888"/>
            <a:ext cx="525463" cy="249237"/>
          </a:xfrm>
          <a:prstGeom prst="leftArrow">
            <a:avLst>
              <a:gd name="adj1" fmla="val 50000"/>
              <a:gd name="adj2" fmla="val 50003"/>
            </a:avLst>
          </a:prstGeom>
          <a:solidFill>
            <a:srgbClr val="6699FF"/>
          </a:solidFill>
          <a:ln w="9525">
            <a:solidFill>
              <a:srgbClr val="00B0F0"/>
            </a:solidFill>
            <a:miter lim="800000"/>
            <a:headEnd/>
            <a:tailEnd/>
          </a:ln>
          <a:effectLst>
            <a:outerShdw dist="20000" dir="5400000" rotWithShape="0">
              <a:srgbClr val="808080">
                <a:alpha val="37999"/>
              </a:srgbClr>
            </a:outerShdw>
          </a:effectLst>
        </p:spPr>
        <p:txBody>
          <a:bodyPr wrap="none" anchor="ctr"/>
          <a:lstStyle/>
          <a:p>
            <a:pPr>
              <a:defRPr/>
            </a:pPr>
            <a:endParaRPr lang="zh-CN" altLang="en-US" sz="1200">
              <a:latin typeface="Arial" charset="0"/>
              <a:ea typeface="宋体" pitchFamily="2" charset="-122"/>
            </a:endParaRPr>
          </a:p>
        </p:txBody>
      </p:sp>
      <p:sp>
        <p:nvSpPr>
          <p:cNvPr id="46168" name="灯片编号占位符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8F12450-7D50-4E2E-B9AA-6CC7E39549BE}" type="slidenum">
              <a:rPr lang="zh-CN" altLang="en-US" sz="1200">
                <a:solidFill>
                  <a:srgbClr val="898989"/>
                </a:solidFill>
                <a:latin typeface="Calibri" pitchFamily="34" charset="0"/>
              </a:rPr>
              <a:pPr algn="r"/>
              <a:t>45</a:t>
            </a:fld>
            <a:endParaRPr lang="en-US" altLang="zh-CN" sz="1200">
              <a:solidFill>
                <a:srgbClr val="898989"/>
              </a:solidFill>
              <a:latin typeface="Calibri" pitchFamily="34" charset="0"/>
            </a:endParaRPr>
          </a:p>
        </p:txBody>
      </p:sp>
      <p:pic>
        <p:nvPicPr>
          <p:cNvPr id="56"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51500" y="2636838"/>
            <a:ext cx="3035300" cy="504825"/>
            <a:chOff x="48" y="1392"/>
            <a:chExt cx="1225" cy="200"/>
          </a:xfrm>
        </p:grpSpPr>
        <p:sp>
          <p:nvSpPr>
            <p:cNvPr id="5146" name="Rectangle 5"/>
            <p:cNvSpPr>
              <a:spLocks noChangeArrowheads="1"/>
            </p:cNvSpPr>
            <p:nvPr/>
          </p:nvSpPr>
          <p:spPr bwMode="auto">
            <a:xfrm>
              <a:off x="80" y="1417"/>
              <a:ext cx="1193" cy="1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lang="zh-CN" altLang="en-US" dirty="0">
                  <a:ea typeface="楷体_GB2312" pitchFamily="49" charset="-122"/>
                </a:rPr>
                <a:t>   </a:t>
              </a:r>
              <a:r>
                <a:rPr lang="zh-CN" altLang="en-US" dirty="0" smtClean="0">
                  <a:ea typeface="楷体_GB2312" pitchFamily="49" charset="-122"/>
                </a:rPr>
                <a:t>  </a:t>
              </a:r>
              <a:r>
                <a:rPr lang="zh-CN" altLang="en-US" b="1" dirty="0" smtClean="0">
                  <a:latin typeface="+mn-ea"/>
                </a:rPr>
                <a:t>查新在技术研发中的作用</a:t>
              </a:r>
              <a:endParaRPr lang="zh-CN" altLang="en-US" sz="2400" b="1" dirty="0">
                <a:solidFill>
                  <a:srgbClr val="00B050"/>
                </a:solidFill>
                <a:latin typeface="+mn-ea"/>
              </a:endParaRPr>
            </a:p>
          </p:txBody>
        </p:sp>
        <p:sp>
          <p:nvSpPr>
            <p:cNvPr id="5147" name="Rectangle 6"/>
            <p:cNvSpPr>
              <a:spLocks noChangeArrowheads="1"/>
            </p:cNvSpPr>
            <p:nvPr/>
          </p:nvSpPr>
          <p:spPr bwMode="auto">
            <a:xfrm>
              <a:off x="48" y="1392"/>
              <a:ext cx="117" cy="117"/>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a:t>1</a:t>
              </a:r>
            </a:p>
          </p:txBody>
        </p:sp>
      </p:grpSp>
      <p:sp>
        <p:nvSpPr>
          <p:cNvPr id="9219" name="Line 11"/>
          <p:cNvSpPr>
            <a:spLocks noChangeShapeType="1"/>
          </p:cNvSpPr>
          <p:nvPr/>
        </p:nvSpPr>
        <p:spPr bwMode="auto">
          <a:xfrm>
            <a:off x="4932363" y="2990850"/>
            <a:ext cx="792162" cy="0"/>
          </a:xfrm>
          <a:prstGeom prst="line">
            <a:avLst/>
          </a:prstGeom>
          <a:noFill/>
          <a:ln w="38100">
            <a:solidFill>
              <a:srgbClr val="FF9900"/>
            </a:solidFill>
            <a:round/>
            <a:headEnd/>
            <a:tailEnd/>
          </a:ln>
        </p:spPr>
        <p:txBody>
          <a:bodyPr/>
          <a:lstStyle/>
          <a:p>
            <a:endParaRPr lang="zh-CN" altLang="en-US"/>
          </a:p>
        </p:txBody>
      </p:sp>
      <p:sp>
        <p:nvSpPr>
          <p:cNvPr id="9220" name="Line 12"/>
          <p:cNvSpPr>
            <a:spLocks noChangeShapeType="1"/>
          </p:cNvSpPr>
          <p:nvPr/>
        </p:nvSpPr>
        <p:spPr bwMode="auto">
          <a:xfrm>
            <a:off x="973138" y="1773238"/>
            <a:ext cx="3959225" cy="0"/>
          </a:xfrm>
          <a:prstGeom prst="line">
            <a:avLst/>
          </a:prstGeom>
          <a:noFill/>
          <a:ln w="25400">
            <a:solidFill>
              <a:srgbClr val="FF9900"/>
            </a:solidFill>
            <a:round/>
            <a:headEnd/>
            <a:tailEnd/>
          </a:ln>
        </p:spPr>
        <p:txBody>
          <a:bodyPr/>
          <a:lstStyle/>
          <a:p>
            <a:endParaRPr lang="zh-CN" altLang="en-US"/>
          </a:p>
        </p:txBody>
      </p:sp>
      <p:sp>
        <p:nvSpPr>
          <p:cNvPr id="9221" name="Line 13"/>
          <p:cNvSpPr>
            <a:spLocks noChangeShapeType="1"/>
          </p:cNvSpPr>
          <p:nvPr/>
        </p:nvSpPr>
        <p:spPr bwMode="auto">
          <a:xfrm>
            <a:off x="4932363" y="2971800"/>
            <a:ext cx="0" cy="2239963"/>
          </a:xfrm>
          <a:prstGeom prst="line">
            <a:avLst/>
          </a:prstGeom>
          <a:noFill/>
          <a:ln w="25400">
            <a:solidFill>
              <a:srgbClr val="C0C0C0"/>
            </a:solidFill>
            <a:round/>
            <a:headEnd/>
            <a:tailEnd/>
          </a:ln>
        </p:spPr>
        <p:txBody>
          <a:bodyPr/>
          <a:lstStyle/>
          <a:p>
            <a:endParaRPr lang="zh-CN" altLang="en-US"/>
          </a:p>
        </p:txBody>
      </p:sp>
      <p:sp>
        <p:nvSpPr>
          <p:cNvPr id="9222" name="Line 14"/>
          <p:cNvSpPr>
            <a:spLocks noChangeShapeType="1"/>
          </p:cNvSpPr>
          <p:nvPr/>
        </p:nvSpPr>
        <p:spPr bwMode="auto">
          <a:xfrm>
            <a:off x="4932363" y="1773238"/>
            <a:ext cx="0" cy="1217612"/>
          </a:xfrm>
          <a:prstGeom prst="line">
            <a:avLst/>
          </a:prstGeom>
          <a:noFill/>
          <a:ln w="25400">
            <a:solidFill>
              <a:srgbClr val="FF9900"/>
            </a:solidFill>
            <a:round/>
            <a:headEnd/>
            <a:tailEnd/>
          </a:ln>
        </p:spPr>
        <p:txBody>
          <a:bodyPr/>
          <a:lstStyle/>
          <a:p>
            <a:endParaRPr lang="zh-CN" altLang="en-US"/>
          </a:p>
        </p:txBody>
      </p:sp>
      <p:sp>
        <p:nvSpPr>
          <p:cNvPr id="9223" name="Line 15"/>
          <p:cNvSpPr>
            <a:spLocks noChangeShapeType="1"/>
          </p:cNvSpPr>
          <p:nvPr/>
        </p:nvSpPr>
        <p:spPr bwMode="auto">
          <a:xfrm>
            <a:off x="5000628" y="4214818"/>
            <a:ext cx="792162" cy="0"/>
          </a:xfrm>
          <a:prstGeom prst="line">
            <a:avLst/>
          </a:prstGeom>
          <a:noFill/>
          <a:ln w="38100">
            <a:solidFill>
              <a:srgbClr val="C0C0C0"/>
            </a:solidFill>
            <a:round/>
            <a:headEnd/>
            <a:tailEnd/>
          </a:ln>
        </p:spPr>
        <p:txBody>
          <a:bodyPr/>
          <a:lstStyle/>
          <a:p>
            <a:endParaRPr lang="zh-CN" altLang="en-US"/>
          </a:p>
        </p:txBody>
      </p:sp>
      <p:sp>
        <p:nvSpPr>
          <p:cNvPr id="5129" name="Rectangle 17"/>
          <p:cNvSpPr>
            <a:spLocks noChangeArrowheads="1"/>
          </p:cNvSpPr>
          <p:nvPr/>
        </p:nvSpPr>
        <p:spPr bwMode="auto">
          <a:xfrm>
            <a:off x="5786446" y="3929066"/>
            <a:ext cx="2962275" cy="44132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eaLnBrk="1" hangingPunct="1">
              <a:lnSpc>
                <a:spcPts val="1400"/>
              </a:lnSpc>
              <a:defRPr/>
            </a:pPr>
            <a:r>
              <a:rPr lang="zh-CN" altLang="en-US" dirty="0">
                <a:solidFill>
                  <a:schemeClr val="bg1"/>
                </a:solidFill>
                <a:latin typeface="黑体" pitchFamily="2" charset="-122"/>
                <a:ea typeface="黑体" pitchFamily="2" charset="-122"/>
              </a:rPr>
              <a:t>  </a:t>
            </a:r>
            <a:r>
              <a:rPr lang="zh-CN" altLang="en-US" sz="2400" b="1" dirty="0" smtClean="0">
                <a:solidFill>
                  <a:schemeClr val="tx1"/>
                </a:solidFill>
                <a:latin typeface="黑体" pitchFamily="2" charset="-122"/>
                <a:ea typeface="黑体" pitchFamily="2" charset="-122"/>
              </a:rPr>
              <a:t>专利查新案例</a:t>
            </a:r>
            <a:endParaRPr lang="zh-CN" altLang="en-US" sz="2400" b="1" dirty="0">
              <a:solidFill>
                <a:schemeClr val="tx1"/>
              </a:solidFill>
              <a:latin typeface="黑体" pitchFamily="2" charset="-122"/>
              <a:ea typeface="黑体" pitchFamily="2" charset="-122"/>
            </a:endParaRPr>
          </a:p>
        </p:txBody>
      </p:sp>
      <p:sp>
        <p:nvSpPr>
          <p:cNvPr id="5130" name="Rectangle 18"/>
          <p:cNvSpPr>
            <a:spLocks noChangeArrowheads="1"/>
          </p:cNvSpPr>
          <p:nvPr/>
        </p:nvSpPr>
        <p:spPr bwMode="auto">
          <a:xfrm>
            <a:off x="5715008" y="3786190"/>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dirty="0"/>
              <a:t>2</a:t>
            </a:r>
          </a:p>
        </p:txBody>
      </p:sp>
      <p:grpSp>
        <p:nvGrpSpPr>
          <p:cNvPr id="3" name="Group 29"/>
          <p:cNvGrpSpPr>
            <a:grpSpLocks/>
          </p:cNvGrpSpPr>
          <p:nvPr/>
        </p:nvGrpSpPr>
        <p:grpSpPr bwMode="auto">
          <a:xfrm>
            <a:off x="973138" y="2020888"/>
            <a:ext cx="3454400" cy="3216275"/>
            <a:chOff x="613" y="1273"/>
            <a:chExt cx="2176" cy="2026"/>
          </a:xfrm>
        </p:grpSpPr>
        <p:grpSp>
          <p:nvGrpSpPr>
            <p:cNvPr id="4" name="Group 7"/>
            <p:cNvGrpSpPr>
              <a:grpSpLocks/>
            </p:cNvGrpSpPr>
            <p:nvPr/>
          </p:nvGrpSpPr>
          <p:grpSpPr bwMode="auto">
            <a:xfrm>
              <a:off x="793" y="1273"/>
              <a:ext cx="1603" cy="569"/>
              <a:chOff x="1152" y="1056"/>
              <a:chExt cx="1603" cy="569"/>
            </a:xfrm>
          </p:grpSpPr>
          <p:sp>
            <p:nvSpPr>
              <p:cNvPr id="9240" name="Text Box 8"/>
              <p:cNvSpPr txBox="1">
                <a:spLocks noChangeArrowheads="1"/>
              </p:cNvSpPr>
              <p:nvPr/>
            </p:nvSpPr>
            <p:spPr bwMode="auto">
              <a:xfrm>
                <a:off x="2060" y="1394"/>
                <a:ext cx="695" cy="231"/>
              </a:xfrm>
              <a:prstGeom prst="rect">
                <a:avLst/>
              </a:prstGeom>
              <a:noFill/>
              <a:ln w="9525">
                <a:noFill/>
                <a:miter lim="800000"/>
                <a:headEnd/>
                <a:tailEnd/>
              </a:ln>
            </p:spPr>
            <p:txBody>
              <a:bodyPr wrap="none" lIns="91424" tIns="45712" rIns="91424" bIns="45712">
                <a:spAutoFit/>
              </a:bodyPr>
              <a:lstStyle/>
              <a:p>
                <a:pPr eaLnBrk="1" latinLnBrk="1" hangingPunct="1"/>
                <a:r>
                  <a:rPr kumimoji="1" lang="en-US" altLang="ko-KR" b="1" i="1">
                    <a:solidFill>
                      <a:srgbClr val="0066FF"/>
                    </a:solidFill>
                    <a:latin typeface="Palatino Linotype" pitchFamily="18" charset="0"/>
                    <a:ea typeface="Dotum" pitchFamily="34" charset="-127"/>
                  </a:rPr>
                  <a:t>Contents</a:t>
                </a:r>
              </a:p>
            </p:txBody>
          </p:sp>
          <p:sp>
            <p:nvSpPr>
              <p:cNvPr id="9241" name="Text Box 9"/>
              <p:cNvSpPr txBox="1">
                <a:spLocks noChangeArrowheads="1"/>
              </p:cNvSpPr>
              <p:nvPr/>
            </p:nvSpPr>
            <p:spPr bwMode="auto">
              <a:xfrm>
                <a:off x="1152" y="1056"/>
                <a:ext cx="1494" cy="365"/>
              </a:xfrm>
              <a:prstGeom prst="rect">
                <a:avLst/>
              </a:prstGeom>
              <a:noFill/>
              <a:ln w="9525">
                <a:noFill/>
                <a:miter lim="800000"/>
                <a:headEnd/>
                <a:tailEnd/>
              </a:ln>
            </p:spPr>
            <p:txBody>
              <a:bodyPr lIns="91424" tIns="45712" rIns="91424" bIns="45712">
                <a:spAutoFit/>
              </a:bodyPr>
              <a:lstStyle/>
              <a:p>
                <a:pPr eaLnBrk="1" latinLnBrk="1" hangingPunct="1"/>
                <a:r>
                  <a:rPr kumimoji="1" lang="en-US" altLang="ko-KR" sz="3200" b="1" i="1" dirty="0">
                    <a:solidFill>
                      <a:srgbClr val="0066FF"/>
                    </a:solidFill>
                    <a:latin typeface="Palatino Linotype" pitchFamily="18" charset="0"/>
                    <a:ea typeface="Dotum" pitchFamily="34" charset="-127"/>
                  </a:rPr>
                  <a:t>Contents</a:t>
                </a:r>
              </a:p>
            </p:txBody>
          </p:sp>
        </p:grpSp>
        <p:pic>
          <p:nvPicPr>
            <p:cNvPr id="9235" name="Picture 25"/>
            <p:cNvPicPr>
              <a:picLocks noChangeAspect="1" noChangeArrowheads="1"/>
            </p:cNvPicPr>
            <p:nvPr/>
          </p:nvPicPr>
          <p:blipFill>
            <a:blip r:embed="rId2"/>
            <a:srcRect/>
            <a:stretch>
              <a:fillRect/>
            </a:stretch>
          </p:blipFill>
          <p:spPr bwMode="auto">
            <a:xfrm>
              <a:off x="841" y="2387"/>
              <a:ext cx="1446" cy="912"/>
            </a:xfrm>
            <a:prstGeom prst="rect">
              <a:avLst/>
            </a:prstGeom>
            <a:noFill/>
            <a:ln w="25400">
              <a:solidFill>
                <a:srgbClr val="FF6600"/>
              </a:solidFill>
              <a:miter lim="800000"/>
              <a:headEnd/>
              <a:tailEnd/>
            </a:ln>
          </p:spPr>
        </p:pic>
        <p:pic>
          <p:nvPicPr>
            <p:cNvPr id="9236" name="Picture 26"/>
            <p:cNvPicPr>
              <a:picLocks noChangeAspect="1" noChangeArrowheads="1"/>
            </p:cNvPicPr>
            <p:nvPr/>
          </p:nvPicPr>
          <p:blipFill>
            <a:blip r:embed="rId3"/>
            <a:srcRect/>
            <a:stretch>
              <a:fillRect/>
            </a:stretch>
          </p:blipFill>
          <p:spPr bwMode="auto">
            <a:xfrm>
              <a:off x="1618" y="2165"/>
              <a:ext cx="444" cy="114"/>
            </a:xfrm>
            <a:prstGeom prst="rect">
              <a:avLst/>
            </a:prstGeom>
            <a:noFill/>
            <a:ln w="9525">
              <a:noFill/>
              <a:miter lim="800000"/>
              <a:headEnd/>
              <a:tailEnd/>
            </a:ln>
          </p:spPr>
        </p:pic>
        <p:pic>
          <p:nvPicPr>
            <p:cNvPr id="9237" name="Picture 27"/>
            <p:cNvPicPr>
              <a:picLocks noChangeAspect="1" noChangeArrowheads="1"/>
            </p:cNvPicPr>
            <p:nvPr/>
          </p:nvPicPr>
          <p:blipFill>
            <a:blip r:embed="rId4"/>
            <a:srcRect/>
            <a:stretch>
              <a:fillRect/>
            </a:stretch>
          </p:blipFill>
          <p:spPr bwMode="auto">
            <a:xfrm>
              <a:off x="2287" y="2607"/>
              <a:ext cx="462" cy="60"/>
            </a:xfrm>
            <a:prstGeom prst="rect">
              <a:avLst/>
            </a:prstGeom>
            <a:noFill/>
            <a:ln w="9525">
              <a:noFill/>
              <a:miter lim="800000"/>
              <a:headEnd/>
              <a:tailEnd/>
            </a:ln>
          </p:spPr>
        </p:pic>
        <p:pic>
          <p:nvPicPr>
            <p:cNvPr id="9238" name="Picture 24"/>
            <p:cNvPicPr>
              <a:picLocks noChangeAspect="1" noChangeArrowheads="1"/>
            </p:cNvPicPr>
            <p:nvPr/>
          </p:nvPicPr>
          <p:blipFill>
            <a:blip r:embed="rId5"/>
            <a:srcRect/>
            <a:stretch>
              <a:fillRect/>
            </a:stretch>
          </p:blipFill>
          <p:spPr bwMode="auto">
            <a:xfrm>
              <a:off x="613" y="1661"/>
              <a:ext cx="1002" cy="864"/>
            </a:xfrm>
            <a:prstGeom prst="rect">
              <a:avLst/>
            </a:prstGeom>
            <a:noFill/>
            <a:ln w="34925">
              <a:solidFill>
                <a:srgbClr val="FF6600"/>
              </a:solidFill>
              <a:miter lim="800000"/>
              <a:headEnd/>
              <a:tailEnd/>
            </a:ln>
          </p:spPr>
        </p:pic>
        <p:pic>
          <p:nvPicPr>
            <p:cNvPr id="9239" name="Picture 28"/>
            <p:cNvPicPr>
              <a:picLocks noChangeAspect="1" noChangeArrowheads="1"/>
            </p:cNvPicPr>
            <p:nvPr/>
          </p:nvPicPr>
          <p:blipFill>
            <a:blip r:embed="rId4"/>
            <a:srcRect/>
            <a:stretch>
              <a:fillRect/>
            </a:stretch>
          </p:blipFill>
          <p:spPr bwMode="auto">
            <a:xfrm>
              <a:off x="2327" y="2952"/>
              <a:ext cx="462" cy="60"/>
            </a:xfrm>
            <a:prstGeom prst="rect">
              <a:avLst/>
            </a:prstGeom>
            <a:noFill/>
            <a:ln w="9525">
              <a:noFill/>
              <a:miter lim="800000"/>
              <a:headEnd/>
              <a:tailEnd/>
            </a:ln>
          </p:spPr>
        </p:pic>
      </p:grpSp>
      <p:sp>
        <p:nvSpPr>
          <p:cNvPr id="9230" name="标题 1"/>
          <p:cNvSpPr>
            <a:spLocks noGrp="1"/>
          </p:cNvSpPr>
          <p:nvPr>
            <p:ph type="title"/>
          </p:nvPr>
        </p:nvSpPr>
        <p:spPr/>
        <p:txBody>
          <a:bodyPr/>
          <a:lstStyle/>
          <a:p>
            <a:r>
              <a:rPr lang="zh-CN" altLang="en-US" dirty="0" smtClean="0">
                <a:ea typeface="宋体" pitchFamily="2" charset="-122"/>
              </a:rPr>
              <a:t>目录</a:t>
            </a:r>
          </a:p>
        </p:txBody>
      </p:sp>
      <p:sp>
        <p:nvSpPr>
          <p:cNvPr id="9231" name="Line 16"/>
          <p:cNvSpPr>
            <a:spLocks noChangeShapeType="1"/>
          </p:cNvSpPr>
          <p:nvPr/>
        </p:nvSpPr>
        <p:spPr bwMode="auto">
          <a:xfrm>
            <a:off x="4916488" y="5237163"/>
            <a:ext cx="792162" cy="0"/>
          </a:xfrm>
          <a:prstGeom prst="line">
            <a:avLst/>
          </a:prstGeom>
          <a:noFill/>
          <a:ln w="38100">
            <a:solidFill>
              <a:srgbClr val="C0C0C0"/>
            </a:solidFill>
            <a:round/>
            <a:headEnd/>
            <a:tailEnd/>
          </a:ln>
        </p:spPr>
        <p:txBody>
          <a:bodyPr/>
          <a:lstStyle/>
          <a:p>
            <a:endParaRPr lang="zh-CN" altLang="en-US"/>
          </a:p>
        </p:txBody>
      </p:sp>
      <p:sp>
        <p:nvSpPr>
          <p:cNvPr id="5136" name="Rectangle 19"/>
          <p:cNvSpPr>
            <a:spLocks noChangeArrowheads="1"/>
          </p:cNvSpPr>
          <p:nvPr/>
        </p:nvSpPr>
        <p:spPr bwMode="auto">
          <a:xfrm>
            <a:off x="5715000" y="5011738"/>
            <a:ext cx="2971800" cy="4413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eaLnBrk="1" hangingPunct="1">
              <a:lnSpc>
                <a:spcPts val="1400"/>
              </a:lnSpc>
              <a:defRPr/>
            </a:pPr>
            <a:r>
              <a:rPr lang="en-US" altLang="zh-CN" dirty="0">
                <a:solidFill>
                  <a:schemeClr val="bg1"/>
                </a:solidFill>
                <a:latin typeface="Arial Narrow" pitchFamily="34" charset="0"/>
                <a:ea typeface="楷体_GB2312" pitchFamily="49" charset="-122"/>
              </a:rPr>
              <a:t>   </a:t>
            </a:r>
            <a:r>
              <a:rPr lang="en-US" altLang="zh-CN" dirty="0">
                <a:solidFill>
                  <a:schemeClr val="bg1"/>
                </a:solidFill>
                <a:latin typeface="黑体" pitchFamily="2" charset="-122"/>
                <a:ea typeface="黑体" pitchFamily="2" charset="-122"/>
              </a:rPr>
              <a:t> </a:t>
            </a:r>
            <a:r>
              <a:rPr lang="zh-CN" altLang="en-US" sz="2400" b="1" dirty="0" smtClean="0">
                <a:solidFill>
                  <a:srgbClr val="FF0000"/>
                </a:solidFill>
                <a:latin typeface="黑体" pitchFamily="2" charset="-122"/>
                <a:ea typeface="黑体" pitchFamily="2" charset="-122"/>
              </a:rPr>
              <a:t>专利侵权案例</a:t>
            </a:r>
            <a:endParaRPr lang="zh-CN" altLang="en-US" sz="2400" b="1" dirty="0">
              <a:solidFill>
                <a:srgbClr val="FF0000"/>
              </a:solidFill>
              <a:latin typeface="黑体" pitchFamily="2" charset="-122"/>
              <a:ea typeface="黑体" pitchFamily="2" charset="-122"/>
            </a:endParaRPr>
          </a:p>
        </p:txBody>
      </p:sp>
      <p:sp>
        <p:nvSpPr>
          <p:cNvPr id="5137" name="Rectangle 20"/>
          <p:cNvSpPr>
            <a:spLocks noChangeArrowheads="1"/>
          </p:cNvSpPr>
          <p:nvPr/>
        </p:nvSpPr>
        <p:spPr bwMode="auto">
          <a:xfrm>
            <a:off x="5635625" y="4948238"/>
            <a:ext cx="233363" cy="295275"/>
          </a:xfrm>
          <a:prstGeom prst="rect">
            <a:avLst/>
          </a:prstGeom>
          <a:solidFill>
            <a:schemeClr val="bg1"/>
          </a:solidFill>
          <a:ln w="6350">
            <a:solidFill>
              <a:schemeClr val="tx1"/>
            </a:solidFill>
            <a:miter lim="800000"/>
            <a:headEnd/>
            <a:tailEnd/>
          </a:ln>
          <a:effectLst>
            <a:outerShdw dist="35921" dir="2700000" algn="ctr" rotWithShape="0">
              <a:srgbClr val="808080"/>
            </a:outerShdw>
          </a:effectLst>
        </p:spPr>
        <p:txBody>
          <a:bodyPr wrap="none" lIns="0" tIns="0" rIns="0" bIns="0" anchor="ctr"/>
          <a:lstStyle/>
          <a:p>
            <a:pPr eaLnBrk="1" hangingPunct="1">
              <a:lnSpc>
                <a:spcPts val="1400"/>
              </a:lnSpc>
              <a:defRPr/>
            </a:pPr>
            <a:r>
              <a:rPr kumimoji="1" lang="en-US" altLang="zh-CN" sz="1200"/>
              <a:t>4</a:t>
            </a:r>
          </a:p>
        </p:txBody>
      </p:sp>
      <p:pic>
        <p:nvPicPr>
          <p:cNvPr id="26" name="Picture 4" descr="csptal12"/>
          <p:cNvPicPr>
            <a:picLocks noChangeAspect="1" noChangeArrowheads="1"/>
          </p:cNvPicPr>
          <p:nvPr/>
        </p:nvPicPr>
        <p:blipFill>
          <a:blip r:embed="rId6">
            <a:clrChange>
              <a:clrFrom>
                <a:srgbClr val="FFFFFF"/>
              </a:clrFrom>
              <a:clrTo>
                <a:srgbClr val="FFFFFF">
                  <a:alpha val="0"/>
                </a:srgbClr>
              </a:clrTo>
            </a:clrChange>
            <a:lum bright="24000" contrast="36000"/>
          </a:blip>
          <a:srcRect/>
          <a:stretch>
            <a:fillRect/>
          </a:stretch>
        </p:blipFill>
        <p:spPr bwMode="auto">
          <a:xfrm>
            <a:off x="7143768"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142875" y="500063"/>
            <a:ext cx="9001125" cy="857250"/>
          </a:xfrm>
        </p:spPr>
        <p:txBody>
          <a:bodyPr/>
          <a:lstStyle/>
          <a:p>
            <a:pPr algn="l"/>
            <a:r>
              <a:rPr kumimoji="1" lang="en-US" altLang="zh-CN" b="1" dirty="0" smtClean="0">
                <a:solidFill>
                  <a:srgbClr val="002060"/>
                </a:solidFill>
                <a:latin typeface="黑体" pitchFamily="2" charset="-122"/>
                <a:ea typeface="黑体" pitchFamily="2" charset="-122"/>
              </a:rPr>
              <a:t>3.1</a:t>
            </a:r>
            <a:r>
              <a:rPr kumimoji="1" lang="zh-CN" altLang="en-US" b="1" dirty="0" smtClean="0">
                <a:solidFill>
                  <a:srgbClr val="002060"/>
                </a:solidFill>
                <a:latin typeface="黑体" pitchFamily="2" charset="-122"/>
                <a:ea typeface="黑体" pitchFamily="2" charset="-122"/>
              </a:rPr>
              <a:t>、涉案专利</a:t>
            </a:r>
            <a:endParaRPr lang="zh-CN" altLang="en-US" b="1" dirty="0" smtClean="0">
              <a:solidFill>
                <a:srgbClr val="002060"/>
              </a:solidFill>
            </a:endParaRPr>
          </a:p>
        </p:txBody>
      </p:sp>
      <p:sp>
        <p:nvSpPr>
          <p:cNvPr id="72708" name="Rectangle 3"/>
          <p:cNvSpPr>
            <a:spLocks noGrp="1" noChangeArrowheads="1"/>
          </p:cNvSpPr>
          <p:nvPr>
            <p:ph idx="1"/>
          </p:nvPr>
        </p:nvSpPr>
        <p:spPr>
          <a:xfrm>
            <a:off x="428625" y="1357313"/>
            <a:ext cx="8104188" cy="5356225"/>
          </a:xfrm>
        </p:spPr>
        <p:txBody>
          <a:bodyPr>
            <a:normAutofit fontScale="85000" lnSpcReduction="20000"/>
          </a:bodyPr>
          <a:lstStyle/>
          <a:p>
            <a:pPr>
              <a:lnSpc>
                <a:spcPct val="130000"/>
              </a:lnSpc>
            </a:pPr>
            <a:r>
              <a:rPr lang="zh-CN" altLang="en-US" sz="2800" b="1" dirty="0" smtClean="0">
                <a:solidFill>
                  <a:srgbClr val="10E238"/>
                </a:solidFill>
                <a:latin typeface="黑体" pitchFamily="2" charset="-122"/>
                <a:ea typeface="黑体" pitchFamily="2" charset="-122"/>
              </a:rPr>
              <a:t>（</a:t>
            </a:r>
            <a:r>
              <a:rPr lang="en-US" altLang="zh-CN" sz="2800" b="1" dirty="0" smtClean="0">
                <a:solidFill>
                  <a:srgbClr val="10E238"/>
                </a:solidFill>
                <a:latin typeface="黑体" pitchFamily="2" charset="-122"/>
                <a:ea typeface="黑体" pitchFamily="2" charset="-122"/>
              </a:rPr>
              <a:t>2009</a:t>
            </a:r>
            <a:r>
              <a:rPr lang="zh-CN" altLang="en-US" sz="2800" b="1" dirty="0" smtClean="0">
                <a:solidFill>
                  <a:srgbClr val="10E238"/>
                </a:solidFill>
                <a:latin typeface="黑体" pitchFamily="2" charset="-122"/>
                <a:ea typeface="黑体" pitchFamily="2" charset="-122"/>
              </a:rPr>
              <a:t>）民申字第</a:t>
            </a:r>
            <a:r>
              <a:rPr lang="en-US" altLang="zh-CN" sz="2800" b="1" dirty="0" smtClean="0">
                <a:solidFill>
                  <a:srgbClr val="10E238"/>
                </a:solidFill>
                <a:latin typeface="黑体" pitchFamily="2" charset="-122"/>
                <a:ea typeface="黑体" pitchFamily="2" charset="-122"/>
              </a:rPr>
              <a:t>239</a:t>
            </a:r>
            <a:r>
              <a:rPr lang="zh-CN" altLang="en-US" sz="2800" b="1" dirty="0" smtClean="0">
                <a:solidFill>
                  <a:srgbClr val="10E238"/>
                </a:solidFill>
                <a:latin typeface="黑体" pitchFamily="2" charset="-122"/>
                <a:ea typeface="黑体" pitchFamily="2" charset="-122"/>
              </a:rPr>
              <a:t>号“汽车地桩锁”案</a:t>
            </a:r>
            <a:endParaRPr lang="en-US" altLang="zh-CN" sz="2800" b="1" dirty="0" smtClean="0">
              <a:solidFill>
                <a:srgbClr val="10E238"/>
              </a:solidFill>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涉案专利的权利要求</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为：</a:t>
            </a:r>
          </a:p>
          <a:p>
            <a:pPr>
              <a:lnSpc>
                <a:spcPct val="130000"/>
              </a:lnSpc>
            </a:pPr>
            <a:r>
              <a:rPr lang="zh-CN" altLang="en-US" sz="2800" b="1" dirty="0" smtClean="0">
                <a:latin typeface="黑体" pitchFamily="2" charset="-122"/>
                <a:ea typeface="黑体" pitchFamily="2" charset="-122"/>
              </a:rPr>
              <a:t>“</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、一种汽车地桩锁，</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其特征在于：它由底座</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）、芯轴（</a:t>
            </a:r>
            <a:r>
              <a:rPr lang="en-US" altLang="zh-CN" sz="2800" b="1" dirty="0" smtClean="0">
                <a:latin typeface="黑体" pitchFamily="2" charset="-122"/>
                <a:ea typeface="黑体" pitchFamily="2" charset="-122"/>
              </a:rPr>
              <a:t>2</a:t>
            </a:r>
            <a:r>
              <a:rPr lang="zh-CN" altLang="en-US" sz="2800" b="1" dirty="0" smtClean="0">
                <a:latin typeface="黑体" pitchFamily="2" charset="-122"/>
                <a:ea typeface="黑体" pitchFamily="2" charset="-122"/>
              </a:rPr>
              <a:t>）、活</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动桩（</a:t>
            </a:r>
            <a:r>
              <a:rPr lang="en-US" altLang="zh-CN" sz="2800" b="1" dirty="0" smtClean="0">
                <a:latin typeface="黑体" pitchFamily="2" charset="-122"/>
                <a:ea typeface="黑体" pitchFamily="2" charset="-122"/>
              </a:rPr>
              <a:t>3</a:t>
            </a:r>
            <a:r>
              <a:rPr lang="zh-CN" altLang="en-US" sz="2800" b="1" dirty="0" smtClean="0">
                <a:latin typeface="黑体" pitchFamily="2" charset="-122"/>
                <a:ea typeface="黑体" pitchFamily="2" charset="-122"/>
              </a:rPr>
              <a:t>）和锁具（</a:t>
            </a:r>
            <a:r>
              <a:rPr lang="en-US" altLang="zh-CN" sz="2800" b="1" dirty="0" smtClean="0">
                <a:latin typeface="黑体" pitchFamily="2" charset="-122"/>
                <a:ea typeface="黑体" pitchFamily="2" charset="-122"/>
              </a:rPr>
              <a:t>4</a:t>
            </a:r>
            <a:r>
              <a:rPr lang="zh-CN" altLang="en-US" sz="2800" b="1" dirty="0" smtClean="0">
                <a:latin typeface="黑体" pitchFamily="2" charset="-122"/>
                <a:ea typeface="黑体" pitchFamily="2" charset="-122"/>
              </a:rPr>
              <a:t>）</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构成，所述底座（</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）固</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定在地面上，所述活动桩</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a:t>
            </a:r>
            <a:r>
              <a:rPr lang="en-US" altLang="zh-CN" sz="2800" b="1" dirty="0" smtClean="0">
                <a:latin typeface="黑体" pitchFamily="2" charset="-122"/>
                <a:ea typeface="黑体" pitchFamily="2" charset="-122"/>
              </a:rPr>
              <a:t>3</a:t>
            </a:r>
            <a:r>
              <a:rPr lang="zh-CN" altLang="en-US" sz="2800" b="1" dirty="0" smtClean="0">
                <a:latin typeface="黑体" pitchFamily="2" charset="-122"/>
                <a:ea typeface="黑体" pitchFamily="2" charset="-122"/>
              </a:rPr>
              <a:t>）通过芯轴（</a:t>
            </a:r>
            <a:r>
              <a:rPr lang="en-US" altLang="zh-CN" sz="2800" b="1" dirty="0" smtClean="0">
                <a:latin typeface="黑体" pitchFamily="2" charset="-122"/>
                <a:ea typeface="黑体" pitchFamily="2" charset="-122"/>
              </a:rPr>
              <a:t>2</a:t>
            </a:r>
            <a:r>
              <a:rPr lang="zh-CN" altLang="en-US" sz="2800" b="1" dirty="0" smtClean="0">
                <a:latin typeface="黑体" pitchFamily="2" charset="-122"/>
                <a:ea typeface="黑体" pitchFamily="2" charset="-122"/>
              </a:rPr>
              <a:t>）与座</a:t>
            </a:r>
            <a:endParaRPr lang="en-US" altLang="zh-CN" sz="2800" b="1" dirty="0" smtClean="0">
              <a:latin typeface="黑体" pitchFamily="2" charset="-122"/>
              <a:ea typeface="黑体" pitchFamily="2" charset="-122"/>
            </a:endParaRPr>
          </a:p>
          <a:p>
            <a:pPr>
              <a:lnSpc>
                <a:spcPct val="130000"/>
              </a:lnSpc>
            </a:pPr>
            <a:r>
              <a:rPr lang="zh-CN" altLang="en-US" sz="2800" b="1" dirty="0" smtClean="0">
                <a:latin typeface="黑体" pitchFamily="2" charset="-122"/>
                <a:ea typeface="黑体" pitchFamily="2" charset="-122"/>
              </a:rPr>
              <a:t>（</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）相连，</a:t>
            </a:r>
            <a:r>
              <a:rPr lang="zh-CN" altLang="en-US" sz="2800" b="1" u="sng" dirty="0" smtClean="0">
                <a:solidFill>
                  <a:srgbClr val="0000FF"/>
                </a:solidFill>
                <a:latin typeface="黑体" pitchFamily="2" charset="-122"/>
                <a:ea typeface="黑体" pitchFamily="2" charset="-122"/>
              </a:rPr>
              <a:t>活动桩设有供</a:t>
            </a:r>
            <a:endParaRPr lang="en-US" altLang="zh-CN" sz="2800" b="1" u="sng" dirty="0" smtClean="0">
              <a:solidFill>
                <a:srgbClr val="0000FF"/>
              </a:solidFill>
              <a:latin typeface="黑体" pitchFamily="2" charset="-122"/>
              <a:ea typeface="黑体" pitchFamily="2" charset="-122"/>
            </a:endParaRPr>
          </a:p>
          <a:p>
            <a:pPr>
              <a:lnSpc>
                <a:spcPct val="130000"/>
              </a:lnSpc>
            </a:pPr>
            <a:r>
              <a:rPr lang="zh-CN" altLang="en-US" sz="2800" b="1" u="sng" dirty="0" smtClean="0">
                <a:solidFill>
                  <a:srgbClr val="0000FF"/>
                </a:solidFill>
                <a:latin typeface="黑体" pitchFamily="2" charset="-122"/>
                <a:ea typeface="黑体" pitchFamily="2" charset="-122"/>
              </a:rPr>
              <a:t>锁具（</a:t>
            </a:r>
            <a:r>
              <a:rPr lang="en-US" altLang="zh-CN" sz="2800" b="1" u="sng" dirty="0" smtClean="0">
                <a:solidFill>
                  <a:srgbClr val="0000FF"/>
                </a:solidFill>
                <a:latin typeface="黑体" pitchFamily="2" charset="-122"/>
                <a:ea typeface="黑体" pitchFamily="2" charset="-122"/>
              </a:rPr>
              <a:t>4</a:t>
            </a:r>
            <a:r>
              <a:rPr lang="zh-CN" altLang="en-US" sz="2800" b="1" u="sng" dirty="0" smtClean="0">
                <a:solidFill>
                  <a:srgbClr val="0000FF"/>
                </a:solidFill>
                <a:latin typeface="黑体" pitchFamily="2" charset="-122"/>
                <a:ea typeface="黑体" pitchFamily="2" charset="-122"/>
              </a:rPr>
              <a:t>）插入的孔</a:t>
            </a:r>
            <a:r>
              <a:rPr lang="zh-CN" altLang="en-US" sz="2800" b="1" dirty="0" smtClean="0">
                <a:latin typeface="黑体" pitchFamily="2" charset="-122"/>
                <a:ea typeface="黑体" pitchFamily="2" charset="-122"/>
              </a:rPr>
              <a:t>。”</a:t>
            </a:r>
            <a:r>
              <a:rPr lang="zh-CN" altLang="en-US" b="1" dirty="0" smtClean="0">
                <a:latin typeface="黑体" pitchFamily="2" charset="-122"/>
                <a:ea typeface="黑体" pitchFamily="2" charset="-122"/>
              </a:rPr>
              <a:t> </a:t>
            </a:r>
          </a:p>
        </p:txBody>
      </p:sp>
      <p:pic>
        <p:nvPicPr>
          <p:cNvPr id="5"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072330" y="357166"/>
            <a:ext cx="1371600" cy="776288"/>
          </a:xfrm>
          <a:prstGeom prst="rect">
            <a:avLst/>
          </a:prstGeom>
          <a:noFill/>
          <a:ln w="9525">
            <a:noFill/>
            <a:miter lim="800000"/>
            <a:headEnd/>
            <a:tailEnd/>
          </a:ln>
        </p:spPr>
      </p:pic>
      <p:pic>
        <p:nvPicPr>
          <p:cNvPr id="6" name="Picture 2" descr="A0012792700061"/>
          <p:cNvPicPr>
            <a:picLocks noChangeAspect="1" noChangeArrowheads="1"/>
          </p:cNvPicPr>
          <p:nvPr/>
        </p:nvPicPr>
        <p:blipFill>
          <a:blip r:embed="rId3"/>
          <a:srcRect/>
          <a:stretch>
            <a:fillRect/>
          </a:stretch>
        </p:blipFill>
        <p:spPr bwMode="auto">
          <a:xfrm>
            <a:off x="4786314" y="1714488"/>
            <a:ext cx="3219450" cy="2505075"/>
          </a:xfrm>
          <a:prstGeom prst="rect">
            <a:avLst/>
          </a:prstGeom>
          <a:noFill/>
          <a:ln w="9525">
            <a:noFill/>
            <a:miter lim="800000"/>
            <a:headEnd/>
            <a:tailEnd/>
          </a:ln>
        </p:spPr>
      </p:pic>
      <p:pic>
        <p:nvPicPr>
          <p:cNvPr id="7" name="图片 7" descr="A0012792700071"/>
          <p:cNvPicPr>
            <a:picLocks noChangeAspect="1" noChangeArrowheads="1"/>
          </p:cNvPicPr>
          <p:nvPr/>
        </p:nvPicPr>
        <p:blipFill>
          <a:blip r:embed="rId4"/>
          <a:srcRect b="33649"/>
          <a:stretch>
            <a:fillRect/>
          </a:stretch>
        </p:blipFill>
        <p:spPr bwMode="auto">
          <a:xfrm>
            <a:off x="4429124" y="4572008"/>
            <a:ext cx="4304878" cy="12858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内容占位符 4"/>
          <p:cNvSpPr>
            <a:spLocks noGrp="1"/>
          </p:cNvSpPr>
          <p:nvPr>
            <p:ph idx="1"/>
          </p:nvPr>
        </p:nvSpPr>
        <p:spPr>
          <a:xfrm>
            <a:off x="285750" y="1428750"/>
            <a:ext cx="8401050" cy="4438650"/>
          </a:xfrm>
        </p:spPr>
        <p:txBody>
          <a:bodyPr/>
          <a:lstStyle/>
          <a:p>
            <a:pPr>
              <a:spcBef>
                <a:spcPct val="50000"/>
              </a:spcBef>
            </a:pPr>
            <a:r>
              <a:rPr lang="en-US" altLang="zh-CN" smtClean="0"/>
              <a:t>                                                    1</a:t>
            </a:r>
            <a:r>
              <a:rPr lang="zh-CN" altLang="en-US" smtClean="0"/>
              <a:t>、底座</a:t>
            </a:r>
          </a:p>
          <a:p>
            <a:pPr>
              <a:spcBef>
                <a:spcPct val="50000"/>
              </a:spcBef>
            </a:pPr>
            <a:r>
              <a:rPr lang="en-US" altLang="zh-CN" smtClean="0"/>
              <a:t>                                                     2</a:t>
            </a:r>
            <a:r>
              <a:rPr lang="zh-CN" altLang="en-US" smtClean="0"/>
              <a:t>、芯轴</a:t>
            </a:r>
          </a:p>
          <a:p>
            <a:pPr>
              <a:spcBef>
                <a:spcPct val="50000"/>
              </a:spcBef>
            </a:pPr>
            <a:r>
              <a:rPr lang="en-US" altLang="zh-CN" smtClean="0"/>
              <a:t>                                                     3</a:t>
            </a:r>
            <a:r>
              <a:rPr lang="zh-CN" altLang="en-US" smtClean="0"/>
              <a:t>、活动桩</a:t>
            </a:r>
          </a:p>
          <a:p>
            <a:pPr>
              <a:spcBef>
                <a:spcPct val="50000"/>
              </a:spcBef>
            </a:pPr>
            <a:r>
              <a:rPr lang="en-US" altLang="zh-CN" smtClean="0"/>
              <a:t>                                                     4</a:t>
            </a:r>
            <a:r>
              <a:rPr lang="zh-CN" altLang="en-US" smtClean="0"/>
              <a:t>、锁具</a:t>
            </a:r>
          </a:p>
          <a:p>
            <a:endParaRPr lang="zh-CN" altLang="en-US" smtClean="0"/>
          </a:p>
        </p:txBody>
      </p:sp>
      <p:pic>
        <p:nvPicPr>
          <p:cNvPr id="73732" name="Picture 2" descr="A0012792700061"/>
          <p:cNvPicPr>
            <a:picLocks noChangeAspect="1" noChangeArrowheads="1"/>
          </p:cNvPicPr>
          <p:nvPr/>
        </p:nvPicPr>
        <p:blipFill>
          <a:blip r:embed="rId2"/>
          <a:srcRect/>
          <a:stretch>
            <a:fillRect/>
          </a:stretch>
        </p:blipFill>
        <p:spPr bwMode="auto">
          <a:xfrm>
            <a:off x="1071563" y="1428750"/>
            <a:ext cx="3219450" cy="2505075"/>
          </a:xfrm>
          <a:prstGeom prst="rect">
            <a:avLst/>
          </a:prstGeom>
          <a:noFill/>
          <a:ln w="9525">
            <a:noFill/>
            <a:miter lim="800000"/>
            <a:headEnd/>
            <a:tailEnd/>
          </a:ln>
        </p:spPr>
      </p:pic>
      <p:pic>
        <p:nvPicPr>
          <p:cNvPr id="73733" name="图片 7" descr="A0012792700071"/>
          <p:cNvPicPr>
            <a:picLocks noChangeAspect="1" noChangeArrowheads="1"/>
          </p:cNvPicPr>
          <p:nvPr/>
        </p:nvPicPr>
        <p:blipFill>
          <a:blip r:embed="rId3"/>
          <a:srcRect b="33649"/>
          <a:stretch>
            <a:fillRect/>
          </a:stretch>
        </p:blipFill>
        <p:spPr bwMode="auto">
          <a:xfrm>
            <a:off x="1000125" y="4286250"/>
            <a:ext cx="5500688" cy="1643063"/>
          </a:xfrm>
          <a:prstGeom prst="rect">
            <a:avLst/>
          </a:prstGeom>
          <a:noFill/>
          <a:ln w="9525">
            <a:noFill/>
            <a:miter lim="800000"/>
            <a:headEnd/>
            <a:tailEnd/>
          </a:ln>
        </p:spPr>
      </p:pic>
      <p:pic>
        <p:nvPicPr>
          <p:cNvPr id="5"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1"/>
          </p:nvPr>
        </p:nvSpPr>
        <p:spPr>
          <a:xfrm>
            <a:off x="285750" y="1143000"/>
            <a:ext cx="8643938" cy="5000625"/>
          </a:xfrm>
        </p:spPr>
        <p:txBody>
          <a:bodyPr>
            <a:normAutofit fontScale="85000" lnSpcReduction="20000"/>
          </a:bodyPr>
          <a:lstStyle/>
          <a:p>
            <a:pPr>
              <a:lnSpc>
                <a:spcPct val="120000"/>
              </a:lnSpc>
            </a:pPr>
            <a:r>
              <a:rPr lang="en-US" altLang="zh-CN" sz="2400" b="1" dirty="0" smtClean="0">
                <a:solidFill>
                  <a:srgbClr val="0CB02B"/>
                </a:solidFill>
                <a:latin typeface="黑体" pitchFamily="2" charset="-122"/>
                <a:ea typeface="黑体" pitchFamily="2" charset="-122"/>
              </a:rPr>
              <a:t>3.2</a:t>
            </a:r>
            <a:r>
              <a:rPr lang="zh-CN" altLang="en-US" sz="2400" b="1" dirty="0" smtClean="0">
                <a:solidFill>
                  <a:srgbClr val="0CB02B"/>
                </a:solidFill>
                <a:latin typeface="黑体" pitchFamily="2" charset="-122"/>
                <a:ea typeface="黑体" pitchFamily="2" charset="-122"/>
              </a:rPr>
              <a:t>、被控侵权产品</a:t>
            </a:r>
            <a:endParaRPr lang="en-US" altLang="zh-CN" sz="2400" b="1" dirty="0" smtClean="0">
              <a:solidFill>
                <a:srgbClr val="0CB02B"/>
              </a:solidFill>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一种汽车地桩锁，由</a:t>
            </a:r>
            <a:r>
              <a:rPr lang="zh-CN" altLang="en-US" sz="2800" b="1" dirty="0" smtClean="0">
                <a:solidFill>
                  <a:srgbClr val="C31713"/>
                </a:solidFill>
                <a:latin typeface="黑体" pitchFamily="2" charset="-122"/>
                <a:ea typeface="黑体" pitchFamily="2" charset="-122"/>
              </a:rPr>
              <a:t>底座</a:t>
            </a:r>
            <a:r>
              <a:rPr lang="zh-CN" altLang="en-US" sz="2800" b="1" dirty="0" smtClean="0">
                <a:latin typeface="黑体" pitchFamily="2" charset="-122"/>
                <a:ea typeface="黑体" pitchFamily="2" charset="-122"/>
              </a:rPr>
              <a:t>、</a:t>
            </a:r>
            <a:endParaRPr lang="en-US" altLang="zh-CN" sz="2800" b="1" dirty="0" smtClean="0">
              <a:latin typeface="黑体" pitchFamily="2" charset="-122"/>
              <a:ea typeface="黑体" pitchFamily="2" charset="-122"/>
            </a:endParaRPr>
          </a:p>
          <a:p>
            <a:pPr>
              <a:lnSpc>
                <a:spcPct val="120000"/>
              </a:lnSpc>
            </a:pPr>
            <a:r>
              <a:rPr lang="zh-CN" altLang="en-US" sz="2800" b="1" dirty="0" smtClean="0">
                <a:solidFill>
                  <a:srgbClr val="C31713"/>
                </a:solidFill>
                <a:latin typeface="黑体" pitchFamily="2" charset="-122"/>
                <a:ea typeface="黑体" pitchFamily="2" charset="-122"/>
              </a:rPr>
              <a:t>芯轴</a:t>
            </a:r>
            <a:r>
              <a:rPr lang="zh-CN" altLang="en-US" sz="2800" b="1" dirty="0" smtClean="0">
                <a:latin typeface="黑体" pitchFamily="2" charset="-122"/>
                <a:ea typeface="黑体" pitchFamily="2" charset="-122"/>
              </a:rPr>
              <a:t>、</a:t>
            </a:r>
            <a:r>
              <a:rPr lang="zh-CN" altLang="en-US" sz="2800" b="1" dirty="0" smtClean="0">
                <a:solidFill>
                  <a:srgbClr val="C31713"/>
                </a:solidFill>
                <a:latin typeface="黑体" pitchFamily="2" charset="-122"/>
                <a:ea typeface="黑体" pitchFamily="2" charset="-122"/>
              </a:rPr>
              <a:t>锁具</a:t>
            </a:r>
            <a:r>
              <a:rPr lang="zh-CN" altLang="en-US" sz="2800" b="1" dirty="0" smtClean="0">
                <a:latin typeface="黑体" pitchFamily="2" charset="-122"/>
                <a:ea typeface="黑体" pitchFamily="2" charset="-122"/>
              </a:rPr>
              <a:t>以及</a:t>
            </a:r>
            <a:r>
              <a:rPr lang="zh-CN" altLang="en-US" sz="2800" b="1" dirty="0" smtClean="0">
                <a:solidFill>
                  <a:srgbClr val="C31713"/>
                </a:solidFill>
                <a:latin typeface="黑体" pitchFamily="2" charset="-122"/>
                <a:ea typeface="黑体" pitchFamily="2" charset="-122"/>
              </a:rPr>
              <a:t>左、右两</a:t>
            </a:r>
            <a:endParaRPr lang="en-US" altLang="zh-CN" sz="2800" b="1" dirty="0" smtClean="0">
              <a:solidFill>
                <a:srgbClr val="C31713"/>
              </a:solidFill>
              <a:latin typeface="黑体" pitchFamily="2" charset="-122"/>
              <a:ea typeface="黑体" pitchFamily="2" charset="-122"/>
            </a:endParaRPr>
          </a:p>
          <a:p>
            <a:pPr>
              <a:lnSpc>
                <a:spcPct val="120000"/>
              </a:lnSpc>
            </a:pPr>
            <a:r>
              <a:rPr lang="zh-CN" altLang="en-US" sz="2800" b="1" dirty="0" smtClean="0">
                <a:solidFill>
                  <a:srgbClr val="C31713"/>
                </a:solidFill>
                <a:latin typeface="黑体" pitchFamily="2" charset="-122"/>
                <a:ea typeface="黑体" pitchFamily="2" charset="-122"/>
              </a:rPr>
              <a:t>根活动杆</a:t>
            </a:r>
            <a:r>
              <a:rPr lang="zh-CN" altLang="en-US" sz="2800" b="1" dirty="0" smtClean="0">
                <a:latin typeface="黑体" pitchFamily="2" charset="-122"/>
                <a:ea typeface="黑体" pitchFamily="2" charset="-122"/>
              </a:rPr>
              <a:t>组成。底座固定</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在地面上，</a:t>
            </a:r>
            <a:r>
              <a:rPr lang="zh-CN" altLang="en-US" sz="2800" b="1" dirty="0" smtClean="0">
                <a:solidFill>
                  <a:srgbClr val="C31713"/>
                </a:solidFill>
                <a:latin typeface="黑体" pitchFamily="2" charset="-122"/>
                <a:ea typeface="黑体" pitchFamily="2" charset="-122"/>
              </a:rPr>
              <a:t>锁具固定安装</a:t>
            </a:r>
            <a:endParaRPr lang="en-US" altLang="zh-CN" sz="2800" b="1" dirty="0" smtClean="0">
              <a:solidFill>
                <a:srgbClr val="C31713"/>
              </a:solidFill>
              <a:latin typeface="黑体" pitchFamily="2" charset="-122"/>
              <a:ea typeface="黑体" pitchFamily="2" charset="-122"/>
            </a:endParaRPr>
          </a:p>
          <a:p>
            <a:pPr>
              <a:lnSpc>
                <a:spcPct val="120000"/>
              </a:lnSpc>
            </a:pPr>
            <a:r>
              <a:rPr lang="zh-CN" altLang="en-US" sz="2800" b="1" dirty="0" smtClean="0">
                <a:solidFill>
                  <a:srgbClr val="C31713"/>
                </a:solidFill>
                <a:latin typeface="黑体" pitchFamily="2" charset="-122"/>
                <a:ea typeface="黑体" pitchFamily="2" charset="-122"/>
              </a:rPr>
              <a:t>在底座右端的孔中</a:t>
            </a:r>
            <a:r>
              <a:rPr lang="zh-CN" altLang="en-US" sz="2800" b="1" dirty="0" smtClean="0">
                <a:latin typeface="黑体" pitchFamily="2" charset="-122"/>
                <a:ea typeface="黑体" pitchFamily="2" charset="-122"/>
              </a:rPr>
              <a:t>。左、</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右活动杆的一端可活动地</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连接在一起，左活动杆的</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另一端通过芯轴固定在底座</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左端，右活动杆的另一端设</a:t>
            </a:r>
            <a:endParaRPr lang="en-US" altLang="zh-CN" sz="2800" b="1" dirty="0" smtClean="0">
              <a:latin typeface="黑体" pitchFamily="2" charset="-122"/>
              <a:ea typeface="黑体" pitchFamily="2" charset="-122"/>
            </a:endParaRPr>
          </a:p>
          <a:p>
            <a:pPr>
              <a:lnSpc>
                <a:spcPct val="120000"/>
              </a:lnSpc>
            </a:pPr>
            <a:r>
              <a:rPr lang="zh-CN" altLang="en-US" sz="2800" b="1" dirty="0" smtClean="0">
                <a:latin typeface="黑体" pitchFamily="2" charset="-122"/>
                <a:ea typeface="黑体" pitchFamily="2" charset="-122"/>
              </a:rPr>
              <a:t>有一供锁舌插入的孔。</a:t>
            </a:r>
            <a:endParaRPr lang="zh-CN" altLang="en-US" sz="2400" b="1" dirty="0" smtClean="0">
              <a:latin typeface="黑体" pitchFamily="2" charset="-122"/>
              <a:ea typeface="黑体" pitchFamily="2" charset="-122"/>
            </a:endParaRPr>
          </a:p>
        </p:txBody>
      </p:sp>
      <p:sp>
        <p:nvSpPr>
          <p:cNvPr id="74754" name="灯片编号占位符 5"/>
          <p:cNvSpPr>
            <a:spLocks noGrp="1"/>
          </p:cNvSpPr>
          <p:nvPr>
            <p:ph type="sldNum" sz="quarter" idx="12"/>
          </p:nvPr>
        </p:nvSpPr>
        <p:spPr>
          <a:xfrm>
            <a:off x="457200" y="6245225"/>
            <a:ext cx="2133600" cy="476250"/>
          </a:xfrm>
          <a:noFill/>
        </p:spPr>
        <p:txBody>
          <a:bodyPr/>
          <a:lstStyle/>
          <a:p>
            <a:pPr algn="l"/>
            <a:fld id="{6DBB8739-88A5-4D95-888A-CDD5F7EAF99A}" type="slidenum">
              <a:rPr lang="en-US" altLang="zh-CN" smtClean="0">
                <a:latin typeface="Arial" pitchFamily="34" charset="0"/>
                <a:ea typeface="宋体" pitchFamily="2" charset="-122"/>
              </a:rPr>
              <a:pPr algn="l"/>
              <a:t>49</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4286248" y="1643050"/>
            <a:ext cx="4071966" cy="28094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b="1" dirty="0" smtClean="0">
                <a:solidFill>
                  <a:srgbClr val="002060"/>
                </a:solidFill>
                <a:latin typeface="+mj-ea"/>
                <a:ea typeface="+mj-ea"/>
              </a:rPr>
              <a:t>专利申请的质量有待提高</a:t>
            </a:r>
            <a:endParaRPr lang="en-US" altLang="zh-CN" b="1" dirty="0" smtClean="0">
              <a:solidFill>
                <a:srgbClr val="002060"/>
              </a:solidFill>
              <a:latin typeface="+mj-ea"/>
              <a:ea typeface="+mj-ea"/>
            </a:endParaRPr>
          </a:p>
          <a:p>
            <a:endParaRPr lang="en-US" altLang="zh-CN" b="1" dirty="0" smtClean="0">
              <a:solidFill>
                <a:srgbClr val="002060"/>
              </a:solidFill>
              <a:latin typeface="+mj-ea"/>
              <a:ea typeface="+mj-ea"/>
            </a:endParaRPr>
          </a:p>
          <a:p>
            <a:r>
              <a:rPr lang="zh-CN" altLang="en-US" b="1" dirty="0" smtClean="0">
                <a:solidFill>
                  <a:srgbClr val="7030A0"/>
                </a:solidFill>
                <a:latin typeface="+mj-ea"/>
                <a:ea typeface="+mj-ea"/>
              </a:rPr>
              <a:t>发明专利申请的授权比例、有效发明专利的平均维持年限、权利要求项数等指标与国外仍有一定差距；</a:t>
            </a:r>
            <a:endParaRPr lang="en-US" altLang="zh-CN" b="1" dirty="0" smtClean="0">
              <a:solidFill>
                <a:srgbClr val="7030A0"/>
              </a:solidFill>
              <a:latin typeface="+mj-ea"/>
              <a:ea typeface="+mj-ea"/>
            </a:endParaRPr>
          </a:p>
          <a:p>
            <a:r>
              <a:rPr lang="zh-CN" altLang="en-US" b="1" dirty="0" smtClean="0">
                <a:solidFill>
                  <a:srgbClr val="7030A0"/>
                </a:solidFill>
                <a:latin typeface="+mj-ea"/>
                <a:ea typeface="+mj-ea"/>
              </a:rPr>
              <a:t>提升专利质量，培育核心专利；</a:t>
            </a:r>
            <a:endParaRPr lang="en-US" altLang="zh-CN" b="1" dirty="0" smtClean="0">
              <a:solidFill>
                <a:srgbClr val="7030A0"/>
              </a:solidFill>
              <a:latin typeface="+mj-ea"/>
              <a:ea typeface="+mj-ea"/>
            </a:endParaRPr>
          </a:p>
          <a:p>
            <a:endParaRPr lang="en-US" altLang="zh-CN" b="1" dirty="0" smtClean="0">
              <a:solidFill>
                <a:srgbClr val="7030A0"/>
              </a:solidFill>
              <a:latin typeface="+mj-ea"/>
              <a:ea typeface="+mj-ea"/>
            </a:endParaRPr>
          </a:p>
          <a:p>
            <a:r>
              <a:rPr lang="zh-CN" altLang="en-US" b="1" dirty="0" smtClean="0">
                <a:solidFill>
                  <a:srgbClr val="00B050"/>
                </a:solidFill>
                <a:latin typeface="+mj-ea"/>
                <a:ea typeface="+mj-ea"/>
              </a:rPr>
              <a:t>建设知识产权强国</a:t>
            </a:r>
            <a:endParaRPr lang="en-US" altLang="zh-CN" b="1" dirty="0" smtClean="0">
              <a:solidFill>
                <a:srgbClr val="00B050"/>
              </a:solidFill>
              <a:latin typeface="+mj-ea"/>
              <a:ea typeface="+mj-ea"/>
            </a:endParaRPr>
          </a:p>
          <a:p>
            <a:endParaRPr lang="en-US" altLang="zh-CN" dirty="0" smtClean="0"/>
          </a:p>
          <a:p>
            <a:endParaRPr lang="en-US" altLang="zh-CN" dirty="0" smtClean="0"/>
          </a:p>
          <a:p>
            <a:pPr>
              <a:buNone/>
            </a:pP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7000892" y="4000504"/>
            <a:ext cx="1388177" cy="1733528"/>
          </a:xfrm>
          <a:prstGeom prst="rect">
            <a:avLst/>
          </a:prstGeom>
          <a:noFill/>
          <a:ln w="9525">
            <a:noFill/>
            <a:miter lim="800000"/>
            <a:headEnd/>
            <a:tailEnd/>
          </a:ln>
          <a:effectLst/>
        </p:spPr>
      </p:pic>
      <p:pic>
        <p:nvPicPr>
          <p:cNvPr id="5"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57148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1"/>
          </p:nvPr>
        </p:nvSpPr>
        <p:spPr>
          <a:xfrm>
            <a:off x="285750" y="1143000"/>
            <a:ext cx="8643938" cy="5000625"/>
          </a:xfrm>
        </p:spPr>
        <p:txBody>
          <a:bodyPr>
            <a:normAutofit/>
          </a:bodyPr>
          <a:lstStyle/>
          <a:p>
            <a:pPr>
              <a:lnSpc>
                <a:spcPct val="120000"/>
              </a:lnSpc>
            </a:pPr>
            <a:endParaRPr lang="en-US" altLang="zh-CN" sz="2400" b="1" dirty="0" smtClean="0">
              <a:solidFill>
                <a:srgbClr val="C31713"/>
              </a:solidFill>
              <a:latin typeface="黑体" pitchFamily="2" charset="-122"/>
              <a:ea typeface="黑体" pitchFamily="2" charset="-122"/>
            </a:endParaRPr>
          </a:p>
          <a:p>
            <a:pPr>
              <a:lnSpc>
                <a:spcPct val="120000"/>
              </a:lnSpc>
            </a:pPr>
            <a:r>
              <a:rPr lang="zh-CN" altLang="en-US" sz="2400" b="1" dirty="0" smtClean="0">
                <a:solidFill>
                  <a:srgbClr val="C31713"/>
                </a:solidFill>
                <a:latin typeface="黑体" pitchFamily="2" charset="-122"/>
                <a:ea typeface="黑体" pitchFamily="2" charset="-122"/>
              </a:rPr>
              <a:t>当锁具锁定时，锁舌插</a:t>
            </a:r>
            <a:endParaRPr lang="en-US" altLang="zh-CN" sz="2400" b="1" dirty="0" smtClean="0">
              <a:solidFill>
                <a:srgbClr val="C31713"/>
              </a:solidFill>
              <a:latin typeface="黑体" pitchFamily="2" charset="-122"/>
              <a:ea typeface="黑体" pitchFamily="2" charset="-122"/>
            </a:endParaRPr>
          </a:p>
          <a:p>
            <a:pPr>
              <a:lnSpc>
                <a:spcPct val="120000"/>
              </a:lnSpc>
            </a:pPr>
            <a:r>
              <a:rPr lang="zh-CN" altLang="en-US" sz="2400" b="1" dirty="0" smtClean="0">
                <a:solidFill>
                  <a:srgbClr val="C31713"/>
                </a:solidFill>
                <a:latin typeface="黑体" pitchFamily="2" charset="-122"/>
                <a:ea typeface="黑体" pitchFamily="2" charset="-122"/>
              </a:rPr>
              <a:t>入右活动杆的孔中</a:t>
            </a:r>
            <a:r>
              <a:rPr lang="zh-CN" altLang="en-US" sz="2400" b="1" dirty="0" smtClean="0">
                <a:latin typeface="黑体" pitchFamily="2" charset="-122"/>
                <a:ea typeface="黑体" pitchFamily="2" charset="-122"/>
              </a:rPr>
              <a:t>，左、</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右活动杆呈“∧”形被</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锁定在底座上。左活动杆</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的杆体上还设有凹槽，转</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动右活动杆可将右活动杆</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完全收纳在该槽中，此时左、右活动</a:t>
            </a:r>
            <a:endParaRPr lang="en-US" altLang="zh-CN" sz="2400" b="1" dirty="0" smtClean="0">
              <a:latin typeface="黑体" pitchFamily="2" charset="-122"/>
              <a:ea typeface="黑体" pitchFamily="2" charset="-122"/>
            </a:endParaRPr>
          </a:p>
          <a:p>
            <a:pPr>
              <a:lnSpc>
                <a:spcPct val="120000"/>
              </a:lnSpc>
            </a:pPr>
            <a:r>
              <a:rPr lang="zh-CN" altLang="en-US" sz="2400" b="1" dirty="0" smtClean="0">
                <a:latin typeface="黑体" pitchFamily="2" charset="-122"/>
                <a:ea typeface="黑体" pitchFamily="2" charset="-122"/>
              </a:rPr>
              <a:t>杆整体呈一字形结构，可以芯轴为中心在底座上转动。 </a:t>
            </a:r>
          </a:p>
        </p:txBody>
      </p:sp>
      <p:sp>
        <p:nvSpPr>
          <p:cNvPr id="74754" name="灯片编号占位符 5"/>
          <p:cNvSpPr>
            <a:spLocks noGrp="1"/>
          </p:cNvSpPr>
          <p:nvPr>
            <p:ph type="sldNum" sz="quarter" idx="12"/>
          </p:nvPr>
        </p:nvSpPr>
        <p:spPr>
          <a:xfrm>
            <a:off x="457200" y="6245225"/>
            <a:ext cx="2133600" cy="476250"/>
          </a:xfrm>
          <a:noFill/>
        </p:spPr>
        <p:txBody>
          <a:bodyPr/>
          <a:lstStyle/>
          <a:p>
            <a:pPr algn="l"/>
            <a:fld id="{6DBB8739-88A5-4D95-888A-CDD5F7EAF99A}" type="slidenum">
              <a:rPr lang="en-US" altLang="zh-CN" smtClean="0">
                <a:latin typeface="Arial" pitchFamily="34" charset="0"/>
                <a:ea typeface="宋体" pitchFamily="2" charset="-122"/>
              </a:rPr>
              <a:pPr algn="l"/>
              <a:t>50</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4143372" y="1500174"/>
            <a:ext cx="4500594" cy="31051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428596" y="642918"/>
            <a:ext cx="8258204" cy="774720"/>
          </a:xfrm>
        </p:spPr>
        <p:txBody>
          <a:bodyPr>
            <a:normAutofit/>
          </a:bodyPr>
          <a:lstStyle/>
          <a:p>
            <a:pPr algn="l"/>
            <a:r>
              <a:rPr kumimoji="1" lang="en-US" altLang="zh-CN" sz="2800" b="1" dirty="0" smtClean="0">
                <a:solidFill>
                  <a:srgbClr val="FF0000"/>
                </a:solidFill>
                <a:latin typeface="黑体" pitchFamily="2" charset="-122"/>
                <a:ea typeface="黑体" pitchFamily="2" charset="-122"/>
              </a:rPr>
              <a:t>3.3</a:t>
            </a:r>
            <a:r>
              <a:rPr kumimoji="1" lang="zh-CN" altLang="en-US" sz="2800" b="1" dirty="0" smtClean="0">
                <a:solidFill>
                  <a:srgbClr val="FF0000"/>
                </a:solidFill>
                <a:latin typeface="黑体" pitchFamily="2" charset="-122"/>
                <a:ea typeface="黑体" pitchFamily="2" charset="-122"/>
              </a:rPr>
              <a:t>、产品对比</a:t>
            </a:r>
            <a:endParaRPr lang="zh-CN" altLang="en-US" sz="2800" dirty="0" smtClean="0">
              <a:solidFill>
                <a:srgbClr val="FF0000"/>
              </a:solidFill>
            </a:endParaRPr>
          </a:p>
        </p:txBody>
      </p:sp>
      <p:sp>
        <p:nvSpPr>
          <p:cNvPr id="76803" name="内容占位符 2"/>
          <p:cNvSpPr>
            <a:spLocks noGrp="1"/>
          </p:cNvSpPr>
          <p:nvPr>
            <p:ph sz="half" idx="1"/>
          </p:nvPr>
        </p:nvSpPr>
        <p:spPr/>
        <p:txBody>
          <a:bodyPr/>
          <a:lstStyle/>
          <a:p>
            <a:r>
              <a:rPr lang="zh-CN" altLang="en-US" b="1" smtClean="0">
                <a:solidFill>
                  <a:srgbClr val="00B050"/>
                </a:solidFill>
                <a:latin typeface="黑体" pitchFamily="2" charset="-122"/>
                <a:ea typeface="黑体" pitchFamily="2" charset="-122"/>
              </a:rPr>
              <a:t>专利产品</a:t>
            </a:r>
            <a:endParaRPr lang="en-US" altLang="zh-CN" b="1" smtClean="0">
              <a:solidFill>
                <a:srgbClr val="00B050"/>
              </a:solidFill>
              <a:latin typeface="黑体" pitchFamily="2" charset="-122"/>
              <a:ea typeface="黑体" pitchFamily="2" charset="-122"/>
            </a:endParaRPr>
          </a:p>
          <a:p>
            <a:endParaRPr lang="en-US" altLang="zh-CN" smtClean="0"/>
          </a:p>
          <a:p>
            <a:endParaRPr lang="zh-CN" altLang="en-US" smtClean="0"/>
          </a:p>
        </p:txBody>
      </p:sp>
      <p:sp>
        <p:nvSpPr>
          <p:cNvPr id="76804" name="内容占位符 3"/>
          <p:cNvSpPr>
            <a:spLocks noGrp="1"/>
          </p:cNvSpPr>
          <p:nvPr>
            <p:ph sz="half" idx="2"/>
          </p:nvPr>
        </p:nvSpPr>
        <p:spPr/>
        <p:txBody>
          <a:bodyPr/>
          <a:lstStyle/>
          <a:p>
            <a:r>
              <a:rPr lang="zh-CN" altLang="en-US" b="1" smtClean="0">
                <a:solidFill>
                  <a:srgbClr val="AABA14"/>
                </a:solidFill>
                <a:latin typeface="黑体" pitchFamily="2" charset="-122"/>
                <a:ea typeface="黑体" pitchFamily="2" charset="-122"/>
              </a:rPr>
              <a:t>被控侵权产品</a:t>
            </a:r>
            <a:endParaRPr lang="en-US" altLang="zh-CN" b="1" smtClean="0">
              <a:solidFill>
                <a:srgbClr val="AABA14"/>
              </a:solidFill>
              <a:latin typeface="黑体" pitchFamily="2" charset="-122"/>
              <a:ea typeface="黑体" pitchFamily="2" charset="-122"/>
            </a:endParaRPr>
          </a:p>
          <a:p>
            <a:endParaRPr lang="zh-CN" altLang="en-US" smtClean="0"/>
          </a:p>
        </p:txBody>
      </p:sp>
      <p:pic>
        <p:nvPicPr>
          <p:cNvPr id="76805" name="图片 7"/>
          <p:cNvPicPr>
            <a:picLocks noChangeAspect="1" noChangeArrowheads="1"/>
          </p:cNvPicPr>
          <p:nvPr/>
        </p:nvPicPr>
        <p:blipFill>
          <a:blip r:embed="rId2"/>
          <a:srcRect l="10603" t="1643" r="2742" b="4460"/>
          <a:stretch>
            <a:fillRect/>
          </a:stretch>
        </p:blipFill>
        <p:spPr bwMode="auto">
          <a:xfrm>
            <a:off x="428625" y="2571750"/>
            <a:ext cx="3786188" cy="3643313"/>
          </a:xfrm>
          <a:prstGeom prst="rect">
            <a:avLst/>
          </a:prstGeom>
          <a:noFill/>
          <a:ln w="9525">
            <a:noFill/>
            <a:miter lim="800000"/>
            <a:headEnd/>
            <a:tailEnd/>
          </a:ln>
        </p:spPr>
      </p:pic>
      <p:pic>
        <p:nvPicPr>
          <p:cNvPr id="7"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429520" y="357166"/>
            <a:ext cx="1371600" cy="776288"/>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4714876" y="2714620"/>
            <a:ext cx="3739696" cy="3300807"/>
          </a:xfrm>
          <a:prstGeom prst="rect">
            <a:avLst/>
          </a:prstGeom>
          <a:noFill/>
          <a:ln w="9525">
            <a:noFill/>
            <a:miter lim="800000"/>
            <a:headEnd/>
            <a:tailEnd/>
          </a:ln>
          <a:effec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内容占位符 2"/>
          <p:cNvSpPr>
            <a:spLocks noGrp="1"/>
          </p:cNvSpPr>
          <p:nvPr>
            <p:ph sz="half" idx="1"/>
          </p:nvPr>
        </p:nvSpPr>
        <p:spPr/>
        <p:txBody>
          <a:bodyPr/>
          <a:lstStyle/>
          <a:p>
            <a:r>
              <a:rPr lang="en-US" altLang="zh-CN" smtClean="0"/>
              <a:t>   </a:t>
            </a:r>
            <a:endParaRPr lang="zh-CN" altLang="en-US" smtClean="0"/>
          </a:p>
        </p:txBody>
      </p:sp>
      <p:sp>
        <p:nvSpPr>
          <p:cNvPr id="77828" name="内容占位符 3"/>
          <p:cNvSpPr>
            <a:spLocks noGrp="1"/>
          </p:cNvSpPr>
          <p:nvPr>
            <p:ph sz="half" idx="2"/>
          </p:nvPr>
        </p:nvSpPr>
        <p:spPr>
          <a:xfrm>
            <a:off x="5000625" y="2143125"/>
            <a:ext cx="3681413" cy="3743325"/>
          </a:xfrm>
        </p:spPr>
        <p:txBody>
          <a:bodyPr/>
          <a:lstStyle/>
          <a:p>
            <a:pPr>
              <a:buFont typeface="Wingdings" pitchFamily="2" charset="2"/>
              <a:buNone/>
            </a:pPr>
            <a:r>
              <a:rPr lang="en-US" altLang="zh-CN" smtClean="0"/>
              <a:t>     </a:t>
            </a:r>
            <a:endParaRPr lang="zh-CN" altLang="en-US" smtClean="0"/>
          </a:p>
        </p:txBody>
      </p:sp>
      <p:pic>
        <p:nvPicPr>
          <p:cNvPr id="77829" name="图片 7"/>
          <p:cNvPicPr>
            <a:picLocks noChangeAspect="1" noChangeArrowheads="1"/>
          </p:cNvPicPr>
          <p:nvPr/>
        </p:nvPicPr>
        <p:blipFill>
          <a:blip r:embed="rId2"/>
          <a:srcRect l="1260" t="5431" r="1440" b="4977"/>
          <a:stretch>
            <a:fillRect/>
          </a:stretch>
        </p:blipFill>
        <p:spPr bwMode="auto">
          <a:xfrm>
            <a:off x="357188" y="1643063"/>
            <a:ext cx="4143375" cy="4071937"/>
          </a:xfrm>
          <a:prstGeom prst="rect">
            <a:avLst/>
          </a:prstGeom>
          <a:noFill/>
          <a:ln w="9525">
            <a:noFill/>
            <a:miter lim="800000"/>
            <a:headEnd/>
            <a:tailEnd/>
          </a:ln>
        </p:spPr>
      </p:pic>
      <p:pic>
        <p:nvPicPr>
          <p:cNvPr id="77830" name="图片 8"/>
          <p:cNvPicPr>
            <a:picLocks noChangeAspect="1" noChangeArrowheads="1"/>
          </p:cNvPicPr>
          <p:nvPr/>
        </p:nvPicPr>
        <p:blipFill>
          <a:blip r:embed="rId3"/>
          <a:srcRect l="1263" t="5489" r="2167" b="7637"/>
          <a:stretch>
            <a:fillRect/>
          </a:stretch>
        </p:blipFill>
        <p:spPr bwMode="auto">
          <a:xfrm>
            <a:off x="4500563" y="1571625"/>
            <a:ext cx="3929062" cy="4143375"/>
          </a:xfrm>
          <a:prstGeom prst="rect">
            <a:avLst/>
          </a:prstGeom>
          <a:noFill/>
          <a:ln w="9525">
            <a:noFill/>
            <a:miter lim="800000"/>
            <a:headEnd/>
            <a:tailEnd/>
          </a:ln>
        </p:spPr>
      </p:pic>
      <p:pic>
        <p:nvPicPr>
          <p:cNvPr id="6"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15206" y="214290"/>
            <a:ext cx="1371600" cy="776288"/>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214313" y="457200"/>
            <a:ext cx="8472487" cy="1471613"/>
          </a:xfrm>
        </p:spPr>
        <p:txBody>
          <a:bodyPr/>
          <a:lstStyle/>
          <a:p>
            <a:pPr algn="l"/>
            <a:r>
              <a:rPr kumimoji="1" lang="en-US" altLang="zh-CN" sz="2800" b="1" dirty="0" smtClean="0">
                <a:solidFill>
                  <a:srgbClr val="FF0000"/>
                </a:solidFill>
                <a:latin typeface="黑体" pitchFamily="2" charset="-122"/>
                <a:ea typeface="黑体" pitchFamily="2" charset="-122"/>
              </a:rPr>
              <a:t>3.4</a:t>
            </a:r>
            <a:r>
              <a:rPr kumimoji="1" lang="zh-CN" altLang="en-US" sz="2800" b="1" dirty="0" smtClean="0">
                <a:solidFill>
                  <a:srgbClr val="FF0000"/>
                </a:solidFill>
                <a:latin typeface="黑体" pitchFamily="2" charset="-122"/>
                <a:ea typeface="黑体" pitchFamily="2" charset="-122"/>
              </a:rPr>
              <a:t>、</a:t>
            </a:r>
            <a:r>
              <a:rPr lang="zh-CN" altLang="en-US" sz="2800" b="1" dirty="0" smtClean="0">
                <a:solidFill>
                  <a:srgbClr val="FF0000"/>
                </a:solidFill>
                <a:latin typeface="黑体" pitchFamily="2" charset="-122"/>
                <a:ea typeface="黑体" pitchFamily="2" charset="-122"/>
              </a:rPr>
              <a:t>特征对比</a:t>
            </a:r>
          </a:p>
        </p:txBody>
      </p:sp>
      <p:pic>
        <p:nvPicPr>
          <p:cNvPr id="78853" name="图片 9"/>
          <p:cNvPicPr>
            <a:picLocks noGrp="1" noChangeAspect="1" noChangeArrowheads="1"/>
          </p:cNvPicPr>
          <p:nvPr>
            <p:ph sz="half" idx="1"/>
          </p:nvPr>
        </p:nvPicPr>
        <p:blipFill>
          <a:blip r:embed="rId2"/>
          <a:srcRect l="1263" t="5489" r="2167" b="7637"/>
          <a:stretch>
            <a:fillRect/>
          </a:stretch>
        </p:blipFill>
        <p:spPr>
          <a:xfrm>
            <a:off x="4286250" y="1500188"/>
            <a:ext cx="3714750" cy="3690937"/>
          </a:xfrm>
          <a:noFill/>
        </p:spPr>
      </p:pic>
      <p:sp>
        <p:nvSpPr>
          <p:cNvPr id="78852" name="Rectangle 3"/>
          <p:cNvSpPr>
            <a:spLocks noGrp="1" noChangeArrowheads="1"/>
          </p:cNvSpPr>
          <p:nvPr>
            <p:ph sz="half" idx="2"/>
          </p:nvPr>
        </p:nvSpPr>
        <p:spPr>
          <a:xfrm>
            <a:off x="428625" y="2071688"/>
            <a:ext cx="3214688" cy="3357562"/>
          </a:xfrm>
        </p:spPr>
        <p:txBody>
          <a:bodyPr/>
          <a:lstStyle/>
          <a:p>
            <a:r>
              <a:rPr lang="zh-CN" altLang="en-US" b="1" dirty="0" smtClean="0">
                <a:latin typeface="黑体" pitchFamily="2" charset="-122"/>
                <a:ea typeface="黑体" pitchFamily="2" charset="-122"/>
              </a:rPr>
              <a:t>专利权利要求1</a:t>
            </a:r>
          </a:p>
          <a:p>
            <a:r>
              <a:rPr lang="zh-CN" altLang="en-US" sz="2400" b="1" dirty="0" smtClean="0"/>
              <a:t>（</a:t>
            </a:r>
            <a:r>
              <a:rPr lang="en-US" altLang="zh-CN" sz="2400" b="1" dirty="0" smtClean="0">
                <a:latin typeface="黑体" pitchFamily="2" charset="-122"/>
                <a:ea typeface="黑体" pitchFamily="2" charset="-122"/>
              </a:rPr>
              <a:t>1</a:t>
            </a:r>
            <a:r>
              <a:rPr lang="zh-CN" altLang="en-US" sz="2400" b="1" dirty="0" smtClean="0">
                <a:latin typeface="黑体" pitchFamily="2" charset="-122"/>
                <a:ea typeface="黑体" pitchFamily="2" charset="-122"/>
              </a:rPr>
              <a:t>）：底座；</a:t>
            </a:r>
          </a:p>
          <a:p>
            <a:r>
              <a:rPr lang="zh-CN" altLang="en-US" sz="2400" b="1" dirty="0" smtClean="0">
                <a:latin typeface="黑体" pitchFamily="2" charset="-122"/>
                <a:ea typeface="黑体" pitchFamily="2" charset="-122"/>
              </a:rPr>
              <a:t>（</a:t>
            </a:r>
            <a:r>
              <a:rPr lang="en-US" altLang="zh-CN" sz="2400" b="1" dirty="0" smtClean="0">
                <a:latin typeface="黑体" pitchFamily="2" charset="-122"/>
                <a:ea typeface="黑体" pitchFamily="2" charset="-122"/>
              </a:rPr>
              <a:t>2</a:t>
            </a:r>
            <a:r>
              <a:rPr lang="zh-CN" altLang="en-US" sz="2400" b="1" dirty="0" smtClean="0">
                <a:latin typeface="黑体" pitchFamily="2" charset="-122"/>
                <a:ea typeface="黑体" pitchFamily="2" charset="-122"/>
              </a:rPr>
              <a:t>）：芯轴；</a:t>
            </a:r>
          </a:p>
          <a:p>
            <a:r>
              <a:rPr lang="zh-CN" altLang="en-US" sz="2400" b="1" dirty="0" smtClean="0">
                <a:latin typeface="黑体" pitchFamily="2" charset="-122"/>
                <a:ea typeface="黑体" pitchFamily="2" charset="-122"/>
              </a:rPr>
              <a:t>（</a:t>
            </a:r>
            <a:r>
              <a:rPr lang="en-US" altLang="zh-CN" sz="2400" b="1" dirty="0" smtClean="0">
                <a:latin typeface="黑体" pitchFamily="2" charset="-122"/>
                <a:ea typeface="黑体" pitchFamily="2" charset="-122"/>
              </a:rPr>
              <a:t>3</a:t>
            </a:r>
            <a:r>
              <a:rPr lang="zh-CN" altLang="en-US" sz="2400" b="1" dirty="0" smtClean="0">
                <a:latin typeface="黑体" pitchFamily="2" charset="-122"/>
                <a:ea typeface="黑体" pitchFamily="2" charset="-122"/>
              </a:rPr>
              <a:t>）：锁具；</a:t>
            </a:r>
          </a:p>
          <a:p>
            <a:r>
              <a:rPr lang="zh-CN" altLang="en-US" sz="2400" b="1" dirty="0" smtClean="0">
                <a:latin typeface="黑体" pitchFamily="2" charset="-122"/>
                <a:ea typeface="黑体" pitchFamily="2" charset="-122"/>
              </a:rPr>
              <a:t>（4）：</a:t>
            </a:r>
            <a:r>
              <a:rPr lang="zh-CN" altLang="en-US" sz="2400" b="1" dirty="0" smtClean="0">
                <a:solidFill>
                  <a:srgbClr val="C00000"/>
                </a:solidFill>
                <a:latin typeface="黑体" pitchFamily="2" charset="-122"/>
                <a:ea typeface="黑体" pitchFamily="2" charset="-122"/>
              </a:rPr>
              <a:t>活动桩；</a:t>
            </a:r>
            <a:endParaRPr lang="zh-CN" altLang="en-US" sz="2400" b="1" dirty="0" smtClean="0">
              <a:latin typeface="黑体" pitchFamily="2" charset="-122"/>
              <a:ea typeface="黑体" pitchFamily="2" charset="-122"/>
            </a:endParaRPr>
          </a:p>
          <a:p>
            <a:r>
              <a:rPr lang="zh-CN" altLang="en-US" sz="2400" b="1" u="sng" dirty="0" smtClean="0">
                <a:solidFill>
                  <a:srgbClr val="FF0066"/>
                </a:solidFill>
                <a:latin typeface="黑体" pitchFamily="2" charset="-122"/>
                <a:ea typeface="黑体" pitchFamily="2" charset="-122"/>
              </a:rPr>
              <a:t>（</a:t>
            </a:r>
            <a:r>
              <a:rPr lang="en-US" altLang="zh-CN" sz="2400" b="1" u="sng" dirty="0" smtClean="0">
                <a:solidFill>
                  <a:srgbClr val="FF0066"/>
                </a:solidFill>
                <a:latin typeface="黑体" pitchFamily="2" charset="-122"/>
                <a:ea typeface="黑体" pitchFamily="2" charset="-122"/>
              </a:rPr>
              <a:t>5</a:t>
            </a:r>
            <a:r>
              <a:rPr lang="zh-CN" altLang="en-US" sz="2400" b="1" u="sng" dirty="0" smtClean="0">
                <a:solidFill>
                  <a:srgbClr val="FF0066"/>
                </a:solidFill>
                <a:latin typeface="黑体" pitchFamily="2" charset="-122"/>
                <a:ea typeface="黑体" pitchFamily="2" charset="-122"/>
              </a:rPr>
              <a:t>）：活动桩设有</a:t>
            </a:r>
            <a:endParaRPr lang="en-US" altLang="zh-CN" sz="2400" b="1" u="sng" dirty="0" smtClean="0">
              <a:solidFill>
                <a:srgbClr val="FF0066"/>
              </a:solidFill>
              <a:latin typeface="黑体" pitchFamily="2" charset="-122"/>
              <a:ea typeface="黑体" pitchFamily="2" charset="-122"/>
            </a:endParaRPr>
          </a:p>
          <a:p>
            <a:r>
              <a:rPr lang="zh-CN" altLang="en-US" sz="2400" b="1" u="sng" dirty="0" smtClean="0">
                <a:solidFill>
                  <a:srgbClr val="FF0066"/>
                </a:solidFill>
                <a:latin typeface="黑体" pitchFamily="2" charset="-122"/>
                <a:ea typeface="黑体" pitchFamily="2" charset="-122"/>
              </a:rPr>
              <a:t>供锁具插入的孔。</a:t>
            </a:r>
            <a:endParaRPr lang="zh-CN" altLang="en-US" sz="2400" b="1" dirty="0" smtClean="0">
              <a:solidFill>
                <a:srgbClr val="FF0066"/>
              </a:solidFill>
              <a:latin typeface="黑体" pitchFamily="2" charset="-122"/>
              <a:ea typeface="黑体" pitchFamily="2" charset="-122"/>
            </a:endParaRPr>
          </a:p>
          <a:p>
            <a:pPr>
              <a:buFont typeface="Wingdings" pitchFamily="2" charset="2"/>
              <a:buNone/>
            </a:pPr>
            <a:endParaRPr lang="zh-CN" altLang="en-US" sz="2400" b="1" dirty="0" smtClean="0"/>
          </a:p>
          <a:p>
            <a:endParaRPr lang="zh-CN" altLang="en-US" sz="2400" b="1" dirty="0" smtClean="0"/>
          </a:p>
        </p:txBody>
      </p:sp>
      <p:sp>
        <p:nvSpPr>
          <p:cNvPr id="78850" name="灯片编号占位符 6"/>
          <p:cNvSpPr>
            <a:spLocks noGrp="1"/>
          </p:cNvSpPr>
          <p:nvPr>
            <p:ph type="sldNum" sz="quarter" idx="12"/>
          </p:nvPr>
        </p:nvSpPr>
        <p:spPr>
          <a:xfrm>
            <a:off x="457200" y="6245225"/>
            <a:ext cx="2133600" cy="476250"/>
          </a:xfrm>
          <a:noFill/>
        </p:spPr>
        <p:txBody>
          <a:bodyPr/>
          <a:lstStyle/>
          <a:p>
            <a:pPr algn="l"/>
            <a:fld id="{8B970165-D1B4-4F4F-AF4D-8254C74AA63E}" type="slidenum">
              <a:rPr lang="en-US" altLang="zh-CN" smtClean="0">
                <a:latin typeface="Arial" pitchFamily="34" charset="0"/>
                <a:ea typeface="宋体" pitchFamily="2" charset="-122"/>
              </a:rPr>
              <a:pPr algn="l"/>
              <a:t>53</a:t>
            </a:fld>
            <a:endParaRPr lang="en-US" altLang="zh-CN" smtClean="0">
              <a:latin typeface="Arial" pitchFamily="34" charset="0"/>
              <a:ea typeface="宋体" pitchFamily="2" charset="-122"/>
            </a:endParaRPr>
          </a:p>
        </p:txBody>
      </p:sp>
      <p:sp>
        <p:nvSpPr>
          <p:cNvPr id="78854" name="矩形 7"/>
          <p:cNvSpPr>
            <a:spLocks noChangeArrowheads="1"/>
          </p:cNvSpPr>
          <p:nvPr/>
        </p:nvSpPr>
        <p:spPr bwMode="auto">
          <a:xfrm>
            <a:off x="4143375" y="5214938"/>
            <a:ext cx="4071938" cy="1016000"/>
          </a:xfrm>
          <a:prstGeom prst="rect">
            <a:avLst/>
          </a:prstGeom>
          <a:noFill/>
          <a:ln w="9525">
            <a:noFill/>
            <a:miter lim="800000"/>
            <a:headEnd/>
            <a:tailEnd/>
          </a:ln>
        </p:spPr>
        <p:txBody>
          <a:bodyPr>
            <a:spAutoFit/>
          </a:bodyPr>
          <a:lstStyle/>
          <a:p>
            <a:r>
              <a:rPr lang="en-US" altLang="zh-CN" b="1">
                <a:solidFill>
                  <a:srgbClr val="00B0F0"/>
                </a:solidFill>
                <a:latin typeface="黑体" pitchFamily="2" charset="-122"/>
                <a:ea typeface="黑体" pitchFamily="2" charset="-122"/>
              </a:rPr>
              <a:t> (4) </a:t>
            </a:r>
            <a:r>
              <a:rPr lang="zh-CN" altLang="en-US" b="1">
                <a:solidFill>
                  <a:srgbClr val="00B0F0"/>
                </a:solidFill>
                <a:latin typeface="黑体" pitchFamily="2" charset="-122"/>
                <a:ea typeface="黑体" pitchFamily="2" charset="-122"/>
              </a:rPr>
              <a:t>左、右两根活动杆</a:t>
            </a:r>
            <a:endParaRPr lang="en-US" altLang="zh-CN" b="1">
              <a:solidFill>
                <a:srgbClr val="00B050"/>
              </a:solidFill>
              <a:latin typeface="黑体" pitchFamily="2" charset="-122"/>
              <a:ea typeface="黑体" pitchFamily="2" charset="-122"/>
            </a:endParaRPr>
          </a:p>
          <a:p>
            <a:r>
              <a:rPr lang="zh-CN" altLang="en-US" b="1">
                <a:solidFill>
                  <a:srgbClr val="00B050"/>
                </a:solidFill>
                <a:latin typeface="黑体" pitchFamily="2" charset="-122"/>
                <a:ea typeface="黑体" pitchFamily="2" charset="-122"/>
              </a:rPr>
              <a:t>（5）右活动杆的另一端设有一供锁舌插入的孔</a:t>
            </a:r>
            <a:endParaRPr lang="zh-CN" altLang="en-US" sz="2400" b="1">
              <a:solidFill>
                <a:srgbClr val="00B050"/>
              </a:solidFill>
            </a:endParaRPr>
          </a:p>
        </p:txBody>
      </p:sp>
      <p:pic>
        <p:nvPicPr>
          <p:cNvPr id="7"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idx="1"/>
          </p:nvPr>
        </p:nvSpPr>
        <p:spPr/>
        <p:txBody>
          <a:bodyPr/>
          <a:lstStyle/>
          <a:p>
            <a:r>
              <a:rPr lang="en-US" altLang="zh-CN" b="1" dirty="0" smtClean="0"/>
              <a:t>3.5</a:t>
            </a:r>
            <a:r>
              <a:rPr lang="zh-CN" altLang="en-US" b="1" dirty="0" smtClean="0"/>
              <a:t>、焦点问题</a:t>
            </a:r>
            <a:endParaRPr lang="en-US" altLang="zh-CN" b="1" dirty="0" smtClean="0"/>
          </a:p>
          <a:p>
            <a:r>
              <a:rPr lang="zh-CN" altLang="en-US" b="1" dirty="0" smtClean="0">
                <a:solidFill>
                  <a:srgbClr val="00FF00"/>
                </a:solidFill>
                <a:latin typeface="黑体" pitchFamily="2" charset="-122"/>
                <a:ea typeface="黑体" pitchFamily="2" charset="-122"/>
              </a:rPr>
              <a:t>被控侵权产品是否具有与专利权利要求1中的“活动桩设有供锁具插入的孔”这一特征相同或者等同的技术特征。</a:t>
            </a:r>
          </a:p>
        </p:txBody>
      </p:sp>
      <p:sp>
        <p:nvSpPr>
          <p:cNvPr id="79874" name="灯片编号占位符 5"/>
          <p:cNvSpPr>
            <a:spLocks noGrp="1"/>
          </p:cNvSpPr>
          <p:nvPr>
            <p:ph type="sldNum" sz="quarter" idx="12"/>
          </p:nvPr>
        </p:nvSpPr>
        <p:spPr>
          <a:xfrm>
            <a:off x="457200" y="6245225"/>
            <a:ext cx="2133600" cy="476250"/>
          </a:xfrm>
          <a:noFill/>
        </p:spPr>
        <p:txBody>
          <a:bodyPr/>
          <a:lstStyle/>
          <a:p>
            <a:pPr algn="l"/>
            <a:fld id="{B2C82EBA-C5C9-41B2-B1AF-E3CFCEE90AC6}" type="slidenum">
              <a:rPr lang="en-US" altLang="zh-CN" smtClean="0">
                <a:latin typeface="Arial" pitchFamily="34" charset="0"/>
                <a:ea typeface="宋体" pitchFamily="2" charset="-122"/>
              </a:rPr>
              <a:pPr algn="l"/>
              <a:t>54</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357166"/>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14312" y="1571624"/>
            <a:ext cx="8358215" cy="4714895"/>
          </a:xfrm>
        </p:spPr>
        <p:txBody>
          <a:bodyPr>
            <a:normAutofit fontScale="25000" lnSpcReduction="20000"/>
          </a:bodyPr>
          <a:lstStyle/>
          <a:p>
            <a:pPr eaLnBrk="1" hangingPunct="1">
              <a:lnSpc>
                <a:spcPct val="80000"/>
              </a:lnSpc>
            </a:pPr>
            <a:r>
              <a:rPr lang="en-US" altLang="zh-CN" sz="14400" b="1" dirty="0" smtClean="0">
                <a:solidFill>
                  <a:srgbClr val="FF0066"/>
                </a:solidFill>
              </a:rPr>
              <a:t>3.6</a:t>
            </a:r>
            <a:r>
              <a:rPr lang="zh-CN" altLang="en-US" sz="14400" b="1" dirty="0" smtClean="0">
                <a:solidFill>
                  <a:srgbClr val="FF0066"/>
                </a:solidFill>
              </a:rPr>
              <a:t>、</a:t>
            </a:r>
            <a:r>
              <a:rPr lang="zh-CN" altLang="en-US" sz="14400" b="1" dirty="0" smtClean="0">
                <a:solidFill>
                  <a:srgbClr val="FF0066"/>
                </a:solidFill>
                <a:latin typeface="黑体" pitchFamily="2" charset="-122"/>
                <a:ea typeface="黑体" pitchFamily="2" charset="-122"/>
              </a:rPr>
              <a:t>相关司法解释</a:t>
            </a:r>
            <a:endParaRPr lang="en-US" altLang="zh-CN" sz="14400" b="1" dirty="0" smtClean="0">
              <a:solidFill>
                <a:srgbClr val="FF0066"/>
              </a:solidFill>
              <a:latin typeface="黑体" pitchFamily="2" charset="-122"/>
              <a:ea typeface="黑体" pitchFamily="2" charset="-122"/>
            </a:endParaRPr>
          </a:p>
          <a:p>
            <a:pPr eaLnBrk="1" hangingPunct="1">
              <a:lnSpc>
                <a:spcPts val="4900"/>
              </a:lnSpc>
              <a:spcBef>
                <a:spcPts val="0"/>
              </a:spcBef>
            </a:pPr>
            <a:r>
              <a:rPr lang="en-US" altLang="zh-CN" sz="14400" b="1" dirty="0" smtClean="0">
                <a:solidFill>
                  <a:srgbClr val="0CB02B"/>
                </a:solidFill>
                <a:latin typeface="黑体" pitchFamily="2" charset="-122"/>
                <a:ea typeface="黑体" pitchFamily="2" charset="-122"/>
              </a:rPr>
              <a:t>09</a:t>
            </a:r>
            <a:r>
              <a:rPr lang="zh-CN" altLang="en-US" sz="14400" b="1" dirty="0" smtClean="0">
                <a:solidFill>
                  <a:srgbClr val="0CB02B"/>
                </a:solidFill>
                <a:latin typeface="黑体" pitchFamily="2" charset="-122"/>
                <a:ea typeface="黑体" pitchFamily="2" charset="-122"/>
              </a:rPr>
              <a:t>年</a:t>
            </a:r>
            <a:r>
              <a:rPr lang="en-US" altLang="zh-CN" sz="14400" b="1" dirty="0" smtClean="0">
                <a:solidFill>
                  <a:srgbClr val="0CB02B"/>
                </a:solidFill>
                <a:latin typeface="黑体" pitchFamily="2" charset="-122"/>
                <a:ea typeface="黑体" pitchFamily="2" charset="-122"/>
              </a:rPr>
              <a:t>《</a:t>
            </a:r>
            <a:r>
              <a:rPr lang="zh-CN" sz="14400" b="1" dirty="0" smtClean="0">
                <a:solidFill>
                  <a:srgbClr val="0CB02B"/>
                </a:solidFill>
                <a:latin typeface="黑体" pitchFamily="2" charset="-122"/>
                <a:ea typeface="黑体" pitchFamily="2" charset="-122"/>
              </a:rPr>
              <a:t>最高人民法院关于审理侵犯专利权纠纷案件应用法律若干问题的解释</a:t>
            </a:r>
            <a:r>
              <a:rPr lang="en-US" altLang="zh-CN" sz="14400" b="1" dirty="0" smtClean="0">
                <a:solidFill>
                  <a:srgbClr val="0CB02B"/>
                </a:solidFill>
                <a:latin typeface="黑体" pitchFamily="2" charset="-122"/>
                <a:ea typeface="黑体" pitchFamily="2" charset="-122"/>
              </a:rPr>
              <a:t>》</a:t>
            </a:r>
            <a:r>
              <a:rPr lang="zh-CN" altLang="en-US" sz="14400" b="1" dirty="0" smtClean="0">
                <a:solidFill>
                  <a:srgbClr val="0CB02B"/>
                </a:solidFill>
                <a:latin typeface="黑体" pitchFamily="2" charset="-122"/>
                <a:ea typeface="黑体" pitchFamily="2" charset="-122"/>
              </a:rPr>
              <a:t>第七条的规定（全面覆盖原则） </a:t>
            </a:r>
            <a:endParaRPr lang="en-US" altLang="zh-CN" sz="14400" b="1" dirty="0" smtClean="0">
              <a:solidFill>
                <a:srgbClr val="0CB02B"/>
              </a:solidFill>
              <a:latin typeface="黑体" pitchFamily="2" charset="-122"/>
              <a:ea typeface="黑体" pitchFamily="2" charset="-122"/>
            </a:endParaRPr>
          </a:p>
          <a:p>
            <a:pPr eaLnBrk="1" hangingPunct="1">
              <a:lnSpc>
                <a:spcPts val="4900"/>
              </a:lnSpc>
              <a:spcBef>
                <a:spcPts val="0"/>
              </a:spcBef>
            </a:pPr>
            <a:r>
              <a:rPr lang="zh-CN" altLang="en-US" sz="14400" b="1" dirty="0" smtClean="0">
                <a:latin typeface="黑体" pitchFamily="2" charset="-122"/>
                <a:ea typeface="黑体" pitchFamily="2" charset="-122"/>
              </a:rPr>
              <a:t>人民法院判定被诉侵权技术方案是否落入专利权的保护范围，</a:t>
            </a:r>
            <a:r>
              <a:rPr lang="zh-CN" altLang="en-US" sz="14400" b="1" dirty="0" smtClean="0">
                <a:solidFill>
                  <a:srgbClr val="FF0066"/>
                </a:solidFill>
                <a:latin typeface="黑体" pitchFamily="2" charset="-122"/>
                <a:ea typeface="黑体" pitchFamily="2" charset="-122"/>
              </a:rPr>
              <a:t>应当审查权利人主张的权利要求所记载的全部技术特征</a:t>
            </a:r>
            <a:r>
              <a:rPr lang="zh-CN" altLang="en-US" sz="14400" b="1" dirty="0" smtClean="0">
                <a:latin typeface="黑体" pitchFamily="2" charset="-122"/>
                <a:ea typeface="黑体" pitchFamily="2" charset="-122"/>
              </a:rPr>
              <a:t>。</a:t>
            </a:r>
            <a:r>
              <a:rPr lang="zh-CN" altLang="en-US" sz="14400" b="1" dirty="0" smtClean="0"/>
              <a:t/>
            </a:r>
            <a:br>
              <a:rPr lang="zh-CN" altLang="en-US" sz="14400" b="1" dirty="0" smtClean="0"/>
            </a:br>
            <a:r>
              <a:rPr lang="zh-CN" altLang="en-US" sz="1800" b="1" dirty="0" smtClean="0"/>
              <a:t/>
            </a:r>
            <a:br>
              <a:rPr lang="zh-CN" altLang="en-US" sz="1800" b="1" dirty="0" smtClean="0"/>
            </a:br>
            <a:endParaRPr lang="zh-CN" altLang="en-US" sz="2400" b="1" dirty="0" smtClean="0"/>
          </a:p>
        </p:txBody>
      </p:sp>
      <p:pic>
        <p:nvPicPr>
          <p:cNvPr id="5"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内容占位符 2"/>
          <p:cNvSpPr>
            <a:spLocks noGrp="1"/>
          </p:cNvSpPr>
          <p:nvPr>
            <p:ph idx="1"/>
          </p:nvPr>
        </p:nvSpPr>
        <p:spPr>
          <a:xfrm>
            <a:off x="357188" y="1285875"/>
            <a:ext cx="8329612" cy="4581525"/>
          </a:xfrm>
        </p:spPr>
        <p:txBody>
          <a:bodyPr/>
          <a:lstStyle/>
          <a:p>
            <a:r>
              <a:rPr lang="zh-CN" altLang="en-US" b="1" smtClean="0">
                <a:solidFill>
                  <a:srgbClr val="00FF00"/>
                </a:solidFill>
                <a:latin typeface="黑体" pitchFamily="2" charset="-122"/>
                <a:ea typeface="黑体" pitchFamily="2" charset="-122"/>
              </a:rPr>
              <a:t>被诉侵权技术方案包含与权利要求记载的全部技术特征相同或者等同的技术特征的，人民法院应当认定其落入专利权的保护范围；</a:t>
            </a:r>
            <a:r>
              <a:rPr lang="zh-CN" altLang="en-US" b="1" smtClean="0">
                <a:solidFill>
                  <a:srgbClr val="FF0000"/>
                </a:solidFill>
                <a:latin typeface="黑体" pitchFamily="2" charset="-122"/>
                <a:ea typeface="黑体" pitchFamily="2" charset="-122"/>
              </a:rPr>
              <a:t>被诉侵权技术方案的技术特征与权利要求记载的全部技术特征相比，缺少权利要求记载的一个以上的技术特征，或者有一个以上技术特征不相同也不等同的，人民法院应当认定其没有落入专利权的保护范围。</a:t>
            </a:r>
            <a:endParaRPr lang="zh-CN" altLang="en-US" smtClean="0">
              <a:solidFill>
                <a:srgbClr val="FF0000"/>
              </a:solidFill>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a:xfrm>
            <a:off x="285750" y="1428750"/>
            <a:ext cx="8501063" cy="4286250"/>
          </a:xfrm>
        </p:spPr>
        <p:txBody>
          <a:bodyPr>
            <a:normAutofit fontScale="92500" lnSpcReduction="10000"/>
          </a:bodyPr>
          <a:lstStyle/>
          <a:p>
            <a:pPr>
              <a:lnSpc>
                <a:spcPct val="130000"/>
              </a:lnSpc>
              <a:buFontTx/>
              <a:buNone/>
            </a:pPr>
            <a:r>
              <a:rPr lang="en-US" altLang="zh-CN" b="1" dirty="0" smtClean="0">
                <a:solidFill>
                  <a:srgbClr val="0CB02B"/>
                </a:solidFill>
              </a:rPr>
              <a:t>01</a:t>
            </a:r>
            <a:r>
              <a:rPr lang="zh-CN" altLang="en-US" b="1" dirty="0" smtClean="0">
                <a:solidFill>
                  <a:srgbClr val="0CB02B"/>
                </a:solidFill>
                <a:latin typeface="黑体" pitchFamily="2" charset="-122"/>
                <a:ea typeface="黑体" pitchFamily="2" charset="-122"/>
              </a:rPr>
              <a:t>年</a:t>
            </a:r>
            <a:r>
              <a:rPr lang="en-US" altLang="zh-CN" b="1" dirty="0" smtClean="0">
                <a:solidFill>
                  <a:srgbClr val="0CB02B"/>
                </a:solidFill>
                <a:latin typeface="黑体" pitchFamily="2" charset="-122"/>
                <a:ea typeface="黑体" pitchFamily="2" charset="-122"/>
              </a:rPr>
              <a:t>《</a:t>
            </a:r>
            <a:r>
              <a:rPr lang="zh-CN" altLang="en-US" b="1" dirty="0" smtClean="0">
                <a:solidFill>
                  <a:srgbClr val="0CB02B"/>
                </a:solidFill>
                <a:latin typeface="黑体" pitchFamily="2" charset="-122"/>
                <a:ea typeface="黑体" pitchFamily="2" charset="-122"/>
              </a:rPr>
              <a:t>最高人民法院关于审理专利纠纷案件适用法律问题的若干规定</a:t>
            </a:r>
            <a:r>
              <a:rPr lang="en-US" altLang="zh-CN" b="1" dirty="0" smtClean="0">
                <a:solidFill>
                  <a:srgbClr val="0CB02B"/>
                </a:solidFill>
                <a:latin typeface="黑体" pitchFamily="2" charset="-122"/>
                <a:ea typeface="黑体" pitchFamily="2" charset="-122"/>
              </a:rPr>
              <a:t>》</a:t>
            </a:r>
            <a:r>
              <a:rPr lang="zh-CN" altLang="en-US" b="1" dirty="0" smtClean="0">
                <a:solidFill>
                  <a:srgbClr val="0CB02B"/>
                </a:solidFill>
              </a:rPr>
              <a:t>十七条规定（等同原则）：</a:t>
            </a:r>
            <a:r>
              <a:rPr lang="zh-CN" altLang="en-US" b="1" dirty="0" smtClean="0"/>
              <a:t>　</a:t>
            </a:r>
          </a:p>
          <a:p>
            <a:pPr>
              <a:lnSpc>
                <a:spcPct val="130000"/>
              </a:lnSpc>
              <a:spcBef>
                <a:spcPct val="0"/>
              </a:spcBef>
              <a:buFontTx/>
              <a:buNone/>
            </a:pPr>
            <a:r>
              <a:rPr lang="zh-CN" altLang="en-US" sz="1100" b="1" dirty="0" smtClean="0">
                <a:solidFill>
                  <a:schemeClr val="hlink"/>
                </a:solidFill>
              </a:rPr>
              <a:t>         </a:t>
            </a:r>
            <a:r>
              <a:rPr lang="en-US" altLang="zh-CN" sz="1100" b="1" dirty="0" smtClean="0"/>
              <a:t>……</a:t>
            </a:r>
            <a:r>
              <a:rPr lang="zh-CN" altLang="en-US" b="1" dirty="0" smtClean="0"/>
              <a:t/>
            </a:r>
            <a:br>
              <a:rPr lang="zh-CN" altLang="en-US" b="1" dirty="0" smtClean="0"/>
            </a:br>
            <a:r>
              <a:rPr lang="zh-CN" altLang="en-US" b="1" u="sng" dirty="0" smtClean="0">
                <a:solidFill>
                  <a:srgbClr val="FF0000"/>
                </a:solidFill>
                <a:latin typeface="黑体" pitchFamily="2" charset="-122"/>
                <a:ea typeface="黑体" pitchFamily="2" charset="-122"/>
              </a:rPr>
              <a:t>等同特征</a:t>
            </a:r>
            <a:r>
              <a:rPr lang="zh-CN" altLang="en-US" b="1" dirty="0" smtClean="0">
                <a:solidFill>
                  <a:srgbClr val="FF0000"/>
                </a:solidFill>
                <a:latin typeface="黑体" pitchFamily="2" charset="-122"/>
                <a:ea typeface="黑体" pitchFamily="2" charset="-122"/>
              </a:rPr>
              <a:t>是指与所记载的技术特征以基本相同的</a:t>
            </a:r>
            <a:r>
              <a:rPr lang="zh-CN" altLang="en-US" b="1" u="sng" dirty="0" smtClean="0">
                <a:solidFill>
                  <a:srgbClr val="FF0000"/>
                </a:solidFill>
                <a:latin typeface="黑体" pitchFamily="2" charset="-122"/>
                <a:ea typeface="黑体" pitchFamily="2" charset="-122"/>
              </a:rPr>
              <a:t>手段</a:t>
            </a:r>
            <a:r>
              <a:rPr lang="zh-CN" altLang="en-US" b="1" dirty="0" smtClean="0">
                <a:solidFill>
                  <a:srgbClr val="FF0000"/>
                </a:solidFill>
                <a:latin typeface="黑体" pitchFamily="2" charset="-122"/>
                <a:ea typeface="黑体" pitchFamily="2" charset="-122"/>
              </a:rPr>
              <a:t>，实现基本相同的</a:t>
            </a:r>
            <a:r>
              <a:rPr lang="zh-CN" altLang="en-US" b="1" u="sng" dirty="0" smtClean="0">
                <a:solidFill>
                  <a:srgbClr val="FF0000"/>
                </a:solidFill>
                <a:latin typeface="黑体" pitchFamily="2" charset="-122"/>
                <a:ea typeface="黑体" pitchFamily="2" charset="-122"/>
              </a:rPr>
              <a:t>功能</a:t>
            </a:r>
            <a:r>
              <a:rPr lang="zh-CN" altLang="en-US" b="1" dirty="0" smtClean="0">
                <a:solidFill>
                  <a:srgbClr val="FF0000"/>
                </a:solidFill>
                <a:latin typeface="黑体" pitchFamily="2" charset="-122"/>
                <a:ea typeface="黑体" pitchFamily="2" charset="-122"/>
              </a:rPr>
              <a:t>，达到基本相同的</a:t>
            </a:r>
            <a:r>
              <a:rPr lang="zh-CN" altLang="en-US" b="1" u="sng" dirty="0" smtClean="0">
                <a:solidFill>
                  <a:srgbClr val="FF0000"/>
                </a:solidFill>
                <a:latin typeface="黑体" pitchFamily="2" charset="-122"/>
                <a:ea typeface="黑体" pitchFamily="2" charset="-122"/>
              </a:rPr>
              <a:t>效果</a:t>
            </a:r>
            <a:r>
              <a:rPr lang="zh-CN" altLang="en-US" b="1" dirty="0" smtClean="0">
                <a:solidFill>
                  <a:srgbClr val="FF0000"/>
                </a:solidFill>
                <a:latin typeface="黑体" pitchFamily="2" charset="-122"/>
                <a:ea typeface="黑体" pitchFamily="2" charset="-122"/>
              </a:rPr>
              <a:t>，并且</a:t>
            </a:r>
            <a:r>
              <a:rPr lang="zh-CN" altLang="en-US" b="1" u="sng" dirty="0" smtClean="0">
                <a:solidFill>
                  <a:srgbClr val="FF0000"/>
                </a:solidFill>
                <a:latin typeface="黑体" pitchFamily="2" charset="-122"/>
                <a:ea typeface="黑体" pitchFamily="2" charset="-122"/>
              </a:rPr>
              <a:t>本领域的普通技术人员</a:t>
            </a:r>
            <a:r>
              <a:rPr lang="zh-CN" altLang="en-US" b="1" dirty="0" smtClean="0">
                <a:solidFill>
                  <a:srgbClr val="FF0000"/>
                </a:solidFill>
                <a:latin typeface="黑体" pitchFamily="2" charset="-122"/>
                <a:ea typeface="黑体" pitchFamily="2" charset="-122"/>
              </a:rPr>
              <a:t>无需经过创造性劳动就能够</a:t>
            </a:r>
            <a:r>
              <a:rPr lang="zh-CN" altLang="en-US" b="1" u="sng" dirty="0" smtClean="0">
                <a:solidFill>
                  <a:srgbClr val="FF0000"/>
                </a:solidFill>
                <a:latin typeface="黑体" pitchFamily="2" charset="-122"/>
                <a:ea typeface="黑体" pitchFamily="2" charset="-122"/>
              </a:rPr>
              <a:t>联想</a:t>
            </a:r>
            <a:r>
              <a:rPr lang="zh-CN" altLang="en-US" b="1" dirty="0" smtClean="0">
                <a:solidFill>
                  <a:srgbClr val="FF0000"/>
                </a:solidFill>
                <a:latin typeface="黑体" pitchFamily="2" charset="-122"/>
                <a:ea typeface="黑体" pitchFamily="2" charset="-122"/>
              </a:rPr>
              <a:t>到的特征。</a:t>
            </a: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68313" y="908050"/>
            <a:ext cx="8077200" cy="3025775"/>
          </a:xfrm>
        </p:spPr>
        <p:txBody>
          <a:bodyPr/>
          <a:lstStyle/>
          <a:p>
            <a:pPr>
              <a:buFont typeface="Wingdings" pitchFamily="2" charset="2"/>
              <a:buChar char="%"/>
            </a:pPr>
            <a:r>
              <a:rPr lang="zh-CN" altLang="en-US" b="1" smtClean="0">
                <a:latin typeface="楷体_GB2312" pitchFamily="49" charset="-122"/>
              </a:rPr>
              <a:t>注意：</a:t>
            </a:r>
          </a:p>
          <a:p>
            <a:pPr lvl="1" algn="just"/>
            <a:r>
              <a:rPr lang="zh-CN" altLang="en-US" sz="3200" b="1" smtClean="0">
                <a:solidFill>
                  <a:srgbClr val="0CB02B"/>
                </a:solidFill>
                <a:latin typeface="黑体" pitchFamily="2" charset="-122"/>
                <a:ea typeface="黑体" pitchFamily="2" charset="-122"/>
              </a:rPr>
              <a:t>判断主体：本领域普通技术人员</a:t>
            </a:r>
            <a:endParaRPr lang="en-US" altLang="zh-CN" sz="3200" b="1" smtClean="0">
              <a:solidFill>
                <a:srgbClr val="0CB02B"/>
              </a:solidFill>
              <a:latin typeface="黑体" pitchFamily="2" charset="-122"/>
              <a:ea typeface="黑体" pitchFamily="2" charset="-122"/>
            </a:endParaRPr>
          </a:p>
          <a:p>
            <a:pPr lvl="1" algn="just"/>
            <a:r>
              <a:rPr lang="zh-CN" altLang="en-US" sz="3200" b="1" smtClean="0">
                <a:latin typeface="黑体" pitchFamily="2" charset="-122"/>
                <a:ea typeface="黑体" pitchFamily="2" charset="-122"/>
              </a:rPr>
              <a:t>技术特征的等同，而非技术方案的等同</a:t>
            </a:r>
            <a:endParaRPr lang="en-US" altLang="zh-CN" sz="3200" b="1" smtClean="0">
              <a:latin typeface="黑体" pitchFamily="2" charset="-122"/>
              <a:ea typeface="黑体" pitchFamily="2" charset="-122"/>
            </a:endParaRPr>
          </a:p>
          <a:p>
            <a:pPr lvl="1" algn="just"/>
            <a:r>
              <a:rPr lang="zh-CN" altLang="en-US" sz="3200" b="1" smtClean="0">
                <a:solidFill>
                  <a:srgbClr val="FF0000"/>
                </a:solidFill>
                <a:latin typeface="黑体" pitchFamily="2" charset="-122"/>
                <a:ea typeface="黑体" pitchFamily="2" charset="-122"/>
              </a:rPr>
              <a:t>判断等同的时点</a:t>
            </a:r>
            <a:r>
              <a:rPr lang="en-US" altLang="zh-CN" sz="3200" b="1" smtClean="0">
                <a:solidFill>
                  <a:srgbClr val="FF0000"/>
                </a:solidFill>
                <a:latin typeface="黑体" pitchFamily="2" charset="-122"/>
                <a:ea typeface="黑体" pitchFamily="2" charset="-122"/>
              </a:rPr>
              <a:t>:</a:t>
            </a:r>
            <a:r>
              <a:rPr lang="zh-CN" altLang="en-US" sz="3200" b="1" smtClean="0">
                <a:solidFill>
                  <a:srgbClr val="FF0000"/>
                </a:solidFill>
                <a:latin typeface="黑体" pitchFamily="2" charset="-122"/>
                <a:ea typeface="黑体" pitchFamily="2" charset="-122"/>
              </a:rPr>
              <a:t>侵权行为发生时</a:t>
            </a:r>
          </a:p>
        </p:txBody>
      </p:sp>
      <p:sp>
        <p:nvSpPr>
          <p:cNvPr id="39939" name="Line 4"/>
          <p:cNvSpPr>
            <a:spLocks noChangeShapeType="1"/>
          </p:cNvSpPr>
          <p:nvPr/>
        </p:nvSpPr>
        <p:spPr bwMode="auto">
          <a:xfrm>
            <a:off x="2051050" y="4581525"/>
            <a:ext cx="5184775" cy="0"/>
          </a:xfrm>
          <a:prstGeom prst="line">
            <a:avLst/>
          </a:prstGeom>
          <a:noFill/>
          <a:ln w="28575">
            <a:solidFill>
              <a:srgbClr val="800000"/>
            </a:solidFill>
            <a:round/>
            <a:headEnd/>
            <a:tailEnd/>
          </a:ln>
        </p:spPr>
        <p:txBody>
          <a:bodyPr/>
          <a:lstStyle/>
          <a:p>
            <a:endParaRPr lang="zh-CN" altLang="en-US"/>
          </a:p>
        </p:txBody>
      </p:sp>
      <p:sp>
        <p:nvSpPr>
          <p:cNvPr id="39940" name="Line 5"/>
          <p:cNvSpPr>
            <a:spLocks noChangeShapeType="1"/>
          </p:cNvSpPr>
          <p:nvPr/>
        </p:nvSpPr>
        <p:spPr bwMode="auto">
          <a:xfrm flipV="1">
            <a:off x="1042988" y="4437063"/>
            <a:ext cx="0" cy="144462"/>
          </a:xfrm>
          <a:prstGeom prst="line">
            <a:avLst/>
          </a:prstGeom>
          <a:noFill/>
          <a:ln w="28575" cap="rnd">
            <a:solidFill>
              <a:srgbClr val="800000"/>
            </a:solidFill>
            <a:prstDash val="sysDot"/>
            <a:round/>
            <a:headEnd/>
            <a:tailEnd/>
          </a:ln>
        </p:spPr>
        <p:txBody>
          <a:bodyPr/>
          <a:lstStyle/>
          <a:p>
            <a:endParaRPr lang="zh-CN" altLang="en-US"/>
          </a:p>
        </p:txBody>
      </p:sp>
      <p:sp>
        <p:nvSpPr>
          <p:cNvPr id="39941" name="Line 6"/>
          <p:cNvSpPr>
            <a:spLocks noChangeShapeType="1"/>
          </p:cNvSpPr>
          <p:nvPr/>
        </p:nvSpPr>
        <p:spPr bwMode="auto">
          <a:xfrm flipV="1">
            <a:off x="2051050" y="4437063"/>
            <a:ext cx="0" cy="144462"/>
          </a:xfrm>
          <a:prstGeom prst="line">
            <a:avLst/>
          </a:prstGeom>
          <a:noFill/>
          <a:ln w="28575">
            <a:solidFill>
              <a:srgbClr val="800000"/>
            </a:solidFill>
            <a:round/>
            <a:headEnd/>
            <a:tailEnd/>
          </a:ln>
        </p:spPr>
        <p:txBody>
          <a:bodyPr/>
          <a:lstStyle/>
          <a:p>
            <a:endParaRPr lang="zh-CN" altLang="en-US"/>
          </a:p>
        </p:txBody>
      </p:sp>
      <p:sp>
        <p:nvSpPr>
          <p:cNvPr id="39942" name="Line 7"/>
          <p:cNvSpPr>
            <a:spLocks noChangeShapeType="1"/>
          </p:cNvSpPr>
          <p:nvPr/>
        </p:nvSpPr>
        <p:spPr bwMode="auto">
          <a:xfrm>
            <a:off x="1042988" y="4581525"/>
            <a:ext cx="1008062" cy="0"/>
          </a:xfrm>
          <a:prstGeom prst="line">
            <a:avLst/>
          </a:prstGeom>
          <a:noFill/>
          <a:ln w="28575" cap="rnd">
            <a:solidFill>
              <a:srgbClr val="800000"/>
            </a:solidFill>
            <a:prstDash val="sysDot"/>
            <a:round/>
            <a:headEnd/>
            <a:tailEnd/>
          </a:ln>
        </p:spPr>
        <p:txBody>
          <a:bodyPr/>
          <a:lstStyle/>
          <a:p>
            <a:endParaRPr lang="zh-CN" altLang="en-US"/>
          </a:p>
        </p:txBody>
      </p:sp>
      <p:sp>
        <p:nvSpPr>
          <p:cNvPr id="39943" name="Line 8"/>
          <p:cNvSpPr>
            <a:spLocks noChangeShapeType="1"/>
          </p:cNvSpPr>
          <p:nvPr/>
        </p:nvSpPr>
        <p:spPr bwMode="auto">
          <a:xfrm flipV="1">
            <a:off x="4140200" y="4437063"/>
            <a:ext cx="0" cy="144462"/>
          </a:xfrm>
          <a:prstGeom prst="line">
            <a:avLst/>
          </a:prstGeom>
          <a:noFill/>
          <a:ln w="28575">
            <a:solidFill>
              <a:srgbClr val="800000"/>
            </a:solidFill>
            <a:round/>
            <a:headEnd/>
            <a:tailEnd/>
          </a:ln>
        </p:spPr>
        <p:txBody>
          <a:bodyPr/>
          <a:lstStyle/>
          <a:p>
            <a:endParaRPr lang="zh-CN" altLang="en-US"/>
          </a:p>
        </p:txBody>
      </p:sp>
      <p:sp>
        <p:nvSpPr>
          <p:cNvPr id="39944" name="Line 9"/>
          <p:cNvSpPr>
            <a:spLocks noChangeShapeType="1"/>
          </p:cNvSpPr>
          <p:nvPr/>
        </p:nvSpPr>
        <p:spPr bwMode="auto">
          <a:xfrm flipV="1">
            <a:off x="5580063" y="4446588"/>
            <a:ext cx="0" cy="134937"/>
          </a:xfrm>
          <a:prstGeom prst="line">
            <a:avLst/>
          </a:prstGeom>
          <a:noFill/>
          <a:ln w="28575">
            <a:solidFill>
              <a:srgbClr val="800000"/>
            </a:solidFill>
            <a:round/>
            <a:headEnd/>
            <a:tailEnd/>
          </a:ln>
        </p:spPr>
        <p:txBody>
          <a:bodyPr/>
          <a:lstStyle/>
          <a:p>
            <a:endParaRPr lang="zh-CN" altLang="en-US"/>
          </a:p>
        </p:txBody>
      </p:sp>
      <p:sp>
        <p:nvSpPr>
          <p:cNvPr id="39945" name="Text Box 10"/>
          <p:cNvSpPr txBox="1">
            <a:spLocks noChangeArrowheads="1"/>
          </p:cNvSpPr>
          <p:nvPr/>
        </p:nvSpPr>
        <p:spPr bwMode="auto">
          <a:xfrm>
            <a:off x="684213" y="4076700"/>
            <a:ext cx="574675" cy="366713"/>
          </a:xfrm>
          <a:prstGeom prst="rect">
            <a:avLst/>
          </a:prstGeom>
          <a:noFill/>
          <a:ln w="9525">
            <a:noFill/>
            <a:miter lim="800000"/>
            <a:headEnd/>
            <a:tailEnd/>
          </a:ln>
        </p:spPr>
        <p:txBody>
          <a:bodyPr>
            <a:spAutoFit/>
          </a:bodyPr>
          <a:lstStyle/>
          <a:p>
            <a:pPr>
              <a:spcBef>
                <a:spcPct val="50000"/>
              </a:spcBef>
            </a:pPr>
            <a:endParaRPr lang="zh-CN" altLang="zh-CN">
              <a:ea typeface="楷体_GB2312" pitchFamily="49" charset="-122"/>
            </a:endParaRPr>
          </a:p>
        </p:txBody>
      </p:sp>
      <p:sp>
        <p:nvSpPr>
          <p:cNvPr id="39946" name="Text Box 11"/>
          <p:cNvSpPr txBox="1">
            <a:spLocks noChangeArrowheads="1"/>
          </p:cNvSpPr>
          <p:nvPr/>
        </p:nvSpPr>
        <p:spPr bwMode="auto">
          <a:xfrm>
            <a:off x="511175" y="4076700"/>
            <a:ext cx="1252538" cy="366713"/>
          </a:xfrm>
          <a:prstGeom prst="rect">
            <a:avLst/>
          </a:prstGeom>
          <a:noFill/>
          <a:ln w="9525">
            <a:noFill/>
            <a:miter lim="800000"/>
            <a:headEnd/>
            <a:tailEnd/>
          </a:ln>
        </p:spPr>
        <p:txBody>
          <a:bodyPr>
            <a:spAutoFit/>
          </a:bodyPr>
          <a:lstStyle/>
          <a:p>
            <a:pPr>
              <a:spcBef>
                <a:spcPct val="50000"/>
              </a:spcBef>
            </a:pPr>
            <a:r>
              <a:rPr lang="zh-CN" altLang="en-US" b="1">
                <a:solidFill>
                  <a:srgbClr val="0000FF"/>
                </a:solidFill>
                <a:ea typeface="楷体_GB2312" pitchFamily="49" charset="-122"/>
              </a:rPr>
              <a:t>优先权日</a:t>
            </a:r>
          </a:p>
        </p:txBody>
      </p:sp>
      <p:sp>
        <p:nvSpPr>
          <p:cNvPr id="39947" name="Text Box 12"/>
          <p:cNvSpPr txBox="1">
            <a:spLocks noChangeArrowheads="1"/>
          </p:cNvSpPr>
          <p:nvPr/>
        </p:nvSpPr>
        <p:spPr bwMode="auto">
          <a:xfrm>
            <a:off x="1620838" y="4076700"/>
            <a:ext cx="1079500" cy="366713"/>
          </a:xfrm>
          <a:prstGeom prst="rect">
            <a:avLst/>
          </a:prstGeom>
          <a:noFill/>
          <a:ln w="9525">
            <a:noFill/>
            <a:miter lim="800000"/>
            <a:headEnd/>
            <a:tailEnd/>
          </a:ln>
        </p:spPr>
        <p:txBody>
          <a:bodyPr>
            <a:spAutoFit/>
          </a:bodyPr>
          <a:lstStyle/>
          <a:p>
            <a:pPr>
              <a:spcBef>
                <a:spcPct val="50000"/>
              </a:spcBef>
            </a:pPr>
            <a:r>
              <a:rPr lang="zh-CN" altLang="en-US" b="1">
                <a:solidFill>
                  <a:srgbClr val="0000FF"/>
                </a:solidFill>
                <a:ea typeface="楷体_GB2312" pitchFamily="49" charset="-122"/>
              </a:rPr>
              <a:t>申请日</a:t>
            </a:r>
          </a:p>
        </p:txBody>
      </p:sp>
      <p:sp>
        <p:nvSpPr>
          <p:cNvPr id="39948" name="Text Box 13"/>
          <p:cNvSpPr txBox="1">
            <a:spLocks noChangeArrowheads="1"/>
          </p:cNvSpPr>
          <p:nvPr/>
        </p:nvSpPr>
        <p:spPr bwMode="auto">
          <a:xfrm>
            <a:off x="3708400" y="4076700"/>
            <a:ext cx="1079500" cy="366713"/>
          </a:xfrm>
          <a:prstGeom prst="rect">
            <a:avLst/>
          </a:prstGeom>
          <a:noFill/>
          <a:ln w="9525">
            <a:noFill/>
            <a:miter lim="800000"/>
            <a:headEnd/>
            <a:tailEnd/>
          </a:ln>
        </p:spPr>
        <p:txBody>
          <a:bodyPr>
            <a:spAutoFit/>
          </a:bodyPr>
          <a:lstStyle/>
          <a:p>
            <a:pPr>
              <a:spcBef>
                <a:spcPct val="50000"/>
              </a:spcBef>
            </a:pPr>
            <a:r>
              <a:rPr lang="zh-CN" altLang="en-US" b="1">
                <a:solidFill>
                  <a:srgbClr val="0000FF"/>
                </a:solidFill>
                <a:ea typeface="楷体_GB2312" pitchFamily="49" charset="-122"/>
              </a:rPr>
              <a:t>授权日</a:t>
            </a:r>
          </a:p>
        </p:txBody>
      </p:sp>
      <p:sp>
        <p:nvSpPr>
          <p:cNvPr id="39949" name="Text Box 14"/>
          <p:cNvSpPr txBox="1">
            <a:spLocks noChangeArrowheads="1"/>
          </p:cNvSpPr>
          <p:nvPr/>
        </p:nvSpPr>
        <p:spPr bwMode="auto">
          <a:xfrm>
            <a:off x="4643438" y="4076700"/>
            <a:ext cx="1871662" cy="366713"/>
          </a:xfrm>
          <a:prstGeom prst="rect">
            <a:avLst/>
          </a:prstGeom>
          <a:noFill/>
          <a:ln w="9525">
            <a:noFill/>
            <a:miter lim="800000"/>
            <a:headEnd/>
            <a:tailEnd/>
          </a:ln>
        </p:spPr>
        <p:txBody>
          <a:bodyPr>
            <a:spAutoFit/>
          </a:bodyPr>
          <a:lstStyle/>
          <a:p>
            <a:pPr>
              <a:spcBef>
                <a:spcPct val="50000"/>
              </a:spcBef>
            </a:pPr>
            <a:r>
              <a:rPr lang="zh-CN" altLang="en-US" b="1">
                <a:solidFill>
                  <a:srgbClr val="0000FF"/>
                </a:solidFill>
                <a:ea typeface="楷体_GB2312" pitchFamily="49" charset="-122"/>
              </a:rPr>
              <a:t>侵权行为发生时</a:t>
            </a:r>
          </a:p>
        </p:txBody>
      </p:sp>
      <p:sp>
        <p:nvSpPr>
          <p:cNvPr id="39950" name="Text Box 15"/>
          <p:cNvSpPr txBox="1">
            <a:spLocks noChangeArrowheads="1"/>
          </p:cNvSpPr>
          <p:nvPr/>
        </p:nvSpPr>
        <p:spPr bwMode="auto">
          <a:xfrm>
            <a:off x="6805613" y="4070350"/>
            <a:ext cx="1079500" cy="366713"/>
          </a:xfrm>
          <a:prstGeom prst="rect">
            <a:avLst/>
          </a:prstGeom>
          <a:noFill/>
          <a:ln w="9525">
            <a:noFill/>
            <a:miter lim="800000"/>
            <a:headEnd/>
            <a:tailEnd/>
          </a:ln>
        </p:spPr>
        <p:txBody>
          <a:bodyPr>
            <a:spAutoFit/>
          </a:bodyPr>
          <a:lstStyle/>
          <a:p>
            <a:pPr>
              <a:spcBef>
                <a:spcPct val="50000"/>
              </a:spcBef>
            </a:pPr>
            <a:r>
              <a:rPr lang="zh-CN" altLang="en-US" b="1">
                <a:solidFill>
                  <a:srgbClr val="0000FF"/>
                </a:solidFill>
                <a:ea typeface="楷体_GB2312" pitchFamily="49" charset="-122"/>
              </a:rPr>
              <a:t>诉讼时</a:t>
            </a:r>
          </a:p>
        </p:txBody>
      </p:sp>
      <p:sp>
        <p:nvSpPr>
          <p:cNvPr id="39951" name="Line 16"/>
          <p:cNvSpPr>
            <a:spLocks noChangeShapeType="1"/>
          </p:cNvSpPr>
          <p:nvPr/>
        </p:nvSpPr>
        <p:spPr bwMode="auto">
          <a:xfrm flipV="1">
            <a:off x="7226300" y="4446588"/>
            <a:ext cx="0" cy="144462"/>
          </a:xfrm>
          <a:prstGeom prst="line">
            <a:avLst/>
          </a:prstGeom>
          <a:noFill/>
          <a:ln w="28575">
            <a:solidFill>
              <a:srgbClr val="800000"/>
            </a:solidFill>
            <a:round/>
            <a:headEnd/>
            <a:tailEnd/>
          </a:ln>
        </p:spPr>
        <p:txBody>
          <a:bodyPr/>
          <a:lstStyle/>
          <a:p>
            <a:endParaRPr lang="zh-CN" altLang="en-US"/>
          </a:p>
        </p:txBody>
      </p:sp>
      <p:sp>
        <p:nvSpPr>
          <p:cNvPr id="39952" name="Rectangle 19"/>
          <p:cNvSpPr>
            <a:spLocks noChangeArrowheads="1"/>
          </p:cNvSpPr>
          <p:nvPr/>
        </p:nvSpPr>
        <p:spPr bwMode="auto">
          <a:xfrm>
            <a:off x="684213" y="5084763"/>
            <a:ext cx="8077200" cy="720725"/>
          </a:xfrm>
          <a:prstGeom prst="rect">
            <a:avLst/>
          </a:prstGeom>
          <a:noFill/>
          <a:ln w="9525">
            <a:noFill/>
            <a:miter lim="800000"/>
            <a:headEnd/>
            <a:tailEnd/>
          </a:ln>
        </p:spPr>
        <p:txBody>
          <a:bodyPr/>
          <a:lstStyle/>
          <a:p>
            <a:pPr marL="2114550" lvl="4" indent="-285750" algn="just">
              <a:spcBef>
                <a:spcPct val="20000"/>
              </a:spcBef>
            </a:pPr>
            <a:endParaRPr lang="zh-CN" altLang="en-US" sz="2800" b="1">
              <a:latin typeface="楷体_GB2312" pitchFamily="49" charset="-122"/>
            </a:endParaRPr>
          </a:p>
        </p:txBody>
      </p:sp>
      <p:pic>
        <p:nvPicPr>
          <p:cNvPr id="18"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95" name="Group 67"/>
          <p:cNvGraphicFramePr>
            <a:graphicFrameLocks noGrp="1"/>
          </p:cNvGraphicFramePr>
          <p:nvPr>
            <p:ph idx="1"/>
          </p:nvPr>
        </p:nvGraphicFramePr>
        <p:xfrm>
          <a:off x="285750" y="1428750"/>
          <a:ext cx="8429683" cy="4333894"/>
        </p:xfrm>
        <a:graphic>
          <a:graphicData uri="http://schemas.openxmlformats.org/drawingml/2006/table">
            <a:tbl>
              <a:tblPr/>
              <a:tblGrid>
                <a:gridCol w="1375105"/>
                <a:gridCol w="1208194"/>
                <a:gridCol w="1631543"/>
                <a:gridCol w="1223682"/>
                <a:gridCol w="1291649"/>
                <a:gridCol w="1699510"/>
              </a:tblGrid>
              <a:tr h="546211">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新颖性或创造性的判断</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pitchFamily="2" charset="-122"/>
                        </a:rPr>
                        <a:t>相同或等同侵权的判断</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13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权利要求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对比文件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楷体_GB2312" pitchFamily="49" charset="-122"/>
                          <a:ea typeface="楷体_GB2312" pitchFamily="49" charset="-122"/>
                        </a:rPr>
                        <a:t>结论</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权利要求</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dirty="0" smtClean="0">
                          <a:ln>
                            <a:noFill/>
                          </a:ln>
                          <a:solidFill>
                            <a:schemeClr val="tx1"/>
                          </a:solidFill>
                          <a:effectLst/>
                          <a:latin typeface="楷体_GB2312" pitchFamily="49" charset="-122"/>
                          <a:ea typeface="楷体_GB2312" pitchFamily="49" charset="-122"/>
                        </a:rPr>
                        <a:t>被控方案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结论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无新</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相同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有新、</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创？</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endPar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r>
                        <a:rPr kumimoji="1" lang="en-US" altLang="zh-CN" sz="2400" b="1" i="1" u="sng" strike="noStrike" cap="none" normalizeH="0" baseline="0" dirty="0" smtClean="0">
                          <a:ln>
                            <a:noFill/>
                          </a:ln>
                          <a:solidFill>
                            <a:srgbClr val="C00000"/>
                          </a:solidFill>
                          <a:effectLst/>
                          <a:latin typeface="楷体_GB2312" pitchFamily="49" charset="-122"/>
                          <a:ea typeface="楷体_GB2312" pitchFamily="49" charset="-122"/>
                        </a:rPr>
                        <a:t>D</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不相、不等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无新</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相同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err="1" smtClean="0">
                          <a:ln>
                            <a:noFill/>
                          </a:ln>
                          <a:solidFill>
                            <a:schemeClr val="tx1"/>
                          </a:solidFill>
                          <a:effectLst/>
                          <a:latin typeface="楷体_GB2312" pitchFamily="49" charset="-122"/>
                          <a:ea typeface="楷体_GB2312" pitchFamily="49" charset="-122"/>
                        </a:rPr>
                        <a:t>a,b,c,d</a:t>
                      </a:r>
                      <a:endPar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无新</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相同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err="1" smtClean="0">
                          <a:ln>
                            <a:noFill/>
                          </a:ln>
                          <a:solidFill>
                            <a:schemeClr val="tx1"/>
                          </a:solidFill>
                          <a:effectLst/>
                          <a:latin typeface="楷体_GB2312" pitchFamily="49" charset="-122"/>
                          <a:ea typeface="楷体_GB2312" pitchFamily="49" charset="-122"/>
                        </a:rPr>
                        <a:t>a,b,c,d</a:t>
                      </a:r>
                      <a:endPar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楷体_GB2312" pitchFamily="49" charset="-122"/>
                          <a:ea typeface="楷体_GB2312" pitchFamily="49" charset="-122"/>
                        </a:rPr>
                        <a:t>有新颖性</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r>
                        <a:rPr kumimoji="1" lang="en-US" altLang="zh-CN" sz="2000" b="1" i="0" u="none" strike="noStrike" cap="none" normalizeH="0" baseline="0" smtClean="0">
                          <a:ln>
                            <a:noFill/>
                          </a:ln>
                          <a:solidFill>
                            <a:schemeClr val="tx1"/>
                          </a:solidFill>
                          <a:effectLst/>
                          <a:latin typeface="Times New Roman"/>
                          <a:ea typeface="楷体_GB2312" pitchFamily="49" charset="-122"/>
                        </a:rPr>
                        <a:t>‘</a:t>
                      </a:r>
                      <a:endPar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无、</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创？</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endPar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A,B,C</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rPr>
                        <a:t>A,B,C</a:t>
                      </a:r>
                      <a:r>
                        <a:rPr kumimoji="1" lang="en-US" altLang="zh-CN" sz="2000" b="1" i="0" u="none" strike="noStrike" cap="none" normalizeH="0" baseline="0" smtClean="0">
                          <a:ln>
                            <a:noFill/>
                          </a:ln>
                          <a:solidFill>
                            <a:schemeClr val="tx1"/>
                          </a:solidFill>
                          <a:effectLst/>
                          <a:latin typeface="Times New Roman"/>
                          <a:ea typeface="楷体_GB2312" pitchFamily="49" charset="-122"/>
                        </a:rPr>
                        <a:t>‘</a:t>
                      </a:r>
                      <a:endParaRPr kumimoji="1" lang="en-US" altLang="zh-CN" sz="20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不相 </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r>
                        <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rPr>
                        <a:t>等？</a:t>
                      </a:r>
                      <a:r>
                        <a:rPr kumimoji="1" lang="en-US" altLang="zh-CN" sz="2000" b="1" i="0" u="none" strike="noStrike" cap="none" normalizeH="0" baseline="0" dirty="0" smtClean="0">
                          <a:ln>
                            <a:noFill/>
                          </a:ln>
                          <a:solidFill>
                            <a:schemeClr val="tx1"/>
                          </a:solidFill>
                          <a:effectLst/>
                          <a:latin typeface="楷体_GB2312" pitchFamily="49" charset="-122"/>
                          <a:ea typeface="楷体_GB2312" pitchFamily="49" charset="-122"/>
                        </a:rPr>
                        <a:t>)</a:t>
                      </a:r>
                      <a:endParaRPr kumimoji="1" lang="zh-CN" altLang="en-US" sz="20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1713">
                        <a:alpha val="50000"/>
                      </a:srgbClr>
                    </a:solidFill>
                  </a:tcPr>
                </a:tc>
              </a:tr>
            </a:tbl>
          </a:graphicData>
        </a:graphic>
      </p:graphicFrame>
      <p:sp>
        <p:nvSpPr>
          <p:cNvPr id="44095" name="AutoShape 64"/>
          <p:cNvSpPr>
            <a:spLocks noChangeArrowheads="1"/>
          </p:cNvSpPr>
          <p:nvPr/>
        </p:nvSpPr>
        <p:spPr bwMode="auto">
          <a:xfrm>
            <a:off x="2500313" y="5857875"/>
            <a:ext cx="1511300" cy="609600"/>
          </a:xfrm>
          <a:prstGeom prst="wedgeRectCallout">
            <a:avLst>
              <a:gd name="adj1" fmla="val -55778"/>
              <a:gd name="adj2" fmla="val -101824"/>
            </a:avLst>
          </a:prstGeom>
          <a:noFill/>
          <a:ln w="19050">
            <a:solidFill>
              <a:srgbClr val="0000FF"/>
            </a:solidFill>
            <a:miter lim="800000"/>
            <a:headEnd/>
            <a:tailEnd/>
          </a:ln>
        </p:spPr>
        <p:txBody>
          <a:bodyPr/>
          <a:lstStyle/>
          <a:p>
            <a:pPr algn="ctr"/>
            <a:r>
              <a:rPr lang="zh-CN" altLang="en-US" b="1">
                <a:ea typeface="楷体_GB2312" pitchFamily="49" charset="-122"/>
              </a:rPr>
              <a:t>惯用手段的直接替换</a:t>
            </a:r>
          </a:p>
        </p:txBody>
      </p:sp>
      <p:pic>
        <p:nvPicPr>
          <p:cNvPr id="5"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a:xfrm>
            <a:off x="2143108" y="4286256"/>
            <a:ext cx="6543692" cy="1839907"/>
          </a:xfrm>
        </p:spPr>
        <p:txBody>
          <a:bodyPr/>
          <a:lstStyle/>
          <a:p>
            <a:pPr>
              <a:buNone/>
            </a:pPr>
            <a:r>
              <a:rPr lang="en-US" altLang="zh-CN" dirty="0" smtClean="0"/>
              <a:t>    </a:t>
            </a:r>
            <a:endParaRPr lang="zh-CN" altLang="en-US" dirty="0"/>
          </a:p>
        </p:txBody>
      </p:sp>
      <p:sp>
        <p:nvSpPr>
          <p:cNvPr id="19460" name="TextBox 6"/>
          <p:cNvSpPr txBox="1">
            <a:spLocks noChangeArrowheads="1"/>
          </p:cNvSpPr>
          <p:nvPr/>
        </p:nvSpPr>
        <p:spPr bwMode="auto">
          <a:xfrm>
            <a:off x="571472" y="1500174"/>
            <a:ext cx="3929090" cy="4401205"/>
          </a:xfrm>
          <a:prstGeom prst="rect">
            <a:avLst/>
          </a:prstGeom>
          <a:noFill/>
          <a:ln w="9525">
            <a:noFill/>
            <a:miter lim="800000"/>
            <a:headEnd/>
            <a:tailEnd/>
          </a:ln>
        </p:spPr>
        <p:txBody>
          <a:bodyPr wrap="square">
            <a:spAutoFit/>
          </a:bodyPr>
          <a:lstStyle/>
          <a:p>
            <a:pPr eaLnBrk="1" hangingPunct="1"/>
            <a:r>
              <a:rPr lang="en-US" altLang="zh-CN" sz="2800" b="1" dirty="0" smtClean="0">
                <a:solidFill>
                  <a:srgbClr val="00B050"/>
                </a:solidFill>
                <a:latin typeface="黑体" pitchFamily="2" charset="-122"/>
                <a:ea typeface="黑体" pitchFamily="2" charset="-122"/>
              </a:rPr>
              <a:t>1.1.3</a:t>
            </a:r>
            <a:r>
              <a:rPr lang="zh-CN" altLang="en-US" sz="2800" b="1" dirty="0" smtClean="0">
                <a:solidFill>
                  <a:srgbClr val="00B050"/>
                </a:solidFill>
                <a:latin typeface="黑体" pitchFamily="2" charset="-122"/>
                <a:ea typeface="黑体" pitchFamily="2" charset="-122"/>
              </a:rPr>
              <a:t>、专利挖掘</a:t>
            </a:r>
            <a:endParaRPr lang="en-US" altLang="zh-CN" sz="2800" b="1" dirty="0" smtClean="0">
              <a:solidFill>
                <a:srgbClr val="00B050"/>
              </a:solidFill>
              <a:latin typeface="黑体" pitchFamily="2" charset="-122"/>
              <a:ea typeface="黑体" pitchFamily="2" charset="-122"/>
            </a:endParaRPr>
          </a:p>
          <a:p>
            <a:pPr eaLnBrk="1" hangingPunct="1"/>
            <a:endParaRPr lang="en-US" altLang="zh-CN" sz="2800" b="1" dirty="0" smtClean="0">
              <a:solidFill>
                <a:srgbClr val="00B050"/>
              </a:solidFill>
              <a:latin typeface="黑体" pitchFamily="2" charset="-122"/>
              <a:ea typeface="黑体" pitchFamily="2" charset="-122"/>
            </a:endParaRPr>
          </a:p>
          <a:p>
            <a:pPr eaLnBrk="1" hangingPunct="1"/>
            <a:r>
              <a:rPr lang="zh-CN" altLang="en-US" sz="2800" b="1" dirty="0" smtClean="0">
                <a:latin typeface="黑体" pitchFamily="2" charset="-122"/>
                <a:ea typeface="黑体" pitchFamily="2" charset="-122"/>
              </a:rPr>
              <a:t>在</a:t>
            </a:r>
            <a:r>
              <a:rPr lang="zh-CN" altLang="en-US" sz="2800" b="1" dirty="0">
                <a:latin typeface="黑体" pitchFamily="2" charset="-122"/>
                <a:ea typeface="黑体" pitchFamily="2" charset="-122"/>
              </a:rPr>
              <a:t>技术研发或者产品开发中，对所取得的技术成果从技术和法律层面进行剖析、整理、拆分和筛选，从而</a:t>
            </a:r>
            <a:r>
              <a:rPr lang="zh-CN" altLang="en-US" sz="2800" b="1" dirty="0">
                <a:solidFill>
                  <a:srgbClr val="C00000"/>
                </a:solidFill>
                <a:latin typeface="黑体" pitchFamily="2" charset="-122"/>
                <a:ea typeface="黑体" pitchFamily="2" charset="-122"/>
              </a:rPr>
              <a:t>确定用以申请专利的技术创新点和技术</a:t>
            </a:r>
            <a:r>
              <a:rPr lang="zh-CN" altLang="en-US" sz="2800" b="1" dirty="0" smtClean="0">
                <a:solidFill>
                  <a:srgbClr val="C00000"/>
                </a:solidFill>
                <a:latin typeface="黑体" pitchFamily="2" charset="-122"/>
                <a:ea typeface="黑体" pitchFamily="2" charset="-122"/>
              </a:rPr>
              <a:t>方案</a:t>
            </a:r>
            <a:r>
              <a:rPr lang="en-US" altLang="zh-CN" sz="2800" b="1" dirty="0" smtClean="0">
                <a:solidFill>
                  <a:srgbClr val="C00000"/>
                </a:solidFill>
                <a:latin typeface="黑体" pitchFamily="2" charset="-122"/>
                <a:ea typeface="黑体" pitchFamily="2" charset="-122"/>
              </a:rPr>
              <a:t>—</a:t>
            </a:r>
            <a:r>
              <a:rPr lang="zh-CN" altLang="en-US" sz="2800" b="1" dirty="0" smtClean="0">
                <a:solidFill>
                  <a:srgbClr val="00B050"/>
                </a:solidFill>
                <a:latin typeface="黑体" pitchFamily="2" charset="-122"/>
                <a:ea typeface="黑体" pitchFamily="2" charset="-122"/>
              </a:rPr>
              <a:t>怎样多申请专利</a:t>
            </a:r>
            <a:endParaRPr lang="zh-CN" altLang="en-US" sz="2800" b="1" dirty="0">
              <a:solidFill>
                <a:srgbClr val="00B050"/>
              </a:solidFill>
              <a:latin typeface="黑体" pitchFamily="2" charset="-122"/>
              <a:ea typeface="黑体" pitchFamily="2" charset="-122"/>
            </a:endParaRPr>
          </a:p>
        </p:txBody>
      </p:sp>
      <p:sp>
        <p:nvSpPr>
          <p:cNvPr id="11" name="AutoShape 11" descr="culture_option1_p32"/>
          <p:cNvSpPr>
            <a:spLocks noChangeArrowheads="1"/>
          </p:cNvSpPr>
          <p:nvPr/>
        </p:nvSpPr>
        <p:spPr bwMode="auto">
          <a:xfrm>
            <a:off x="4714876" y="2285992"/>
            <a:ext cx="3905247" cy="3295645"/>
          </a:xfrm>
          <a:prstGeom prst="roundRect">
            <a:avLst>
              <a:gd name="adj" fmla="val 4667"/>
            </a:avLst>
          </a:prstGeom>
          <a:blipFill dpi="0" rotWithShape="1">
            <a:blip r:embed="rId2"/>
            <a:srcRect/>
            <a:stretch>
              <a:fillRect/>
            </a:stretch>
          </a:blipFill>
          <a:ln w="9525" algn="ctr">
            <a:noFill/>
            <a:round/>
            <a:headEnd/>
            <a:tailEnd/>
          </a:ln>
        </p:spPr>
        <p:txBody>
          <a:bodyPr wrap="none" lIns="87752" tIns="43876" rIns="87752" bIns="43876" anchor="ctr"/>
          <a:lstStyle/>
          <a:p>
            <a:endParaRPr lang="zh-CN" altLang="en-US"/>
          </a:p>
        </p:txBody>
      </p:sp>
      <p:pic>
        <p:nvPicPr>
          <p:cNvPr id="6"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idx="1"/>
          </p:nvPr>
        </p:nvSpPr>
        <p:spPr>
          <a:xfrm>
            <a:off x="428625" y="1714500"/>
            <a:ext cx="8258175" cy="4152900"/>
          </a:xfrm>
        </p:spPr>
        <p:txBody>
          <a:bodyPr>
            <a:normAutofit lnSpcReduction="10000"/>
          </a:bodyPr>
          <a:lstStyle/>
          <a:p>
            <a:r>
              <a:rPr lang="en-US" altLang="zh-CN" b="1" dirty="0" smtClean="0">
                <a:solidFill>
                  <a:srgbClr val="10E238"/>
                </a:solidFill>
                <a:latin typeface="黑体" pitchFamily="2" charset="-122"/>
                <a:ea typeface="黑体" pitchFamily="2" charset="-122"/>
              </a:rPr>
              <a:t>3.7</a:t>
            </a:r>
            <a:r>
              <a:rPr lang="zh-CN" altLang="en-US" b="1" dirty="0" smtClean="0">
                <a:solidFill>
                  <a:srgbClr val="10E238"/>
                </a:solidFill>
                <a:latin typeface="黑体" pitchFamily="2" charset="-122"/>
                <a:ea typeface="黑体" pitchFamily="2" charset="-122"/>
              </a:rPr>
              <a:t>、</a:t>
            </a:r>
            <a:r>
              <a:rPr lang="zh-CN" altLang="en-US" sz="2800" b="1" dirty="0" smtClean="0">
                <a:solidFill>
                  <a:srgbClr val="10E238"/>
                </a:solidFill>
                <a:latin typeface="黑体" pitchFamily="2" charset="-122"/>
                <a:ea typeface="黑体" pitchFamily="2" charset="-122"/>
              </a:rPr>
              <a:t>侵权诉讼一审中，专利权被他人请求无效</a:t>
            </a:r>
            <a:endParaRPr lang="en-US" altLang="zh-CN" sz="2800" b="1" dirty="0" smtClean="0">
              <a:solidFill>
                <a:srgbClr val="10E238"/>
              </a:solidFill>
              <a:latin typeface="黑体" pitchFamily="2" charset="-122"/>
              <a:ea typeface="黑体" pitchFamily="2" charset="-122"/>
            </a:endParaRPr>
          </a:p>
          <a:p>
            <a:r>
              <a:rPr lang="zh-CN" altLang="en-US" b="1" dirty="0" smtClean="0">
                <a:latin typeface="黑体" pitchFamily="2" charset="-122"/>
                <a:ea typeface="黑体" pitchFamily="2" charset="-122"/>
              </a:rPr>
              <a:t>专利权人在无效程序及行政诉讼程序中的意见陈述：</a:t>
            </a:r>
          </a:p>
          <a:p>
            <a:r>
              <a:rPr lang="zh-CN" altLang="en-US" b="1" dirty="0" smtClean="0">
                <a:latin typeface="黑体" pitchFamily="2" charset="-122"/>
                <a:ea typeface="黑体" pitchFamily="2" charset="-122"/>
              </a:rPr>
              <a:t>权利要求1记载，活动桩设有供锁具插入的孔。该描述的含义是，</a:t>
            </a:r>
            <a:r>
              <a:rPr lang="zh-CN" altLang="en-US" b="1" dirty="0" smtClean="0">
                <a:solidFill>
                  <a:srgbClr val="FF0066"/>
                </a:solidFill>
                <a:latin typeface="黑体" pitchFamily="2" charset="-122"/>
                <a:ea typeface="黑体" pitchFamily="2" charset="-122"/>
              </a:rPr>
              <a:t>锁具不是永久固定在孔中，而是根据使用状态呈现两种连接关系，即锁定时位于活动桩的孔中，打开时，从孔中取出，与活动桩的孔分离。 </a:t>
            </a:r>
          </a:p>
        </p:txBody>
      </p:sp>
      <p:sp>
        <p:nvSpPr>
          <p:cNvPr id="80898" name="灯片编号占位符 5"/>
          <p:cNvSpPr>
            <a:spLocks noGrp="1"/>
          </p:cNvSpPr>
          <p:nvPr>
            <p:ph type="sldNum" sz="quarter" idx="12"/>
          </p:nvPr>
        </p:nvSpPr>
        <p:spPr>
          <a:xfrm>
            <a:off x="457200" y="6245225"/>
            <a:ext cx="2133600" cy="476250"/>
          </a:xfrm>
          <a:noFill/>
        </p:spPr>
        <p:txBody>
          <a:bodyPr/>
          <a:lstStyle/>
          <a:p>
            <a:pPr algn="l"/>
            <a:fld id="{B0863B80-B3FB-44E1-9441-7C8261B67EB0}" type="slidenum">
              <a:rPr lang="en-US" altLang="zh-CN" smtClean="0">
                <a:latin typeface="Arial" pitchFamily="34" charset="0"/>
                <a:ea typeface="宋体" pitchFamily="2" charset="-122"/>
              </a:rPr>
              <a:pPr algn="l"/>
              <a:t>60</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idx="1"/>
          </p:nvPr>
        </p:nvSpPr>
        <p:spPr>
          <a:xfrm>
            <a:off x="428625" y="1500188"/>
            <a:ext cx="8286750" cy="4643437"/>
          </a:xfrm>
        </p:spPr>
        <p:txBody>
          <a:bodyPr/>
          <a:lstStyle/>
          <a:p>
            <a:pPr>
              <a:lnSpc>
                <a:spcPct val="110000"/>
              </a:lnSpc>
            </a:pPr>
            <a:r>
              <a:rPr lang="zh-CN" altLang="en-US" sz="2800" b="1" dirty="0" smtClean="0">
                <a:solidFill>
                  <a:srgbClr val="AABA14"/>
                </a:solidFill>
                <a:latin typeface="黑体" pitchFamily="2" charset="-122"/>
                <a:ea typeface="黑体" pitchFamily="2" charset="-122"/>
              </a:rPr>
              <a:t>无效宣告请求审查决定认定：</a:t>
            </a:r>
            <a:endParaRPr lang="en-US" altLang="zh-CN" sz="2800" b="1" dirty="0" smtClean="0">
              <a:solidFill>
                <a:srgbClr val="AABA14"/>
              </a:solidFill>
              <a:latin typeface="黑体" pitchFamily="2" charset="-122"/>
              <a:ea typeface="黑体" pitchFamily="2" charset="-122"/>
            </a:endParaRPr>
          </a:p>
          <a:p>
            <a:pPr>
              <a:lnSpc>
                <a:spcPct val="110000"/>
              </a:lnSpc>
            </a:pPr>
            <a:r>
              <a:rPr lang="zh-CN" altLang="en-US" sz="2800" b="1" dirty="0" smtClean="0">
                <a:latin typeface="黑体" pitchFamily="2" charset="-122"/>
                <a:ea typeface="黑体" pitchFamily="2" charset="-122"/>
              </a:rPr>
              <a:t>“在锁闭地桩锁时，权利要求1的活动桩上所设置的孔可供锁具</a:t>
            </a:r>
            <a:r>
              <a:rPr lang="zh-CN" altLang="en-US" sz="2800" b="1" dirty="0" smtClean="0">
                <a:solidFill>
                  <a:srgbClr val="C31713"/>
                </a:solidFill>
                <a:latin typeface="黑体" pitchFamily="2" charset="-122"/>
                <a:ea typeface="黑体" pitchFamily="2" charset="-122"/>
              </a:rPr>
              <a:t>整体的</a:t>
            </a:r>
            <a:r>
              <a:rPr lang="zh-CN" altLang="en-US" sz="2800" b="1" dirty="0" smtClean="0">
                <a:latin typeface="黑体" pitchFamily="2" charset="-122"/>
                <a:ea typeface="黑体" pitchFamily="2" charset="-122"/>
              </a:rPr>
              <a:t>插入以达到锁闭地桩锁的目的，</a:t>
            </a:r>
            <a:r>
              <a:rPr lang="zh-CN" altLang="en-US" sz="2800" b="1" dirty="0" smtClean="0">
                <a:solidFill>
                  <a:srgbClr val="C31713"/>
                </a:solidFill>
                <a:latin typeface="黑体" pitchFamily="2" charset="-122"/>
                <a:ea typeface="黑体" pitchFamily="2" charset="-122"/>
              </a:rPr>
              <a:t>开启地桩锁时，可将锁具全部取出</a:t>
            </a:r>
            <a:r>
              <a:rPr lang="zh-CN" altLang="en-US" sz="2800" b="1" dirty="0" smtClean="0">
                <a:solidFill>
                  <a:srgbClr val="C00000"/>
                </a:solidFill>
                <a:latin typeface="黑体" pitchFamily="2" charset="-122"/>
                <a:ea typeface="黑体" pitchFamily="2" charset="-122"/>
              </a:rPr>
              <a:t>，活动桩上也无需设置附加的固定装置来固定锁具</a:t>
            </a:r>
            <a:r>
              <a:rPr lang="zh-CN" altLang="en-US" sz="2800" b="1" dirty="0" smtClean="0">
                <a:latin typeface="黑体" pitchFamily="2" charset="-122"/>
                <a:ea typeface="黑体" pitchFamily="2" charset="-122"/>
              </a:rPr>
              <a:t>，因而本专利相对于现有技术具有实质性特点和进步，本领域技术人员在现有技术基础上不能达到本专利权利要求1所述结构的汽车地桩锁，因此权利要求1相对于附件1、2具备创造性。”</a:t>
            </a:r>
            <a:r>
              <a:rPr lang="zh-CN" altLang="en-US" b="1" dirty="0" smtClean="0">
                <a:latin typeface="黑体" pitchFamily="2" charset="-122"/>
                <a:ea typeface="黑体" pitchFamily="2" charset="-122"/>
              </a:rPr>
              <a:t> </a:t>
            </a:r>
          </a:p>
        </p:txBody>
      </p:sp>
      <p:sp>
        <p:nvSpPr>
          <p:cNvPr id="81922" name="灯片编号占位符 5"/>
          <p:cNvSpPr>
            <a:spLocks noGrp="1"/>
          </p:cNvSpPr>
          <p:nvPr>
            <p:ph type="sldNum" sz="quarter" idx="12"/>
          </p:nvPr>
        </p:nvSpPr>
        <p:spPr>
          <a:xfrm>
            <a:off x="457200" y="6245225"/>
            <a:ext cx="2133600" cy="476250"/>
          </a:xfrm>
          <a:noFill/>
        </p:spPr>
        <p:txBody>
          <a:bodyPr/>
          <a:lstStyle/>
          <a:p>
            <a:pPr algn="l"/>
            <a:fld id="{9764C956-7321-4006-B6E4-C71A128E620D}" type="slidenum">
              <a:rPr lang="en-US" altLang="zh-CN" smtClean="0">
                <a:latin typeface="Arial" pitchFamily="34" charset="0"/>
                <a:ea typeface="宋体" pitchFamily="2" charset="-122"/>
              </a:rPr>
              <a:pPr algn="l"/>
              <a:t>61</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14290"/>
            <a:ext cx="1371600" cy="776288"/>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内容占位符 2"/>
          <p:cNvSpPr>
            <a:spLocks noGrp="1"/>
          </p:cNvSpPr>
          <p:nvPr>
            <p:ph idx="1"/>
          </p:nvPr>
        </p:nvSpPr>
        <p:spPr>
          <a:xfrm>
            <a:off x="428625" y="1214438"/>
            <a:ext cx="8258175" cy="4652962"/>
          </a:xfrm>
        </p:spPr>
        <p:txBody>
          <a:bodyPr/>
          <a:lstStyle/>
          <a:p>
            <a:r>
              <a:rPr lang="en-US" altLang="zh-CN" smtClean="0"/>
              <a:t> </a:t>
            </a:r>
            <a:endParaRPr lang="zh-CN" altLang="en-US" smtClean="0"/>
          </a:p>
        </p:txBody>
      </p:sp>
      <p:pic>
        <p:nvPicPr>
          <p:cNvPr id="82948" name="图片 3"/>
          <p:cNvPicPr>
            <a:picLocks noChangeAspect="1" noChangeArrowheads="1"/>
          </p:cNvPicPr>
          <p:nvPr/>
        </p:nvPicPr>
        <p:blipFill>
          <a:blip r:embed="rId2"/>
          <a:srcRect l="10603" t="1643" r="2742" b="4460"/>
          <a:stretch>
            <a:fillRect/>
          </a:stretch>
        </p:blipFill>
        <p:spPr bwMode="auto">
          <a:xfrm>
            <a:off x="642938" y="1714500"/>
            <a:ext cx="3786187" cy="4500563"/>
          </a:xfrm>
          <a:prstGeom prst="rect">
            <a:avLst/>
          </a:prstGeom>
          <a:noFill/>
          <a:ln w="9525">
            <a:noFill/>
            <a:miter lim="800000"/>
            <a:headEnd/>
            <a:tailEnd/>
          </a:ln>
        </p:spPr>
      </p:pic>
      <p:pic>
        <p:nvPicPr>
          <p:cNvPr id="82949" name="图片 4"/>
          <p:cNvPicPr>
            <a:picLocks noChangeAspect="1" noChangeArrowheads="1"/>
          </p:cNvPicPr>
          <p:nvPr/>
        </p:nvPicPr>
        <p:blipFill>
          <a:blip r:embed="rId3"/>
          <a:srcRect l="1260" t="5431" r="1440" b="4977"/>
          <a:stretch>
            <a:fillRect/>
          </a:stretch>
        </p:blipFill>
        <p:spPr bwMode="auto">
          <a:xfrm>
            <a:off x="4500563" y="1785938"/>
            <a:ext cx="4143375" cy="4071937"/>
          </a:xfrm>
          <a:prstGeom prst="rect">
            <a:avLst/>
          </a:prstGeom>
          <a:noFill/>
          <a:ln w="9525">
            <a:noFill/>
            <a:miter lim="800000"/>
            <a:headEnd/>
            <a:tailEnd/>
          </a:ln>
        </p:spPr>
      </p:pic>
      <p:pic>
        <p:nvPicPr>
          <p:cNvPr id="5"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3"/>
          <p:cNvSpPr>
            <a:spLocks noGrp="1" noChangeArrowheads="1"/>
          </p:cNvSpPr>
          <p:nvPr>
            <p:ph idx="1"/>
          </p:nvPr>
        </p:nvSpPr>
        <p:spPr>
          <a:xfrm>
            <a:off x="357188" y="1500188"/>
            <a:ext cx="8329612" cy="4367212"/>
          </a:xfrm>
        </p:spPr>
        <p:txBody>
          <a:bodyPr/>
          <a:lstStyle/>
          <a:p>
            <a:r>
              <a:rPr lang="en-US" altLang="zh-CN" b="1" dirty="0" smtClean="0">
                <a:solidFill>
                  <a:srgbClr val="C31713"/>
                </a:solidFill>
                <a:ea typeface="黑体" pitchFamily="2" charset="-122"/>
              </a:rPr>
              <a:t>3.8</a:t>
            </a:r>
            <a:r>
              <a:rPr lang="zh-CN" altLang="en-US" b="1" dirty="0" smtClean="0">
                <a:solidFill>
                  <a:srgbClr val="C31713"/>
                </a:solidFill>
                <a:ea typeface="黑体" pitchFamily="2" charset="-122"/>
              </a:rPr>
              <a:t>、诉讼过程</a:t>
            </a:r>
            <a:endParaRPr lang="en-US" altLang="zh-CN" b="1" dirty="0" smtClean="0">
              <a:solidFill>
                <a:srgbClr val="C31713"/>
              </a:solidFill>
              <a:ea typeface="黑体" pitchFamily="2" charset="-122"/>
            </a:endParaRPr>
          </a:p>
          <a:p>
            <a:r>
              <a:rPr lang="en-US" altLang="zh-CN" b="1" dirty="0" smtClean="0">
                <a:solidFill>
                  <a:srgbClr val="00B050"/>
                </a:solidFill>
                <a:ea typeface="黑体" pitchFamily="2" charset="-122"/>
              </a:rPr>
              <a:t>3.8.1</a:t>
            </a:r>
            <a:r>
              <a:rPr lang="zh-CN" altLang="en-US" b="1" dirty="0" smtClean="0">
                <a:solidFill>
                  <a:srgbClr val="00B050"/>
                </a:solidFill>
                <a:ea typeface="黑体" pitchFamily="2" charset="-122"/>
              </a:rPr>
              <a:t>、侵权诉讼一审法院认为</a:t>
            </a:r>
            <a:endParaRPr lang="en-US" altLang="zh-CN" b="1" dirty="0" smtClean="0">
              <a:solidFill>
                <a:srgbClr val="00B050"/>
              </a:solidFill>
              <a:latin typeface="楷体_GB2312" pitchFamily="49" charset="-122"/>
            </a:endParaRPr>
          </a:p>
          <a:p>
            <a:r>
              <a:rPr lang="zh-CN" altLang="en-US" b="1" dirty="0" smtClean="0">
                <a:latin typeface="黑体" pitchFamily="2" charset="-122"/>
                <a:ea typeface="黑体" pitchFamily="2" charset="-122"/>
              </a:rPr>
              <a:t>专利权人在相应程序中的陈述，权利要求1中记载的</a:t>
            </a:r>
            <a:r>
              <a:rPr lang="zh-CN" altLang="en-US" b="1" dirty="0" smtClean="0">
                <a:solidFill>
                  <a:srgbClr val="0000FF"/>
                </a:solidFill>
                <a:latin typeface="黑体" pitchFamily="2" charset="-122"/>
                <a:ea typeface="黑体" pitchFamily="2" charset="-122"/>
              </a:rPr>
              <a:t>“活动桩设有供锁具插入的孔”的含义，是指“锁具不是永久固定在孔中，而是根据使用状态呈现两种连接关系，即锁定时位于活动桩的孔中，打开时，从孔中取出，与活动桩分离。” </a:t>
            </a:r>
          </a:p>
        </p:txBody>
      </p:sp>
      <p:sp>
        <p:nvSpPr>
          <p:cNvPr id="83970" name="灯片编号占位符 5"/>
          <p:cNvSpPr>
            <a:spLocks noGrp="1"/>
          </p:cNvSpPr>
          <p:nvPr>
            <p:ph type="sldNum" sz="quarter" idx="12"/>
          </p:nvPr>
        </p:nvSpPr>
        <p:spPr>
          <a:xfrm>
            <a:off x="457200" y="6245225"/>
            <a:ext cx="2133600" cy="476250"/>
          </a:xfrm>
          <a:noFill/>
        </p:spPr>
        <p:txBody>
          <a:bodyPr/>
          <a:lstStyle/>
          <a:p>
            <a:pPr algn="l"/>
            <a:fld id="{9DF22EA5-9780-4A04-A3F3-000B0B83CE33}" type="slidenum">
              <a:rPr lang="en-US" altLang="zh-CN" smtClean="0">
                <a:latin typeface="Arial" pitchFamily="34" charset="0"/>
                <a:ea typeface="宋体" pitchFamily="2" charset="-122"/>
              </a:rPr>
              <a:pPr algn="l"/>
              <a:t>63</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3"/>
          <p:cNvSpPr>
            <a:spLocks noGrp="1" noChangeArrowheads="1"/>
          </p:cNvSpPr>
          <p:nvPr>
            <p:ph idx="1"/>
          </p:nvPr>
        </p:nvSpPr>
        <p:spPr>
          <a:xfrm>
            <a:off x="357188" y="1571625"/>
            <a:ext cx="8358187" cy="4357688"/>
          </a:xfrm>
        </p:spPr>
        <p:txBody>
          <a:bodyPr/>
          <a:lstStyle/>
          <a:p>
            <a:pPr>
              <a:lnSpc>
                <a:spcPct val="120000"/>
              </a:lnSpc>
            </a:pPr>
            <a:r>
              <a:rPr lang="zh-CN" altLang="en-US" sz="2400" b="1" smtClean="0">
                <a:solidFill>
                  <a:srgbClr val="C31713"/>
                </a:solidFill>
                <a:ea typeface="黑体" pitchFamily="2" charset="-122"/>
              </a:rPr>
              <a:t>侵权诉讼一审法院认为：</a:t>
            </a:r>
            <a:endParaRPr lang="en-US" altLang="zh-CN" sz="2400" b="1" smtClean="0">
              <a:latin typeface="楷体_GB2312" pitchFamily="49" charset="-122"/>
            </a:endParaRPr>
          </a:p>
          <a:p>
            <a:pPr>
              <a:lnSpc>
                <a:spcPct val="120000"/>
              </a:lnSpc>
            </a:pPr>
            <a:r>
              <a:rPr lang="zh-CN" altLang="en-US" sz="2400" b="1" smtClean="0">
                <a:solidFill>
                  <a:srgbClr val="0000FF"/>
                </a:solidFill>
                <a:latin typeface="黑体" pitchFamily="2" charset="-122"/>
                <a:ea typeface="黑体" pitchFamily="2" charset="-122"/>
              </a:rPr>
              <a:t>而被控侵权产品的锁具是固定在底座上的，在锁具锁定时锁舌插入“∧”形杆上的孔内，使右杆与底座相连。故被控侵权产品的该技术特征与“活动桩设有供锁具插入的孔”是不相同的。</a:t>
            </a:r>
          </a:p>
          <a:p>
            <a:r>
              <a:rPr lang="zh-CN" altLang="en-US" sz="2400" b="1" smtClean="0">
                <a:latin typeface="黑体" pitchFamily="2" charset="-122"/>
                <a:ea typeface="黑体" pitchFamily="2" charset="-122"/>
              </a:rPr>
              <a:t>根据禁止反悔原则，专利权人亦不能以等同为由主张专利侵权成立。由于上述技术特征既不相同，也不能主张等同，故被控侵权产品的技术特征未覆盖权利要求1记载的全部技术特征，未落入涉案专利权的保护范围。</a:t>
            </a:r>
            <a:endParaRPr lang="en-US" altLang="zh-CN" sz="2400" b="1" smtClean="0">
              <a:latin typeface="黑体" pitchFamily="2" charset="-122"/>
              <a:ea typeface="黑体" pitchFamily="2" charset="-122"/>
            </a:endParaRPr>
          </a:p>
          <a:p>
            <a:r>
              <a:rPr lang="zh-CN" altLang="en-US" sz="2400" b="1" smtClean="0">
                <a:solidFill>
                  <a:srgbClr val="FF0000"/>
                </a:solidFill>
                <a:latin typeface="黑体" pitchFamily="2" charset="-122"/>
                <a:ea typeface="黑体" pitchFamily="2" charset="-122"/>
              </a:rPr>
              <a:t>二审维持一审</a:t>
            </a:r>
            <a:r>
              <a:rPr lang="zh-CN" altLang="en-US" sz="2400" b="1" smtClean="0">
                <a:latin typeface="黑体" pitchFamily="2" charset="-122"/>
                <a:ea typeface="黑体" pitchFamily="2" charset="-122"/>
              </a:rPr>
              <a:t> </a:t>
            </a:r>
          </a:p>
        </p:txBody>
      </p:sp>
      <p:sp>
        <p:nvSpPr>
          <p:cNvPr id="84994" name="灯片编号占位符 5"/>
          <p:cNvSpPr>
            <a:spLocks noGrp="1"/>
          </p:cNvSpPr>
          <p:nvPr>
            <p:ph type="sldNum" sz="quarter" idx="12"/>
          </p:nvPr>
        </p:nvSpPr>
        <p:spPr>
          <a:xfrm>
            <a:off x="457200" y="6245225"/>
            <a:ext cx="2133600" cy="476250"/>
          </a:xfrm>
          <a:noFill/>
        </p:spPr>
        <p:txBody>
          <a:bodyPr/>
          <a:lstStyle/>
          <a:p>
            <a:pPr algn="l"/>
            <a:fld id="{B8B68084-EA82-423C-9D21-667913D7BC5D}" type="slidenum">
              <a:rPr lang="en-US" altLang="zh-CN" smtClean="0">
                <a:latin typeface="Arial" pitchFamily="34" charset="0"/>
                <a:ea typeface="宋体" pitchFamily="2" charset="-122"/>
              </a:rPr>
              <a:pPr algn="l"/>
              <a:t>64</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143768" y="285728"/>
            <a:ext cx="1371600" cy="776288"/>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214422"/>
            <a:ext cx="8186766" cy="4911741"/>
          </a:xfrm>
        </p:spPr>
        <p:txBody>
          <a:bodyPr>
            <a:normAutofit lnSpcReduction="10000"/>
          </a:bodyPr>
          <a:lstStyle/>
          <a:p>
            <a:r>
              <a:rPr lang="zh-CN" altLang="en-US" b="1" dirty="0" smtClean="0">
                <a:solidFill>
                  <a:srgbClr val="C00000"/>
                </a:solidFill>
                <a:latin typeface="黑体" pitchFamily="49" charset="-122"/>
                <a:ea typeface="黑体" pitchFamily="49" charset="-122"/>
              </a:rPr>
              <a:t>禁止反悔原则</a:t>
            </a:r>
            <a:endParaRPr lang="en-US" altLang="zh-CN" b="1" dirty="0" smtClean="0">
              <a:solidFill>
                <a:srgbClr val="C00000"/>
              </a:solidFill>
              <a:latin typeface="黑体" pitchFamily="49" charset="-122"/>
              <a:ea typeface="黑体" pitchFamily="49" charset="-122"/>
            </a:endParaRPr>
          </a:p>
          <a:p>
            <a:r>
              <a:rPr lang="en-US" altLang="zh-CN" b="1" dirty="0" smtClean="0">
                <a:solidFill>
                  <a:srgbClr val="C00000"/>
                </a:solidFill>
                <a:latin typeface="黑体" pitchFamily="49" charset="-122"/>
                <a:ea typeface="黑体" pitchFamily="49" charset="-122"/>
              </a:rPr>
              <a:t>09</a:t>
            </a:r>
            <a:r>
              <a:rPr lang="zh-CN" altLang="en-US" b="1" dirty="0" smtClean="0">
                <a:solidFill>
                  <a:srgbClr val="C00000"/>
                </a:solidFill>
                <a:latin typeface="黑体" pitchFamily="49" charset="-122"/>
                <a:ea typeface="黑体" pitchFamily="49" charset="-122"/>
              </a:rPr>
              <a:t>年</a:t>
            </a:r>
            <a:r>
              <a:rPr lang="en-US" altLang="zh-CN" b="1" dirty="0" smtClean="0">
                <a:solidFill>
                  <a:srgbClr val="C00000"/>
                </a:solidFill>
                <a:latin typeface="黑体" pitchFamily="49" charset="-122"/>
                <a:ea typeface="黑体" pitchFamily="49" charset="-122"/>
              </a:rPr>
              <a:t>《</a:t>
            </a:r>
            <a:r>
              <a:rPr lang="zh-CN" altLang="en-US" b="1" dirty="0" smtClean="0">
                <a:solidFill>
                  <a:srgbClr val="C00000"/>
                </a:solidFill>
                <a:latin typeface="黑体" pitchFamily="49" charset="-122"/>
                <a:ea typeface="黑体" pitchFamily="49" charset="-122"/>
              </a:rPr>
              <a:t>最高人民法院关于审理侵犯专利权纠纷案件应用法律若干问题的解释</a:t>
            </a:r>
            <a:r>
              <a:rPr lang="en-US" altLang="zh-CN" b="1" dirty="0" smtClean="0">
                <a:solidFill>
                  <a:srgbClr val="C00000"/>
                </a:solidFill>
                <a:latin typeface="黑体" pitchFamily="49" charset="-122"/>
                <a:ea typeface="黑体" pitchFamily="49" charset="-122"/>
              </a:rPr>
              <a:t>》</a:t>
            </a:r>
            <a:r>
              <a:rPr lang="zh-CN" altLang="en-US" b="1" dirty="0" smtClean="0">
                <a:solidFill>
                  <a:srgbClr val="C00000"/>
                </a:solidFill>
                <a:latin typeface="黑体" pitchFamily="49" charset="-122"/>
                <a:ea typeface="黑体" pitchFamily="49" charset="-122"/>
              </a:rPr>
              <a:t>第</a:t>
            </a:r>
            <a:r>
              <a:rPr lang="en-US" altLang="zh-CN" b="1" dirty="0" smtClean="0">
                <a:solidFill>
                  <a:srgbClr val="C00000"/>
                </a:solidFill>
                <a:latin typeface="黑体" pitchFamily="49" charset="-122"/>
                <a:ea typeface="黑体" pitchFamily="49" charset="-122"/>
              </a:rPr>
              <a:t>6</a:t>
            </a:r>
            <a:r>
              <a:rPr lang="zh-CN" altLang="en-US" b="1" dirty="0" smtClean="0">
                <a:solidFill>
                  <a:srgbClr val="C00000"/>
                </a:solidFill>
                <a:latin typeface="黑体" pitchFamily="49" charset="-122"/>
                <a:ea typeface="黑体" pitchFamily="49" charset="-122"/>
              </a:rPr>
              <a:t>条：</a:t>
            </a:r>
          </a:p>
          <a:p>
            <a:r>
              <a:rPr lang="zh-CN" altLang="en-US" sz="3600" b="1" dirty="0" smtClean="0">
                <a:solidFill>
                  <a:srgbClr val="00B050"/>
                </a:solidFill>
                <a:latin typeface="黑体" pitchFamily="49" charset="-122"/>
                <a:ea typeface="黑体" pitchFamily="49" charset="-122"/>
              </a:rPr>
              <a:t>专利申请人、专利权人在专利授权或者无效宣告程序中，通过对权利要求、说明书的修改或者意见陈述而放弃的技术方案，权利人在侵犯专利权纠纷案件中又将其纳入专利权保护范围的，人民法院不予支持。</a:t>
            </a:r>
            <a:endParaRPr lang="zh-CN" altLang="en-US" sz="3600" b="1" dirty="0">
              <a:solidFill>
                <a:srgbClr val="00B050"/>
              </a:solidFill>
              <a:latin typeface="黑体" pitchFamily="49" charset="-122"/>
              <a:ea typeface="黑体" pitchFamily="49"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idx="1"/>
          </p:nvPr>
        </p:nvSpPr>
        <p:spPr>
          <a:xfrm>
            <a:off x="285750" y="1500188"/>
            <a:ext cx="8401050" cy="4500562"/>
          </a:xfrm>
        </p:spPr>
        <p:txBody>
          <a:bodyPr/>
          <a:lstStyle/>
          <a:p>
            <a:r>
              <a:rPr lang="en-US" altLang="zh-CN" b="1" dirty="0" smtClean="0">
                <a:solidFill>
                  <a:srgbClr val="0000FF"/>
                </a:solidFill>
                <a:latin typeface="黑体" pitchFamily="2" charset="-122"/>
                <a:ea typeface="黑体" pitchFamily="2" charset="-122"/>
              </a:rPr>
              <a:t>3.8.2</a:t>
            </a:r>
            <a:r>
              <a:rPr lang="zh-CN" altLang="en-US" b="1" dirty="0" smtClean="0">
                <a:solidFill>
                  <a:srgbClr val="0000FF"/>
                </a:solidFill>
                <a:latin typeface="黑体" pitchFamily="2" charset="-122"/>
                <a:ea typeface="黑体" pitchFamily="2" charset="-122"/>
              </a:rPr>
              <a:t>、专利权人不服申请再审</a:t>
            </a:r>
            <a:endParaRPr lang="en-US" altLang="zh-CN" b="1" dirty="0" smtClean="0">
              <a:solidFill>
                <a:srgbClr val="C31713"/>
              </a:solidFill>
              <a:ea typeface="黑体" pitchFamily="2" charset="-122"/>
            </a:endParaRPr>
          </a:p>
          <a:p>
            <a:r>
              <a:rPr lang="zh-CN" altLang="en-US" b="1" dirty="0" smtClean="0">
                <a:solidFill>
                  <a:srgbClr val="C31713"/>
                </a:solidFill>
                <a:ea typeface="黑体" pitchFamily="2" charset="-122"/>
              </a:rPr>
              <a:t>再审请求的理由</a:t>
            </a:r>
            <a:endParaRPr lang="en-US" altLang="zh-CN" b="1" dirty="0" smtClean="0">
              <a:latin typeface="Times New Roman" pitchFamily="18" charset="0"/>
            </a:endParaRPr>
          </a:p>
          <a:p>
            <a:r>
              <a:rPr lang="zh-CN" altLang="en-US" b="1" dirty="0" smtClean="0">
                <a:latin typeface="Times New Roman" pitchFamily="18" charset="0"/>
              </a:rPr>
              <a:t>……</a:t>
            </a:r>
            <a:r>
              <a:rPr lang="zh-CN" altLang="en-US" b="1" dirty="0" smtClean="0">
                <a:solidFill>
                  <a:srgbClr val="0000FF"/>
                </a:solidFill>
                <a:latin typeface="黑体" pitchFamily="2" charset="-122"/>
                <a:ea typeface="黑体" pitchFamily="2" charset="-122"/>
              </a:rPr>
              <a:t>只有在等同侵权判定时，方可以根据专利权人对权利要求进行的限制性陈述适用禁止反悔原则</a:t>
            </a:r>
            <a:r>
              <a:rPr lang="zh-CN" altLang="en-US" b="1" dirty="0" smtClean="0">
                <a:latin typeface="黑体" pitchFamily="2" charset="-122"/>
                <a:ea typeface="黑体" pitchFamily="2" charset="-122"/>
              </a:rPr>
              <a:t>，本案中被控侵权产品的技术特征与涉案专利的必要技术特征完全相同，属于相同侵权而不是等同侵权，二审法院适用禁止反悔原则缺乏法律依据。</a:t>
            </a:r>
          </a:p>
        </p:txBody>
      </p:sp>
      <p:sp>
        <p:nvSpPr>
          <p:cNvPr id="86018" name="灯片编号占位符 5"/>
          <p:cNvSpPr>
            <a:spLocks noGrp="1"/>
          </p:cNvSpPr>
          <p:nvPr>
            <p:ph type="sldNum" sz="quarter" idx="12"/>
          </p:nvPr>
        </p:nvSpPr>
        <p:spPr>
          <a:xfrm>
            <a:off x="457200" y="6245225"/>
            <a:ext cx="2133600" cy="476250"/>
          </a:xfrm>
          <a:noFill/>
        </p:spPr>
        <p:txBody>
          <a:bodyPr/>
          <a:lstStyle/>
          <a:p>
            <a:pPr algn="l"/>
            <a:fld id="{A4B952CC-CA0B-42C5-9A76-88F32BAFC8F6}" type="slidenum">
              <a:rPr lang="en-US" altLang="zh-CN" smtClean="0">
                <a:latin typeface="Arial" pitchFamily="34" charset="0"/>
                <a:ea typeface="宋体" pitchFamily="2" charset="-122"/>
              </a:rPr>
              <a:pPr algn="l"/>
              <a:t>66</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14290"/>
            <a:ext cx="1371600" cy="776288"/>
          </a:xfrm>
          <a:prstGeom prst="rect">
            <a:avLst/>
          </a:prstGeom>
          <a:noFill/>
          <a:ln w="9525">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285750" y="1357313"/>
            <a:ext cx="8401050" cy="4956175"/>
          </a:xfrm>
        </p:spPr>
        <p:txBody>
          <a:bodyPr/>
          <a:lstStyle/>
          <a:p>
            <a:r>
              <a:rPr lang="zh-CN" altLang="en-US" b="1" smtClean="0">
                <a:latin typeface="黑体" pitchFamily="2" charset="-122"/>
                <a:ea typeface="黑体" pitchFamily="2" charset="-122"/>
              </a:rPr>
              <a:t>申请再审人在行政诉讼中对“活动桩设有供锁具插入的孔”所作的陈述，只是为了澄清、解释锁具与活动桩的两种连接关系，</a:t>
            </a:r>
            <a:r>
              <a:rPr lang="zh-CN" altLang="en-US" b="1" smtClean="0">
                <a:solidFill>
                  <a:srgbClr val="FF0000"/>
                </a:solidFill>
                <a:latin typeface="黑体" pitchFamily="2" charset="-122"/>
                <a:ea typeface="黑体" pitchFamily="2" charset="-122"/>
              </a:rPr>
              <a:t>没有对独立权利要求进行狭义或狭窄的解释，也没有增加、减少或者变更独立权利要求的必要技术特征</a:t>
            </a:r>
            <a:r>
              <a:rPr lang="zh-CN" altLang="en-US" b="1" smtClean="0">
                <a:latin typeface="黑体" pitchFamily="2" charset="-122"/>
                <a:ea typeface="黑体" pitchFamily="2" charset="-122"/>
              </a:rPr>
              <a:t>。申请再审人的有关解释并没有形成维持专利权有效的条件，对专利权的有效性没有起到作用，因此在本案中不存在适用禁止反悔原则的情形和条件。 </a:t>
            </a:r>
          </a:p>
        </p:txBody>
      </p:sp>
      <p:sp>
        <p:nvSpPr>
          <p:cNvPr id="87042" name="灯片编号占位符 5"/>
          <p:cNvSpPr>
            <a:spLocks noGrp="1"/>
          </p:cNvSpPr>
          <p:nvPr>
            <p:ph type="sldNum" sz="quarter" idx="12"/>
          </p:nvPr>
        </p:nvSpPr>
        <p:spPr>
          <a:xfrm>
            <a:off x="457200" y="6245225"/>
            <a:ext cx="2133600" cy="476250"/>
          </a:xfrm>
          <a:noFill/>
        </p:spPr>
        <p:txBody>
          <a:bodyPr/>
          <a:lstStyle/>
          <a:p>
            <a:pPr algn="l"/>
            <a:fld id="{BD2E7F0E-366E-4C11-941C-D81AFC2A9AB2}" type="slidenum">
              <a:rPr lang="en-US" altLang="zh-CN" smtClean="0">
                <a:latin typeface="Arial" pitchFamily="34" charset="0"/>
                <a:ea typeface="宋体" pitchFamily="2" charset="-122"/>
              </a:rPr>
              <a:pPr algn="l"/>
              <a:t>67</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428625" y="1500188"/>
            <a:ext cx="8258175" cy="4367212"/>
          </a:xfrm>
        </p:spPr>
        <p:txBody>
          <a:bodyPr/>
          <a:lstStyle/>
          <a:p>
            <a:r>
              <a:rPr lang="zh-CN" altLang="en-US" b="1" dirty="0" smtClean="0">
                <a:solidFill>
                  <a:srgbClr val="C31713"/>
                </a:solidFill>
                <a:ea typeface="黑体" pitchFamily="2" charset="-122"/>
              </a:rPr>
              <a:t>再审请求的理由</a:t>
            </a:r>
            <a:endParaRPr lang="en-US" altLang="zh-CN" b="1" dirty="0" smtClean="0">
              <a:latin typeface="楷体_GB2312" pitchFamily="49" charset="-122"/>
            </a:endParaRPr>
          </a:p>
          <a:p>
            <a:r>
              <a:rPr lang="zh-CN" altLang="en-US" b="1" dirty="0" smtClean="0">
                <a:latin typeface="楷体_GB2312" pitchFamily="49" charset="-122"/>
              </a:rPr>
              <a:t>本案中被申请人没有提供申请再审人在无效程序及专利行政诉讼程序中作出承诺、认可和放弃的任何证据，</a:t>
            </a:r>
            <a:r>
              <a:rPr lang="zh-CN" altLang="en-US" b="1" dirty="0" smtClean="0">
                <a:solidFill>
                  <a:srgbClr val="0000FF"/>
                </a:solidFill>
                <a:latin typeface="楷体_GB2312" pitchFamily="49" charset="-122"/>
              </a:rPr>
              <a:t>也没有提出以禁止反悔原则作为抗辩理由的主张</a:t>
            </a:r>
            <a:r>
              <a:rPr lang="zh-CN" altLang="en-US" b="1" dirty="0" smtClean="0">
                <a:latin typeface="楷体_GB2312" pitchFamily="49" charset="-122"/>
              </a:rPr>
              <a:t>，二审法院</a:t>
            </a:r>
            <a:r>
              <a:rPr lang="zh-CN" altLang="en-US" b="1" dirty="0" smtClean="0">
                <a:solidFill>
                  <a:srgbClr val="0000FF"/>
                </a:solidFill>
                <a:latin typeface="楷体_GB2312" pitchFamily="49" charset="-122"/>
              </a:rPr>
              <a:t>主动适用</a:t>
            </a:r>
            <a:r>
              <a:rPr lang="zh-CN" altLang="en-US" b="1" dirty="0" smtClean="0">
                <a:latin typeface="楷体_GB2312" pitchFamily="49" charset="-122"/>
              </a:rPr>
              <a:t>禁止反悔原则缺乏法律依据，也对申请再审人不公。请求撤销二审判决，支持申请再审人的一审诉讼请求。</a:t>
            </a:r>
            <a:r>
              <a:rPr lang="zh-CN" altLang="en-US" b="1" dirty="0" smtClean="0"/>
              <a:t> </a:t>
            </a:r>
          </a:p>
        </p:txBody>
      </p:sp>
      <p:sp>
        <p:nvSpPr>
          <p:cNvPr id="88066" name="灯片编号占位符 5"/>
          <p:cNvSpPr>
            <a:spLocks noGrp="1"/>
          </p:cNvSpPr>
          <p:nvPr>
            <p:ph type="sldNum" sz="quarter" idx="12"/>
          </p:nvPr>
        </p:nvSpPr>
        <p:spPr>
          <a:xfrm>
            <a:off x="457200" y="6245225"/>
            <a:ext cx="2133600" cy="476250"/>
          </a:xfrm>
          <a:noFill/>
        </p:spPr>
        <p:txBody>
          <a:bodyPr/>
          <a:lstStyle/>
          <a:p>
            <a:pPr algn="l"/>
            <a:fld id="{31FB15EF-E6D4-4718-B4CB-94FF1A27BB60}" type="slidenum">
              <a:rPr lang="en-US" altLang="zh-CN" smtClean="0">
                <a:latin typeface="Arial" pitchFamily="34" charset="0"/>
                <a:ea typeface="宋体" pitchFamily="2" charset="-122"/>
              </a:rPr>
              <a:pPr algn="l"/>
              <a:t>68</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142852"/>
            <a:ext cx="1371600" cy="776288"/>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3"/>
          <p:cNvSpPr>
            <a:spLocks noGrp="1" noChangeArrowheads="1"/>
          </p:cNvSpPr>
          <p:nvPr>
            <p:ph idx="1"/>
          </p:nvPr>
        </p:nvSpPr>
        <p:spPr>
          <a:xfrm>
            <a:off x="142875" y="1643063"/>
            <a:ext cx="8761413" cy="4441825"/>
          </a:xfrm>
        </p:spPr>
        <p:txBody>
          <a:bodyPr/>
          <a:lstStyle/>
          <a:p>
            <a:r>
              <a:rPr lang="en-US" altLang="zh-CN" sz="2800" b="1" dirty="0" smtClean="0">
                <a:solidFill>
                  <a:srgbClr val="C31713"/>
                </a:solidFill>
                <a:ea typeface="黑体" pitchFamily="2" charset="-122"/>
              </a:rPr>
              <a:t>3.8.2</a:t>
            </a:r>
            <a:r>
              <a:rPr lang="zh-CN" altLang="en-US" sz="2800" b="1" dirty="0" smtClean="0">
                <a:solidFill>
                  <a:srgbClr val="C31713"/>
                </a:solidFill>
                <a:ea typeface="黑体" pitchFamily="2" charset="-122"/>
              </a:rPr>
              <a:t>、最高院认为</a:t>
            </a:r>
            <a:endParaRPr lang="en-US" altLang="zh-CN" sz="2800" b="1" dirty="0" smtClean="0">
              <a:latin typeface="楷体_GB2312" pitchFamily="49" charset="-122"/>
            </a:endParaRPr>
          </a:p>
          <a:p>
            <a:r>
              <a:rPr lang="en-US" altLang="zh-CN" sz="2800" b="1" dirty="0" smtClean="0">
                <a:latin typeface="楷体_GB2312" pitchFamily="49" charset="-122"/>
              </a:rPr>
              <a:t>3.8.2.1</a:t>
            </a:r>
            <a:r>
              <a:rPr lang="zh-CN" altLang="en-US" sz="2800" b="1" dirty="0" smtClean="0">
                <a:latin typeface="楷体_GB2312" pitchFamily="49" charset="-122"/>
              </a:rPr>
              <a:t>、本案焦点在于：</a:t>
            </a:r>
          </a:p>
          <a:p>
            <a:r>
              <a:rPr lang="en-US" altLang="zh-CN" sz="2800" b="1" dirty="0" smtClean="0">
                <a:solidFill>
                  <a:srgbClr val="0000FF"/>
                </a:solidFill>
                <a:latin typeface="黑体" pitchFamily="2" charset="-122"/>
                <a:ea typeface="黑体" pitchFamily="2" charset="-122"/>
              </a:rPr>
              <a:t>(</a:t>
            </a:r>
            <a:r>
              <a:rPr lang="zh-CN" altLang="en-US" sz="2800" b="1" dirty="0" smtClean="0">
                <a:solidFill>
                  <a:srgbClr val="0000FF"/>
                </a:solidFill>
                <a:latin typeface="黑体" pitchFamily="2" charset="-122"/>
                <a:ea typeface="黑体" pitchFamily="2" charset="-122"/>
              </a:rPr>
              <a:t>1</a:t>
            </a:r>
            <a:r>
              <a:rPr lang="en-US" altLang="zh-CN" sz="2800" b="1" dirty="0" smtClean="0">
                <a:solidFill>
                  <a:srgbClr val="0000FF"/>
                </a:solidFill>
                <a:latin typeface="黑体" pitchFamily="2" charset="-122"/>
                <a:ea typeface="黑体" pitchFamily="2" charset="-122"/>
              </a:rPr>
              <a:t>)</a:t>
            </a:r>
            <a:r>
              <a:rPr lang="zh-CN" altLang="en-US" sz="2800" b="1" dirty="0" smtClean="0">
                <a:solidFill>
                  <a:srgbClr val="0000FF"/>
                </a:solidFill>
                <a:latin typeface="黑体" pitchFamily="2" charset="-122"/>
                <a:ea typeface="黑体" pitchFamily="2" charset="-122"/>
              </a:rPr>
              <a:t>被控侵权产品是否具有与权利要求1中的“活动桩”相同或者等同的技术特征</a:t>
            </a:r>
          </a:p>
          <a:p>
            <a:r>
              <a:rPr lang="en-US" altLang="zh-CN" sz="2800" b="1" dirty="0" smtClean="0">
                <a:solidFill>
                  <a:srgbClr val="AEA420"/>
                </a:solidFill>
                <a:latin typeface="黑体" pitchFamily="2" charset="-122"/>
                <a:ea typeface="黑体" pitchFamily="2" charset="-122"/>
              </a:rPr>
              <a:t>(</a:t>
            </a:r>
            <a:r>
              <a:rPr lang="zh-CN" altLang="en-US" sz="2800" b="1" dirty="0" smtClean="0">
                <a:solidFill>
                  <a:srgbClr val="AEA420"/>
                </a:solidFill>
                <a:latin typeface="黑体" pitchFamily="2" charset="-122"/>
                <a:ea typeface="黑体" pitchFamily="2" charset="-122"/>
              </a:rPr>
              <a:t>2</a:t>
            </a:r>
            <a:r>
              <a:rPr lang="en-US" altLang="zh-CN" sz="2800" b="1" dirty="0" smtClean="0">
                <a:solidFill>
                  <a:srgbClr val="AEA420"/>
                </a:solidFill>
                <a:latin typeface="黑体" pitchFamily="2" charset="-122"/>
                <a:ea typeface="黑体" pitchFamily="2" charset="-122"/>
              </a:rPr>
              <a:t>)</a:t>
            </a:r>
            <a:r>
              <a:rPr lang="zh-CN" altLang="en-US" sz="2800" b="1" dirty="0" smtClean="0">
                <a:solidFill>
                  <a:srgbClr val="AEA420"/>
                </a:solidFill>
                <a:latin typeface="黑体" pitchFamily="2" charset="-122"/>
                <a:ea typeface="黑体" pitchFamily="2" charset="-122"/>
              </a:rPr>
              <a:t>被控侵权产品是否具有与权利要求1中的“活动桩设有供锁具插入的孔”相同或者等同的技术特征</a:t>
            </a:r>
          </a:p>
          <a:p>
            <a:r>
              <a:rPr lang="en-US" altLang="zh-CN" sz="2800" b="1" dirty="0" smtClean="0">
                <a:solidFill>
                  <a:srgbClr val="0CB02B"/>
                </a:solidFill>
                <a:latin typeface="黑体" pitchFamily="2" charset="-122"/>
                <a:ea typeface="黑体" pitchFamily="2" charset="-122"/>
              </a:rPr>
              <a:t>(</a:t>
            </a:r>
            <a:r>
              <a:rPr lang="zh-CN" altLang="en-US" sz="2800" b="1" dirty="0" smtClean="0">
                <a:solidFill>
                  <a:srgbClr val="0CB02B"/>
                </a:solidFill>
                <a:latin typeface="黑体" pitchFamily="2" charset="-122"/>
                <a:ea typeface="黑体" pitchFamily="2" charset="-122"/>
              </a:rPr>
              <a:t>3</a:t>
            </a:r>
            <a:r>
              <a:rPr lang="en-US" altLang="zh-CN" sz="2800" b="1" dirty="0" smtClean="0">
                <a:solidFill>
                  <a:srgbClr val="0CB02B"/>
                </a:solidFill>
                <a:latin typeface="黑体" pitchFamily="2" charset="-122"/>
                <a:ea typeface="黑体" pitchFamily="2" charset="-122"/>
              </a:rPr>
              <a:t>)</a:t>
            </a:r>
            <a:r>
              <a:rPr lang="zh-CN" altLang="en-US" sz="2800" b="1" dirty="0" smtClean="0">
                <a:solidFill>
                  <a:srgbClr val="0CB02B"/>
                </a:solidFill>
                <a:latin typeface="黑体" pitchFamily="2" charset="-122"/>
                <a:ea typeface="黑体" pitchFamily="2" charset="-122"/>
              </a:rPr>
              <a:t>二审法院适用禁止反悔原则是否存在错误</a:t>
            </a:r>
            <a:r>
              <a:rPr lang="zh-CN" altLang="en-US" sz="2800" b="1" dirty="0" smtClean="0">
                <a:latin typeface="楷体_GB2312" pitchFamily="49" charset="-122"/>
              </a:rPr>
              <a:t/>
            </a:r>
            <a:br>
              <a:rPr lang="zh-CN" altLang="en-US" sz="2800" b="1" dirty="0" smtClean="0">
                <a:latin typeface="楷体_GB2312" pitchFamily="49" charset="-122"/>
              </a:rPr>
            </a:br>
            <a:r>
              <a:rPr lang="zh-CN" altLang="en-US" sz="2800" b="1" dirty="0" smtClean="0">
                <a:latin typeface="楷体_GB2312" pitchFamily="49" charset="-122"/>
              </a:rPr>
              <a:t/>
            </a:r>
            <a:br>
              <a:rPr lang="zh-CN" altLang="en-US" sz="2800" b="1" dirty="0" smtClean="0">
                <a:latin typeface="楷体_GB2312" pitchFamily="49" charset="-122"/>
              </a:rPr>
            </a:br>
            <a:endParaRPr lang="zh-CN" altLang="en-US" sz="2800" b="1" dirty="0" smtClean="0">
              <a:latin typeface="楷体_GB2312" pitchFamily="49" charset="-122"/>
            </a:endParaRPr>
          </a:p>
        </p:txBody>
      </p:sp>
      <p:sp>
        <p:nvSpPr>
          <p:cNvPr id="89090" name="灯片编号占位符 5"/>
          <p:cNvSpPr>
            <a:spLocks noGrp="1"/>
          </p:cNvSpPr>
          <p:nvPr>
            <p:ph type="sldNum" sz="quarter" idx="12"/>
          </p:nvPr>
        </p:nvSpPr>
        <p:spPr>
          <a:xfrm>
            <a:off x="457200" y="6245225"/>
            <a:ext cx="2133600" cy="476250"/>
          </a:xfrm>
          <a:noFill/>
        </p:spPr>
        <p:txBody>
          <a:bodyPr/>
          <a:lstStyle/>
          <a:p>
            <a:pPr algn="l"/>
            <a:fld id="{CC52BB44-CA8A-466E-8270-8C145490E745}" type="slidenum">
              <a:rPr lang="en-US" altLang="zh-CN" smtClean="0">
                <a:latin typeface="Arial" pitchFamily="34" charset="0"/>
                <a:ea typeface="宋体" pitchFamily="2" charset="-122"/>
              </a:rPr>
              <a:pPr algn="l"/>
              <a:t>69</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00034" y="1500174"/>
            <a:ext cx="3500462" cy="4302716"/>
          </a:xfrm>
          <a:prstGeom prst="rect">
            <a:avLst/>
          </a:prstGeom>
        </p:spPr>
        <p:txBody>
          <a:bodyPr wrap="square">
            <a:spAutoFit/>
          </a:bodyPr>
          <a:lstStyle/>
          <a:p>
            <a:r>
              <a:rPr lang="en-US" altLang="zh-CN" sz="2400" b="1" dirty="0" smtClean="0">
                <a:solidFill>
                  <a:srgbClr val="FF0000"/>
                </a:solidFill>
                <a:ea typeface="微软雅黑" pitchFamily="34" charset="-122"/>
              </a:rPr>
              <a:t>1.1.4</a:t>
            </a:r>
            <a:r>
              <a:rPr lang="zh-CN" altLang="en-US" sz="2400" b="1" dirty="0" smtClean="0">
                <a:solidFill>
                  <a:srgbClr val="FF0000"/>
                </a:solidFill>
                <a:ea typeface="微软雅黑" pitchFamily="34" charset="-122"/>
              </a:rPr>
              <a:t>、专利布局</a:t>
            </a:r>
            <a:endParaRPr lang="en-US" altLang="zh-CN" sz="2400" b="1" dirty="0" smtClean="0">
              <a:solidFill>
                <a:srgbClr val="FF0000"/>
              </a:solidFill>
              <a:ea typeface="微软雅黑" pitchFamily="34" charset="-122"/>
            </a:endParaRPr>
          </a:p>
          <a:p>
            <a:r>
              <a:rPr lang="zh-CN" altLang="en-US" sz="2400" dirty="0" smtClean="0">
                <a:ea typeface="微软雅黑" pitchFamily="34" charset="-122"/>
              </a:rPr>
              <a:t>企业综合产业、市场和法律等因素，对专利进行有机结合，涵盖了与企业利害相关的时间、地域、技术和产品等维度，构建严密高效的专利保网，最终</a:t>
            </a:r>
            <a:r>
              <a:rPr lang="zh-CN" altLang="en-US" sz="2400" b="1" dirty="0" smtClean="0">
                <a:solidFill>
                  <a:srgbClr val="C00000"/>
                </a:solidFill>
                <a:ea typeface="微软雅黑" pitchFamily="34" charset="-122"/>
              </a:rPr>
              <a:t>形成对企业有利格局的专利组合</a:t>
            </a:r>
            <a:r>
              <a:rPr lang="zh-CN" altLang="en-US" sz="2400" b="1" dirty="0" smtClean="0">
                <a:ea typeface="微软雅黑" pitchFamily="34" charset="-122"/>
              </a:rPr>
              <a:t>。</a:t>
            </a:r>
            <a:endParaRPr lang="en-US" altLang="zh-CN" sz="2400" b="1" dirty="0" smtClean="0">
              <a:ea typeface="微软雅黑" pitchFamily="34" charset="-122"/>
            </a:endParaRPr>
          </a:p>
          <a:p>
            <a:r>
              <a:rPr lang="zh-CN" altLang="en-US" sz="2400" b="1" dirty="0" smtClean="0">
                <a:solidFill>
                  <a:srgbClr val="00B050"/>
                </a:solidFill>
                <a:ea typeface="微软雅黑" pitchFamily="34" charset="-122"/>
              </a:rPr>
              <a:t>有针对性地布局</a:t>
            </a:r>
            <a:endParaRPr lang="zh-CN" altLang="en-US" sz="2400" b="1" dirty="0">
              <a:solidFill>
                <a:srgbClr val="00B050"/>
              </a:solidFill>
              <a:ea typeface="微软雅黑" pitchFamily="34" charset="-122"/>
            </a:endParaRPr>
          </a:p>
        </p:txBody>
      </p:sp>
      <p:pic>
        <p:nvPicPr>
          <p:cNvPr id="5" name="图片 4"/>
          <p:cNvPicPr>
            <a:picLocks noChangeAspect="1"/>
          </p:cNvPicPr>
          <p:nvPr/>
        </p:nvPicPr>
        <p:blipFill rotWithShape="1">
          <a:blip r:embed="rId2">
            <a:extLst>
              <a:ext uri="{28A0092B-C50C-407E-A947-70E740481C1C}"/>
            </a:extLst>
          </a:blip>
          <a:srcRect l="4262" t="18445" r="7597" b="13778"/>
          <a:stretch/>
        </p:blipFill>
        <p:spPr>
          <a:xfrm>
            <a:off x="4286248" y="1857364"/>
            <a:ext cx="4387535" cy="3616751"/>
          </a:xfrm>
          <a:prstGeom prst="rect">
            <a:avLst/>
          </a:prstGeom>
          <a:ln>
            <a:noFill/>
          </a:ln>
          <a:effectLst>
            <a:softEdge rad="112500"/>
          </a:effectLst>
        </p:spPr>
      </p:pic>
      <p:pic>
        <p:nvPicPr>
          <p:cNvPr id="7"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572396" y="214290"/>
            <a:ext cx="1371600"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285750" y="1143000"/>
            <a:ext cx="8401050" cy="4724400"/>
          </a:xfrm>
        </p:spPr>
        <p:txBody>
          <a:bodyPr/>
          <a:lstStyle/>
          <a:p>
            <a:r>
              <a:rPr lang="en-US" altLang="zh-CN" sz="2800" b="1" dirty="0" smtClean="0">
                <a:solidFill>
                  <a:srgbClr val="C31713"/>
                </a:solidFill>
                <a:ea typeface="黑体" pitchFamily="2" charset="-122"/>
              </a:rPr>
              <a:t>3.8.2.2</a:t>
            </a:r>
            <a:r>
              <a:rPr lang="zh-CN" altLang="en-US" sz="2800" b="1" dirty="0" smtClean="0">
                <a:solidFill>
                  <a:srgbClr val="C31713"/>
                </a:solidFill>
                <a:ea typeface="黑体" pitchFamily="2" charset="-122"/>
              </a:rPr>
              <a:t>、最高院认为（关于问题</a:t>
            </a:r>
            <a:r>
              <a:rPr lang="en-US" altLang="zh-CN" sz="2800" b="1" dirty="0" smtClean="0">
                <a:solidFill>
                  <a:srgbClr val="C31713"/>
                </a:solidFill>
                <a:ea typeface="黑体" pitchFamily="2" charset="-122"/>
              </a:rPr>
              <a:t>(</a:t>
            </a:r>
            <a:r>
              <a:rPr lang="zh-CN" altLang="en-US" sz="2800" b="1" dirty="0" smtClean="0">
                <a:solidFill>
                  <a:srgbClr val="C31713"/>
                </a:solidFill>
                <a:ea typeface="黑体" pitchFamily="2" charset="-122"/>
              </a:rPr>
              <a:t>1</a:t>
            </a:r>
            <a:r>
              <a:rPr lang="en-US" altLang="zh-CN" sz="2800" b="1" dirty="0" smtClean="0">
                <a:solidFill>
                  <a:srgbClr val="C31713"/>
                </a:solidFill>
                <a:ea typeface="黑体" pitchFamily="2" charset="-122"/>
              </a:rPr>
              <a:t>)</a:t>
            </a:r>
            <a:r>
              <a:rPr lang="zh-CN" altLang="en-US" sz="2800" b="1" dirty="0" smtClean="0">
                <a:solidFill>
                  <a:srgbClr val="C31713"/>
                </a:solidFill>
                <a:ea typeface="黑体" pitchFamily="2" charset="-122"/>
              </a:rPr>
              <a:t>）</a:t>
            </a:r>
            <a:endParaRPr lang="en-US" altLang="zh-CN" sz="2800" b="1" dirty="0" smtClean="0">
              <a:latin typeface="楷体_GB2312" pitchFamily="49" charset="-122"/>
            </a:endParaRPr>
          </a:p>
          <a:p>
            <a:r>
              <a:rPr lang="zh-CN" altLang="en-US" sz="2800" b="1" dirty="0" smtClean="0">
                <a:latin typeface="黑体" pitchFamily="2" charset="-122"/>
                <a:ea typeface="黑体" pitchFamily="2" charset="-122"/>
              </a:rPr>
              <a:t>被控侵权产品包括两个一字形的活动杆，左活动杆的一端通过芯轴可转动地固定在底座上，右活动杆虽然没有直接连接在底座上，而是与左活动杆的另一端活动连接。被控侵权产品中的左、右活动杆均为可活动地固定在底座上的一字形零件，与权利要求1中的“活动桩”属于相同的技术特征。 </a:t>
            </a:r>
          </a:p>
        </p:txBody>
      </p:sp>
      <p:sp>
        <p:nvSpPr>
          <p:cNvPr id="90114" name="灯片编号占位符 5"/>
          <p:cNvSpPr>
            <a:spLocks noGrp="1"/>
          </p:cNvSpPr>
          <p:nvPr>
            <p:ph type="sldNum" sz="quarter" idx="12"/>
          </p:nvPr>
        </p:nvSpPr>
        <p:spPr>
          <a:xfrm>
            <a:off x="457200" y="6245225"/>
            <a:ext cx="2133600" cy="476250"/>
          </a:xfrm>
          <a:noFill/>
        </p:spPr>
        <p:txBody>
          <a:bodyPr/>
          <a:lstStyle/>
          <a:p>
            <a:pPr algn="l"/>
            <a:fld id="{4534A7D7-5C51-4D7F-BA78-6B317FEB9E52}" type="slidenum">
              <a:rPr lang="en-US" altLang="zh-CN" smtClean="0">
                <a:latin typeface="Arial" pitchFamily="34" charset="0"/>
                <a:ea typeface="宋体" pitchFamily="2" charset="-122"/>
              </a:rPr>
              <a:pPr algn="l"/>
              <a:t>70</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429520" y="214290"/>
            <a:ext cx="1371600" cy="776288"/>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285750" y="1285875"/>
            <a:ext cx="8358188" cy="4929188"/>
          </a:xfrm>
        </p:spPr>
        <p:txBody>
          <a:bodyPr/>
          <a:lstStyle/>
          <a:p>
            <a:pPr>
              <a:lnSpc>
                <a:spcPct val="110000"/>
              </a:lnSpc>
            </a:pPr>
            <a:r>
              <a:rPr lang="en-US" altLang="zh-CN" sz="2400" b="1" dirty="0" smtClean="0">
                <a:solidFill>
                  <a:srgbClr val="C31713"/>
                </a:solidFill>
                <a:ea typeface="黑体" pitchFamily="2" charset="-122"/>
              </a:rPr>
              <a:t>3.8.2.3</a:t>
            </a:r>
            <a:r>
              <a:rPr lang="zh-CN" altLang="en-US" sz="2400" b="1" dirty="0" smtClean="0">
                <a:solidFill>
                  <a:srgbClr val="C31713"/>
                </a:solidFill>
                <a:ea typeface="黑体" pitchFamily="2" charset="-122"/>
              </a:rPr>
              <a:t>、最高院认为（关于问题2）</a:t>
            </a:r>
            <a:endParaRPr lang="en-US" altLang="zh-CN" sz="2400" b="1" dirty="0" smtClean="0">
              <a:latin typeface="楷体_GB2312" pitchFamily="49" charset="-122"/>
            </a:endParaRPr>
          </a:p>
          <a:p>
            <a:pPr>
              <a:lnSpc>
                <a:spcPct val="110000"/>
              </a:lnSpc>
            </a:pPr>
            <a:r>
              <a:rPr lang="zh-CN" altLang="en-US" sz="2400" b="1" dirty="0" smtClean="0">
                <a:latin typeface="黑体" pitchFamily="2" charset="-122"/>
                <a:ea typeface="黑体" pitchFamily="2" charset="-122"/>
              </a:rPr>
              <a:t>根据第37号行政判决以及第8127号决定中有关涉案专利新颖性、创造性的认定，涉案专利</a:t>
            </a:r>
            <a:r>
              <a:rPr lang="zh-CN" altLang="en-US" sz="2400" b="1" dirty="0" smtClean="0">
                <a:solidFill>
                  <a:srgbClr val="C31713"/>
                </a:solidFill>
                <a:latin typeface="黑体" pitchFamily="2" charset="-122"/>
                <a:ea typeface="黑体" pitchFamily="2" charset="-122"/>
              </a:rPr>
              <a:t>与现有技术的区别</a:t>
            </a:r>
            <a:r>
              <a:rPr lang="zh-CN" altLang="en-US" sz="2400" b="1" dirty="0" smtClean="0">
                <a:latin typeface="黑体" pitchFamily="2" charset="-122"/>
                <a:ea typeface="黑体" pitchFamily="2" charset="-122"/>
              </a:rPr>
              <a:t>在于，涉案专利的锁具在锁定时是</a:t>
            </a:r>
            <a:r>
              <a:rPr lang="zh-CN" altLang="en-US" sz="2400" b="1" dirty="0" smtClean="0">
                <a:solidFill>
                  <a:srgbClr val="C31713"/>
                </a:solidFill>
                <a:latin typeface="黑体" pitchFamily="2" charset="-122"/>
                <a:ea typeface="黑体" pitchFamily="2" charset="-122"/>
              </a:rPr>
              <a:t>整体插入</a:t>
            </a:r>
            <a:r>
              <a:rPr lang="zh-CN" altLang="en-US" sz="2400" b="1" dirty="0" smtClean="0">
                <a:latin typeface="黑体" pitchFamily="2" charset="-122"/>
                <a:ea typeface="黑体" pitchFamily="2" charset="-122"/>
              </a:rPr>
              <a:t>到活动桩上的孔中，开启时</a:t>
            </a:r>
            <a:r>
              <a:rPr lang="zh-CN" altLang="en-US" sz="2400" b="1" dirty="0" smtClean="0">
                <a:solidFill>
                  <a:srgbClr val="C31713"/>
                </a:solidFill>
                <a:latin typeface="黑体" pitchFamily="2" charset="-122"/>
                <a:ea typeface="黑体" pitchFamily="2" charset="-122"/>
              </a:rPr>
              <a:t>整体</a:t>
            </a:r>
            <a:r>
              <a:rPr lang="zh-CN" altLang="en-US" sz="2400" b="1" dirty="0" smtClean="0">
                <a:latin typeface="黑体" pitchFamily="2" charset="-122"/>
                <a:ea typeface="黑体" pitchFamily="2" charset="-122"/>
              </a:rPr>
              <a:t>从活动桩上的孔中</a:t>
            </a:r>
            <a:r>
              <a:rPr lang="zh-CN" altLang="en-US" sz="2400" b="1" dirty="0" smtClean="0">
                <a:solidFill>
                  <a:srgbClr val="C31713"/>
                </a:solidFill>
                <a:latin typeface="黑体" pitchFamily="2" charset="-122"/>
                <a:ea typeface="黑体" pitchFamily="2" charset="-122"/>
              </a:rPr>
              <a:t>拔出</a:t>
            </a:r>
            <a:r>
              <a:rPr lang="zh-CN" altLang="en-US" sz="2400" b="1" dirty="0" smtClean="0">
                <a:latin typeface="黑体" pitchFamily="2" charset="-122"/>
                <a:ea typeface="黑体" pitchFamily="2" charset="-122"/>
              </a:rPr>
              <a:t>，</a:t>
            </a:r>
            <a:r>
              <a:rPr lang="zh-CN" altLang="en-US" sz="2400" b="1" dirty="0" smtClean="0">
                <a:solidFill>
                  <a:srgbClr val="C31713"/>
                </a:solidFill>
                <a:latin typeface="黑体" pitchFamily="2" charset="-122"/>
                <a:ea typeface="黑体" pitchFamily="2" charset="-122"/>
              </a:rPr>
              <a:t>不需要其他的紧固件</a:t>
            </a:r>
            <a:r>
              <a:rPr lang="zh-CN" altLang="en-US" sz="2400" b="1" dirty="0" smtClean="0">
                <a:latin typeface="黑体" pitchFamily="2" charset="-122"/>
                <a:ea typeface="黑体" pitchFamily="2" charset="-122"/>
              </a:rPr>
              <a:t>将锁具与活动桩或者底座连接；而现有技术仅有</a:t>
            </a:r>
            <a:r>
              <a:rPr lang="zh-CN" altLang="en-US" sz="2400" b="1" dirty="0" smtClean="0">
                <a:solidFill>
                  <a:srgbClr val="C31713"/>
                </a:solidFill>
                <a:latin typeface="黑体" pitchFamily="2" charset="-122"/>
                <a:ea typeface="黑体" pitchFamily="2" charset="-122"/>
              </a:rPr>
              <a:t>锁舌</a:t>
            </a:r>
            <a:r>
              <a:rPr lang="zh-CN" altLang="en-US" sz="2400" b="1" dirty="0" smtClean="0">
                <a:latin typeface="黑体" pitchFamily="2" charset="-122"/>
                <a:ea typeface="黑体" pitchFamily="2" charset="-122"/>
              </a:rPr>
              <a:t>插入锁板上设置的孔中，并且</a:t>
            </a:r>
            <a:r>
              <a:rPr lang="zh-CN" altLang="en-US" sz="2400" b="1" dirty="0" smtClean="0">
                <a:solidFill>
                  <a:srgbClr val="C31713"/>
                </a:solidFill>
                <a:latin typeface="黑体" pitchFamily="2" charset="-122"/>
                <a:ea typeface="黑体" pitchFamily="2" charset="-122"/>
              </a:rPr>
              <a:t>需要有紧固件</a:t>
            </a:r>
            <a:r>
              <a:rPr lang="zh-CN" altLang="en-US" sz="2400" b="1" dirty="0" smtClean="0">
                <a:latin typeface="黑体" pitchFamily="2" charset="-122"/>
                <a:ea typeface="黑体" pitchFamily="2" charset="-122"/>
              </a:rPr>
              <a:t>将车位锁固定。由于存在上述区别，第8127号决定认定现有技术没有公开权利要求1中的“活动桩设有供锁具插入的孔”，也没有给出这样的技术启示，因此，涉案专利相对于现有技术具有新颖性和创造性，涉案专利权被维持有效。 </a:t>
            </a:r>
          </a:p>
        </p:txBody>
      </p:sp>
      <p:sp>
        <p:nvSpPr>
          <p:cNvPr id="91138" name="灯片编号占位符 5"/>
          <p:cNvSpPr>
            <a:spLocks noGrp="1"/>
          </p:cNvSpPr>
          <p:nvPr>
            <p:ph type="sldNum" sz="quarter" idx="12"/>
          </p:nvPr>
        </p:nvSpPr>
        <p:spPr>
          <a:xfrm>
            <a:off x="457200" y="6245225"/>
            <a:ext cx="2133600" cy="476250"/>
          </a:xfrm>
          <a:noFill/>
        </p:spPr>
        <p:txBody>
          <a:bodyPr/>
          <a:lstStyle/>
          <a:p>
            <a:pPr algn="l"/>
            <a:fld id="{20602B33-35DB-4AD9-AA22-6B731C0ACF8F}" type="slidenum">
              <a:rPr lang="en-US" altLang="zh-CN" smtClean="0">
                <a:latin typeface="Arial" pitchFamily="34" charset="0"/>
                <a:ea typeface="宋体" pitchFamily="2" charset="-122"/>
              </a:rPr>
              <a:pPr algn="l"/>
              <a:t>71</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14290"/>
            <a:ext cx="1371600" cy="776288"/>
          </a:xfrm>
          <a:prstGeom prst="rect">
            <a:avLst/>
          </a:prstGeom>
          <a:noFill/>
          <a:ln w="9525">
            <a:noFill/>
            <a:miter lim="800000"/>
            <a:headEnd/>
            <a:tailEnd/>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内容占位符 2"/>
          <p:cNvSpPr>
            <a:spLocks noGrp="1"/>
          </p:cNvSpPr>
          <p:nvPr>
            <p:ph idx="1"/>
          </p:nvPr>
        </p:nvSpPr>
        <p:spPr>
          <a:xfrm>
            <a:off x="428625" y="1214438"/>
            <a:ext cx="8258175" cy="4652962"/>
          </a:xfrm>
        </p:spPr>
        <p:txBody>
          <a:bodyPr/>
          <a:lstStyle/>
          <a:p>
            <a:r>
              <a:rPr lang="zh-CN" altLang="en-US" b="1" smtClean="0">
                <a:solidFill>
                  <a:srgbClr val="FF0000"/>
                </a:solidFill>
                <a:latin typeface="黑体" pitchFamily="2" charset="-122"/>
                <a:ea typeface="黑体" pitchFamily="2" charset="-122"/>
              </a:rPr>
              <a:t>专利产品的两种状态</a:t>
            </a:r>
            <a:r>
              <a:rPr lang="en-US" altLang="zh-CN" b="1" smtClean="0">
                <a:solidFill>
                  <a:srgbClr val="FF0000"/>
                </a:solidFill>
                <a:latin typeface="黑体" pitchFamily="2" charset="-122"/>
                <a:ea typeface="黑体" pitchFamily="2" charset="-122"/>
              </a:rPr>
              <a:t> </a:t>
            </a:r>
            <a:endParaRPr lang="zh-CN" altLang="en-US" b="1" smtClean="0">
              <a:solidFill>
                <a:srgbClr val="FF0000"/>
              </a:solidFill>
              <a:latin typeface="黑体" pitchFamily="2" charset="-122"/>
              <a:ea typeface="黑体" pitchFamily="2" charset="-122"/>
            </a:endParaRPr>
          </a:p>
        </p:txBody>
      </p:sp>
      <p:pic>
        <p:nvPicPr>
          <p:cNvPr id="92164" name="图片 3"/>
          <p:cNvPicPr>
            <a:picLocks noChangeAspect="1" noChangeArrowheads="1"/>
          </p:cNvPicPr>
          <p:nvPr/>
        </p:nvPicPr>
        <p:blipFill>
          <a:blip r:embed="rId2"/>
          <a:srcRect l="10603" t="1643" r="2742" b="4460"/>
          <a:stretch>
            <a:fillRect/>
          </a:stretch>
        </p:blipFill>
        <p:spPr bwMode="auto">
          <a:xfrm>
            <a:off x="642938" y="1714500"/>
            <a:ext cx="3786187" cy="4500563"/>
          </a:xfrm>
          <a:prstGeom prst="rect">
            <a:avLst/>
          </a:prstGeom>
          <a:noFill/>
          <a:ln w="9525">
            <a:noFill/>
            <a:miter lim="800000"/>
            <a:headEnd/>
            <a:tailEnd/>
          </a:ln>
        </p:spPr>
      </p:pic>
      <p:pic>
        <p:nvPicPr>
          <p:cNvPr id="92165" name="图片 4"/>
          <p:cNvPicPr>
            <a:picLocks noChangeAspect="1" noChangeArrowheads="1"/>
          </p:cNvPicPr>
          <p:nvPr/>
        </p:nvPicPr>
        <p:blipFill>
          <a:blip r:embed="rId3"/>
          <a:srcRect l="1260" t="5431" r="1440" b="4977"/>
          <a:stretch>
            <a:fillRect/>
          </a:stretch>
        </p:blipFill>
        <p:spPr bwMode="auto">
          <a:xfrm>
            <a:off x="4500563" y="1785938"/>
            <a:ext cx="4143375" cy="4071937"/>
          </a:xfrm>
          <a:prstGeom prst="rect">
            <a:avLst/>
          </a:prstGeom>
          <a:noFill/>
          <a:ln w="9525">
            <a:noFill/>
            <a:miter lim="800000"/>
            <a:headEnd/>
            <a:tailEnd/>
          </a:ln>
        </p:spPr>
      </p:pic>
      <p:pic>
        <p:nvPicPr>
          <p:cNvPr id="5"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215206" y="285728"/>
            <a:ext cx="1371600" cy="776288"/>
          </a:xfrm>
          <a:prstGeom prst="rect">
            <a:avLst/>
          </a:prstGeom>
          <a:noFill/>
          <a:ln w="9525">
            <a:noFill/>
            <a:miter lim="800000"/>
            <a:headEnd/>
            <a:tailEnd/>
          </a:ln>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500063" y="1285875"/>
            <a:ext cx="8186737" cy="4929188"/>
          </a:xfrm>
        </p:spPr>
        <p:txBody>
          <a:bodyPr/>
          <a:lstStyle/>
          <a:p>
            <a:pPr>
              <a:lnSpc>
                <a:spcPct val="120000"/>
              </a:lnSpc>
            </a:pPr>
            <a:r>
              <a:rPr lang="en-US" altLang="zh-CN" sz="2400" b="1" dirty="0" smtClean="0">
                <a:solidFill>
                  <a:srgbClr val="C31713"/>
                </a:solidFill>
                <a:ea typeface="黑体" pitchFamily="2" charset="-122"/>
              </a:rPr>
              <a:t>3.8.2.3</a:t>
            </a:r>
            <a:r>
              <a:rPr lang="zh-CN" altLang="en-US" sz="2400" b="1" dirty="0" smtClean="0">
                <a:solidFill>
                  <a:srgbClr val="C31713"/>
                </a:solidFill>
                <a:ea typeface="黑体" pitchFamily="2" charset="-122"/>
              </a:rPr>
              <a:t>、最高院认为（关于问题2）</a:t>
            </a:r>
            <a:endParaRPr lang="en-US" altLang="zh-CN" sz="2400" b="1" dirty="0" smtClean="0">
              <a:latin typeface="楷体_GB2312" pitchFamily="49" charset="-122"/>
            </a:endParaRPr>
          </a:p>
          <a:p>
            <a:pPr>
              <a:lnSpc>
                <a:spcPct val="120000"/>
              </a:lnSpc>
            </a:pPr>
            <a:r>
              <a:rPr lang="zh-CN" altLang="en-US" sz="2400" b="1" dirty="0" smtClean="0">
                <a:latin typeface="黑体" pitchFamily="2" charset="-122"/>
                <a:ea typeface="黑体" pitchFamily="2" charset="-122"/>
              </a:rPr>
              <a:t>结合涉案专利相对于现有技术的上述区别以及申请再审人在专利行政诉讼程序中对权利要求所做的解释，权利要求1中的“活动桩设有供锁具插入的孔”应当解释为：</a:t>
            </a:r>
            <a:r>
              <a:rPr lang="zh-CN" altLang="en-US" sz="2400" b="1" dirty="0" smtClean="0">
                <a:solidFill>
                  <a:srgbClr val="FF0066"/>
                </a:solidFill>
                <a:latin typeface="黑体" pitchFamily="2" charset="-122"/>
                <a:ea typeface="黑体" pitchFamily="2" charset="-122"/>
              </a:rPr>
              <a:t>地桩锁的锁具不是永久固定在活动桩的孔中，锁具锁定时，锁具整体位于活动桩上的孔中，锁具开启时，可将锁具从活动桩的孔中整体取出</a:t>
            </a:r>
            <a:r>
              <a:rPr lang="zh-CN" altLang="en-US" sz="2400" b="1" dirty="0" smtClean="0">
                <a:latin typeface="黑体" pitchFamily="2" charset="-122"/>
                <a:ea typeface="黑体" pitchFamily="2" charset="-122"/>
              </a:rPr>
              <a:t>。涉案专利由于将锁具整体插入或者取出，使得锁具独立于活动桩以及底座，具有不需要其他紧固件将锁具与活动桩或者底座连接，易于更换锁具的技术效果。 </a:t>
            </a:r>
          </a:p>
        </p:txBody>
      </p:sp>
      <p:sp>
        <p:nvSpPr>
          <p:cNvPr id="93186" name="灯片编号占位符 5"/>
          <p:cNvSpPr>
            <a:spLocks noGrp="1"/>
          </p:cNvSpPr>
          <p:nvPr>
            <p:ph type="sldNum" sz="quarter" idx="12"/>
          </p:nvPr>
        </p:nvSpPr>
        <p:spPr>
          <a:xfrm>
            <a:off x="457200" y="6245225"/>
            <a:ext cx="2133600" cy="476250"/>
          </a:xfrm>
          <a:noFill/>
        </p:spPr>
        <p:txBody>
          <a:bodyPr/>
          <a:lstStyle/>
          <a:p>
            <a:pPr algn="l"/>
            <a:fld id="{7DDF303D-29E3-466F-9C71-99A806320FC4}" type="slidenum">
              <a:rPr lang="en-US" altLang="zh-CN" smtClean="0">
                <a:latin typeface="Arial" pitchFamily="34" charset="0"/>
                <a:ea typeface="宋体" pitchFamily="2" charset="-122"/>
              </a:rPr>
              <a:pPr algn="l"/>
              <a:t>73</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15206" y="357166"/>
            <a:ext cx="1371600" cy="776288"/>
          </a:xfrm>
          <a:prstGeom prst="rect">
            <a:avLst/>
          </a:prstGeom>
          <a:noFill/>
          <a:ln w="9525">
            <a:noFill/>
            <a:miter lim="800000"/>
            <a:headEnd/>
            <a:tailEnd/>
          </a:ln>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571500" y="1285875"/>
            <a:ext cx="8191500" cy="4951413"/>
          </a:xfrm>
        </p:spPr>
        <p:txBody>
          <a:bodyPr/>
          <a:lstStyle/>
          <a:p>
            <a:pPr>
              <a:lnSpc>
                <a:spcPct val="120000"/>
              </a:lnSpc>
            </a:pPr>
            <a:r>
              <a:rPr lang="zh-CN" altLang="en-US" sz="2400" b="1" dirty="0" smtClean="0">
                <a:solidFill>
                  <a:srgbClr val="C31713"/>
                </a:solidFill>
                <a:ea typeface="黑体" pitchFamily="2" charset="-122"/>
              </a:rPr>
              <a:t>最高院认为（关于问题2）</a:t>
            </a:r>
            <a:endParaRPr lang="en-US" altLang="zh-CN" sz="2400" b="1" dirty="0" smtClean="0">
              <a:latin typeface="楷体_GB2312" pitchFamily="49" charset="-122"/>
            </a:endParaRPr>
          </a:p>
          <a:p>
            <a:pPr>
              <a:lnSpc>
                <a:spcPct val="120000"/>
              </a:lnSpc>
            </a:pPr>
            <a:r>
              <a:rPr lang="zh-CN" altLang="en-US" sz="2400" b="1" dirty="0" smtClean="0">
                <a:latin typeface="黑体" pitchFamily="2" charset="-122"/>
                <a:ea typeface="黑体" pitchFamily="2" charset="-122"/>
              </a:rPr>
              <a:t>将被控侵权产品与权利要求1相比较，被控侵权产品的右活动杆上虽同样设有孔，但在锁具锁定时，仅锁具的锁舌伸入右活动杆上的孔中，锁具开启时，也只有锁舌从孔中退出，无论在开启还是锁定时，被控侵权产品的锁具始终固定在底座上。虽然被控侵权产品与涉案专利均实现了将活动桩（杆）固定在底座上的功能，</a:t>
            </a:r>
            <a:r>
              <a:rPr lang="zh-CN" altLang="en-US" sz="2400" b="1" dirty="0" smtClean="0">
                <a:solidFill>
                  <a:srgbClr val="C31713"/>
                </a:solidFill>
                <a:latin typeface="黑体" pitchFamily="2" charset="-122"/>
                <a:ea typeface="黑体" pitchFamily="2" charset="-122"/>
              </a:rPr>
              <a:t>但是，被控侵权产品中活动杆上的孔不能供锁具整体插入或取出</a:t>
            </a:r>
            <a:r>
              <a:rPr lang="zh-CN" altLang="en-US" sz="2400" b="1" dirty="0" smtClean="0">
                <a:latin typeface="黑体" pitchFamily="2" charset="-122"/>
                <a:ea typeface="黑体" pitchFamily="2" charset="-122"/>
              </a:rPr>
              <a:t>，并且被控侵权产品中</a:t>
            </a:r>
            <a:r>
              <a:rPr lang="zh-CN" altLang="en-US" sz="2400" b="1" dirty="0" smtClean="0">
                <a:solidFill>
                  <a:srgbClr val="C31713"/>
                </a:solidFill>
                <a:latin typeface="黑体" pitchFamily="2" charset="-122"/>
                <a:ea typeface="黑体" pitchFamily="2" charset="-122"/>
              </a:rPr>
              <a:t>锁具被固定在底座</a:t>
            </a:r>
            <a:r>
              <a:rPr lang="zh-CN" altLang="en-US" sz="2400" b="1" dirty="0" smtClean="0">
                <a:latin typeface="黑体" pitchFamily="2" charset="-122"/>
                <a:ea typeface="黑体" pitchFamily="2" charset="-122"/>
              </a:rPr>
              <a:t>上，也无法实现易于更换锁具的有益</a:t>
            </a:r>
            <a:r>
              <a:rPr lang="zh-CN" altLang="en-US" sz="2400" b="1" u="sng" dirty="0" smtClean="0">
                <a:solidFill>
                  <a:srgbClr val="C31713"/>
                </a:solidFill>
                <a:latin typeface="黑体" pitchFamily="2" charset="-122"/>
                <a:ea typeface="黑体" pitchFamily="2" charset="-122"/>
              </a:rPr>
              <a:t>效果</a:t>
            </a:r>
            <a:r>
              <a:rPr lang="zh-CN" altLang="en-US" sz="2400" b="1" dirty="0" smtClean="0">
                <a:latin typeface="黑体" pitchFamily="2" charset="-122"/>
                <a:ea typeface="黑体" pitchFamily="2" charset="-122"/>
              </a:rPr>
              <a:t>，</a:t>
            </a:r>
          </a:p>
        </p:txBody>
      </p:sp>
      <p:sp>
        <p:nvSpPr>
          <p:cNvPr id="94210" name="灯片编号占位符 5"/>
          <p:cNvSpPr>
            <a:spLocks noGrp="1"/>
          </p:cNvSpPr>
          <p:nvPr>
            <p:ph type="sldNum" sz="quarter" idx="12"/>
          </p:nvPr>
        </p:nvSpPr>
        <p:spPr>
          <a:xfrm>
            <a:off x="457200" y="6245225"/>
            <a:ext cx="2133600" cy="476250"/>
          </a:xfrm>
          <a:noFill/>
        </p:spPr>
        <p:txBody>
          <a:bodyPr/>
          <a:lstStyle/>
          <a:p>
            <a:pPr algn="l"/>
            <a:fld id="{C37D9E27-C27B-4153-971A-C2F722947E98}" type="slidenum">
              <a:rPr lang="en-US" altLang="zh-CN" smtClean="0">
                <a:latin typeface="Arial" pitchFamily="34" charset="0"/>
                <a:ea typeface="宋体" pitchFamily="2" charset="-122"/>
              </a:rPr>
              <a:pPr algn="l"/>
              <a:t>74</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内容占位符 2"/>
          <p:cNvSpPr>
            <a:spLocks noGrp="1"/>
          </p:cNvSpPr>
          <p:nvPr>
            <p:ph sz="half" idx="1"/>
          </p:nvPr>
        </p:nvSpPr>
        <p:spPr/>
        <p:txBody>
          <a:bodyPr/>
          <a:lstStyle/>
          <a:p>
            <a:r>
              <a:rPr lang="en-US" altLang="zh-CN" smtClean="0"/>
              <a:t>   </a:t>
            </a:r>
            <a:endParaRPr lang="zh-CN" altLang="en-US" smtClean="0"/>
          </a:p>
        </p:txBody>
      </p:sp>
      <p:sp>
        <p:nvSpPr>
          <p:cNvPr id="95236" name="内容占位符 3"/>
          <p:cNvSpPr>
            <a:spLocks noGrp="1"/>
          </p:cNvSpPr>
          <p:nvPr>
            <p:ph sz="half" idx="2"/>
          </p:nvPr>
        </p:nvSpPr>
        <p:spPr>
          <a:xfrm>
            <a:off x="5000625" y="2143125"/>
            <a:ext cx="3681413" cy="3743325"/>
          </a:xfrm>
        </p:spPr>
        <p:txBody>
          <a:bodyPr/>
          <a:lstStyle/>
          <a:p>
            <a:pPr>
              <a:buFont typeface="Wingdings" pitchFamily="2" charset="2"/>
              <a:buNone/>
            </a:pPr>
            <a:r>
              <a:rPr lang="en-US" altLang="zh-CN" smtClean="0"/>
              <a:t>     </a:t>
            </a:r>
            <a:endParaRPr lang="zh-CN" altLang="en-US" smtClean="0"/>
          </a:p>
        </p:txBody>
      </p:sp>
      <p:pic>
        <p:nvPicPr>
          <p:cNvPr id="95237" name="图片 7"/>
          <p:cNvPicPr>
            <a:picLocks noChangeAspect="1" noChangeArrowheads="1"/>
          </p:cNvPicPr>
          <p:nvPr/>
        </p:nvPicPr>
        <p:blipFill>
          <a:blip r:embed="rId2"/>
          <a:srcRect l="1260" t="5431" r="1440" b="4977"/>
          <a:stretch>
            <a:fillRect/>
          </a:stretch>
        </p:blipFill>
        <p:spPr bwMode="auto">
          <a:xfrm>
            <a:off x="357188" y="1643063"/>
            <a:ext cx="4143375" cy="4071937"/>
          </a:xfrm>
          <a:prstGeom prst="rect">
            <a:avLst/>
          </a:prstGeom>
          <a:noFill/>
          <a:ln w="9525">
            <a:noFill/>
            <a:miter lim="800000"/>
            <a:headEnd/>
            <a:tailEnd/>
          </a:ln>
        </p:spPr>
      </p:pic>
      <p:pic>
        <p:nvPicPr>
          <p:cNvPr id="95238" name="图片 8"/>
          <p:cNvPicPr>
            <a:picLocks noChangeAspect="1" noChangeArrowheads="1"/>
          </p:cNvPicPr>
          <p:nvPr/>
        </p:nvPicPr>
        <p:blipFill>
          <a:blip r:embed="rId3"/>
          <a:srcRect l="1263" t="5489" r="2167" b="7637"/>
          <a:stretch>
            <a:fillRect/>
          </a:stretch>
        </p:blipFill>
        <p:spPr bwMode="auto">
          <a:xfrm>
            <a:off x="4500563" y="1571625"/>
            <a:ext cx="3929062" cy="4143375"/>
          </a:xfrm>
          <a:prstGeom prst="rect">
            <a:avLst/>
          </a:prstGeom>
          <a:noFill/>
          <a:ln w="9525">
            <a:noFill/>
            <a:miter lim="800000"/>
            <a:headEnd/>
            <a:tailEnd/>
          </a:ln>
        </p:spPr>
      </p:pic>
      <p:pic>
        <p:nvPicPr>
          <p:cNvPr id="6" name="Picture 4" descr="csptal12"/>
          <p:cNvPicPr>
            <a:picLocks noChangeAspect="1" noChangeArrowheads="1"/>
          </p:cNvPicPr>
          <p:nvPr/>
        </p:nvPicPr>
        <p:blipFill>
          <a:blip r:embed="rId4">
            <a:clrChange>
              <a:clrFrom>
                <a:srgbClr val="FFFFFF"/>
              </a:clrFrom>
              <a:clrTo>
                <a:srgbClr val="FFFFFF">
                  <a:alpha val="0"/>
                </a:srgbClr>
              </a:clrTo>
            </a:clrChange>
            <a:lum bright="24000" contrast="36000"/>
          </a:blip>
          <a:srcRect/>
          <a:stretch>
            <a:fillRect/>
          </a:stretch>
        </p:blipFill>
        <p:spPr bwMode="auto">
          <a:xfrm>
            <a:off x="7358082" y="214290"/>
            <a:ext cx="1371600" cy="776288"/>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285750" y="1285875"/>
            <a:ext cx="8477250" cy="4071938"/>
          </a:xfrm>
        </p:spPr>
        <p:txBody>
          <a:bodyPr/>
          <a:lstStyle/>
          <a:p>
            <a:r>
              <a:rPr lang="zh-CN" altLang="en-US" sz="2800" b="1" dirty="0" smtClean="0">
                <a:solidFill>
                  <a:srgbClr val="C31713"/>
                </a:solidFill>
                <a:ea typeface="黑体" pitchFamily="2" charset="-122"/>
              </a:rPr>
              <a:t>最高院认为（关于问题2）</a:t>
            </a:r>
            <a:endParaRPr lang="en-US" altLang="zh-CN" sz="2800" b="1" dirty="0" smtClean="0">
              <a:latin typeface="楷体_GB2312" pitchFamily="49" charset="-122"/>
            </a:endParaRPr>
          </a:p>
          <a:p>
            <a:r>
              <a:rPr lang="zh-CN" altLang="en-US" sz="2800" b="1" dirty="0" smtClean="0">
                <a:latin typeface="黑体" pitchFamily="2" charset="-122"/>
                <a:ea typeface="黑体" pitchFamily="2" charset="-122"/>
              </a:rPr>
              <a:t>因此，被控侵权产品与涉案专利采取的技术手段具有实质性的区别，被控侵权产品不具有与权利要求1中的“活动桩设有供锁具插入的孔”相同或等同的技术特征，没有落入涉案专利权的保护范围</a:t>
            </a:r>
          </a:p>
          <a:p>
            <a:r>
              <a:rPr lang="zh-CN" altLang="en-US" sz="2800" b="1" dirty="0" smtClean="0">
                <a:latin typeface="楷体_GB2312" pitchFamily="49" charset="-122"/>
              </a:rPr>
              <a:t/>
            </a:r>
            <a:br>
              <a:rPr lang="zh-CN" altLang="en-US" sz="2800" b="1" dirty="0" smtClean="0">
                <a:latin typeface="楷体_GB2312" pitchFamily="49" charset="-122"/>
              </a:rPr>
            </a:br>
            <a:endParaRPr lang="zh-CN" altLang="en-US" sz="2800" b="1" dirty="0" smtClean="0">
              <a:latin typeface="楷体_GB2312" pitchFamily="49" charset="-122"/>
            </a:endParaRPr>
          </a:p>
        </p:txBody>
      </p:sp>
      <p:sp>
        <p:nvSpPr>
          <p:cNvPr id="96258" name="灯片编号占位符 5"/>
          <p:cNvSpPr>
            <a:spLocks noGrp="1"/>
          </p:cNvSpPr>
          <p:nvPr>
            <p:ph type="sldNum" sz="quarter" idx="12"/>
          </p:nvPr>
        </p:nvSpPr>
        <p:spPr>
          <a:xfrm>
            <a:off x="457200" y="6245225"/>
            <a:ext cx="2133600" cy="476250"/>
          </a:xfrm>
          <a:noFill/>
        </p:spPr>
        <p:txBody>
          <a:bodyPr/>
          <a:lstStyle/>
          <a:p>
            <a:pPr algn="l"/>
            <a:fld id="{157D04E3-7B01-4560-B897-BE5C9EEC3978}" type="slidenum">
              <a:rPr lang="en-US" altLang="zh-CN" smtClean="0">
                <a:latin typeface="Arial" pitchFamily="34" charset="0"/>
                <a:ea typeface="宋体" pitchFamily="2" charset="-122"/>
              </a:rPr>
              <a:pPr algn="l"/>
              <a:t>76</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p:cNvSpPr>
            <a:spLocks noGrp="1" noChangeArrowheads="1"/>
          </p:cNvSpPr>
          <p:nvPr>
            <p:ph idx="1"/>
          </p:nvPr>
        </p:nvSpPr>
        <p:spPr>
          <a:xfrm>
            <a:off x="428625" y="1285875"/>
            <a:ext cx="8258175" cy="4929188"/>
          </a:xfrm>
        </p:spPr>
        <p:txBody>
          <a:bodyPr>
            <a:normAutofit lnSpcReduction="10000"/>
          </a:bodyPr>
          <a:lstStyle/>
          <a:p>
            <a:pPr>
              <a:lnSpc>
                <a:spcPct val="115000"/>
              </a:lnSpc>
            </a:pPr>
            <a:r>
              <a:rPr lang="zh-CN" altLang="en-US" sz="2400" b="1" dirty="0" smtClean="0">
                <a:solidFill>
                  <a:srgbClr val="C31713"/>
                </a:solidFill>
                <a:latin typeface="黑体" pitchFamily="2" charset="-122"/>
                <a:ea typeface="黑体" pitchFamily="2" charset="-122"/>
              </a:rPr>
              <a:t>最高院认为（关于问题3）</a:t>
            </a:r>
            <a:endParaRPr lang="en-US" altLang="zh-CN" sz="2400" b="1" dirty="0" smtClean="0">
              <a:latin typeface="黑体" pitchFamily="2" charset="-122"/>
              <a:ea typeface="黑体" pitchFamily="2" charset="-122"/>
            </a:endParaRPr>
          </a:p>
          <a:p>
            <a:pPr>
              <a:lnSpc>
                <a:spcPct val="115000"/>
              </a:lnSpc>
            </a:pPr>
            <a:r>
              <a:rPr lang="zh-CN" altLang="en-US" sz="2400" b="1" dirty="0" smtClean="0">
                <a:latin typeface="黑体" pitchFamily="2" charset="-122"/>
                <a:ea typeface="黑体" pitchFamily="2" charset="-122"/>
              </a:rPr>
              <a:t>禁止反悔原则是对认定等同侵权的限制。现行法律以及司法解释对人民法院</a:t>
            </a:r>
            <a:r>
              <a:rPr lang="zh-CN" altLang="en-US" sz="2400" b="1" dirty="0" smtClean="0">
                <a:solidFill>
                  <a:srgbClr val="C31713"/>
                </a:solidFill>
                <a:latin typeface="黑体" pitchFamily="2" charset="-122"/>
                <a:ea typeface="黑体" pitchFamily="2" charset="-122"/>
              </a:rPr>
              <a:t>是否可以主动适用</a:t>
            </a:r>
            <a:r>
              <a:rPr lang="zh-CN" altLang="en-US" sz="2400" b="1" dirty="0" smtClean="0">
                <a:latin typeface="黑体" pitchFamily="2" charset="-122"/>
                <a:ea typeface="黑体" pitchFamily="2" charset="-122"/>
              </a:rPr>
              <a:t>等同原则</a:t>
            </a:r>
            <a:r>
              <a:rPr lang="zh-CN" altLang="en-US" sz="2400" b="1" dirty="0" smtClean="0">
                <a:solidFill>
                  <a:srgbClr val="C31713"/>
                </a:solidFill>
                <a:latin typeface="黑体" pitchFamily="2" charset="-122"/>
                <a:ea typeface="黑体" pitchFamily="2" charset="-122"/>
              </a:rPr>
              <a:t>未作规定</a:t>
            </a:r>
            <a:r>
              <a:rPr lang="zh-CN" altLang="en-US" sz="2400" b="1" dirty="0" smtClean="0">
                <a:latin typeface="黑体" pitchFamily="2" charset="-122"/>
                <a:ea typeface="黑体" pitchFamily="2" charset="-122"/>
              </a:rPr>
              <a:t>，为了维持专利权人与被控侵权人以及社会公众之间的</a:t>
            </a:r>
            <a:r>
              <a:rPr lang="zh-CN" altLang="en-US" sz="2400" b="1" dirty="0" smtClean="0">
                <a:solidFill>
                  <a:srgbClr val="C31713"/>
                </a:solidFill>
                <a:latin typeface="黑体" pitchFamily="2" charset="-122"/>
                <a:ea typeface="黑体" pitchFamily="2" charset="-122"/>
              </a:rPr>
              <a:t>利益平衡</a:t>
            </a:r>
            <a:r>
              <a:rPr lang="zh-CN" altLang="en-US" sz="2400" b="1" dirty="0" smtClean="0">
                <a:latin typeface="黑体" pitchFamily="2" charset="-122"/>
                <a:ea typeface="黑体" pitchFamily="2" charset="-122"/>
              </a:rPr>
              <a:t>，亦</a:t>
            </a:r>
            <a:r>
              <a:rPr lang="zh-CN" altLang="en-US" sz="2400" b="1" dirty="0" smtClean="0">
                <a:solidFill>
                  <a:srgbClr val="C31713"/>
                </a:solidFill>
                <a:latin typeface="黑体" pitchFamily="2" charset="-122"/>
                <a:ea typeface="黑体" pitchFamily="2" charset="-122"/>
              </a:rPr>
              <a:t>不应对人民法院主动适用禁止反悔原则予以限制</a:t>
            </a:r>
            <a:r>
              <a:rPr lang="zh-CN" altLang="en-US" sz="2400" b="1" dirty="0" smtClean="0">
                <a:latin typeface="黑体" pitchFamily="2" charset="-122"/>
                <a:ea typeface="黑体" pitchFamily="2" charset="-122"/>
              </a:rPr>
              <a:t>。因此，在认定是否构成等同侵权时，即使被控侵权人没有主张适用禁止反悔原则，人民法院也可以根据业已查明的事实，通过适用禁止反悔原则对等同范围予以必要的限制，以合理地确定专利权的保护范围。因此，二审法院对禁止反悔原则的适用并无不当。</a:t>
            </a:r>
            <a:r>
              <a:rPr lang="zh-CN" altLang="en-US" sz="2800" b="1" dirty="0" smtClean="0">
                <a:latin typeface="黑体" pitchFamily="2" charset="-122"/>
                <a:ea typeface="黑体" pitchFamily="2" charset="-122"/>
              </a:rPr>
              <a:t> </a:t>
            </a:r>
          </a:p>
          <a:p>
            <a:pPr>
              <a:lnSpc>
                <a:spcPct val="115000"/>
              </a:lnSpc>
            </a:pPr>
            <a:r>
              <a:rPr lang="zh-CN" altLang="en-US" sz="2400" b="1" dirty="0" smtClean="0">
                <a:solidFill>
                  <a:srgbClr val="0000FF"/>
                </a:solidFill>
                <a:latin typeface="黑体" pitchFamily="2" charset="-122"/>
                <a:ea typeface="黑体" pitchFamily="2" charset="-122"/>
              </a:rPr>
              <a:t>裁定：驳回专利权人的再审申请。</a:t>
            </a:r>
            <a:r>
              <a:rPr lang="zh-CN" altLang="en-US" sz="2400" b="1" dirty="0" smtClean="0">
                <a:latin typeface="楷体_GB2312" pitchFamily="49" charset="-122"/>
                <a:ea typeface="黑体" pitchFamily="2" charset="-122"/>
              </a:rPr>
              <a:t/>
            </a:r>
            <a:br>
              <a:rPr lang="zh-CN" altLang="en-US" sz="2400" b="1" dirty="0" smtClean="0">
                <a:latin typeface="楷体_GB2312" pitchFamily="49" charset="-122"/>
                <a:ea typeface="黑体" pitchFamily="2" charset="-122"/>
              </a:rPr>
            </a:br>
            <a:endParaRPr lang="zh-CN" altLang="en-US" sz="2400" b="1" dirty="0" smtClean="0">
              <a:latin typeface="楷体_GB2312" pitchFamily="49" charset="-122"/>
              <a:ea typeface="黑体" pitchFamily="2" charset="-122"/>
            </a:endParaRPr>
          </a:p>
        </p:txBody>
      </p:sp>
      <p:sp>
        <p:nvSpPr>
          <p:cNvPr id="97282" name="灯片编号占位符 5"/>
          <p:cNvSpPr>
            <a:spLocks noGrp="1"/>
          </p:cNvSpPr>
          <p:nvPr>
            <p:ph type="sldNum" sz="quarter" idx="12"/>
          </p:nvPr>
        </p:nvSpPr>
        <p:spPr>
          <a:xfrm>
            <a:off x="457200" y="6245225"/>
            <a:ext cx="2133600" cy="476250"/>
          </a:xfrm>
          <a:noFill/>
        </p:spPr>
        <p:txBody>
          <a:bodyPr/>
          <a:lstStyle/>
          <a:p>
            <a:pPr algn="l"/>
            <a:fld id="{3CB1C686-6207-4704-BF77-B694D1738B91}" type="slidenum">
              <a:rPr lang="en-US" altLang="zh-CN" smtClean="0">
                <a:latin typeface="Arial" pitchFamily="34" charset="0"/>
                <a:ea typeface="宋体" pitchFamily="2" charset="-122"/>
              </a:rPr>
              <a:pPr algn="l"/>
              <a:t>77</a:t>
            </a:fld>
            <a:endParaRPr lang="en-US" altLang="zh-CN" smtClean="0">
              <a:latin typeface="Arial" pitchFamily="34" charset="0"/>
              <a:ea typeface="宋体" pitchFamily="2" charset="-122"/>
            </a:endParaRP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358082" y="285728"/>
            <a:ext cx="1371600" cy="776288"/>
          </a:xfrm>
          <a:prstGeom prst="rect">
            <a:avLst/>
          </a:prstGeom>
          <a:noFill/>
          <a:ln w="9525">
            <a:noFill/>
            <a:miter lim="800000"/>
            <a:headEnd/>
            <a:tailEnd/>
          </a:ln>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内容占位符 2"/>
          <p:cNvSpPr>
            <a:spLocks noGrp="1"/>
          </p:cNvSpPr>
          <p:nvPr>
            <p:ph idx="1"/>
          </p:nvPr>
        </p:nvSpPr>
        <p:spPr>
          <a:xfrm>
            <a:off x="357188" y="1285875"/>
            <a:ext cx="8329612" cy="4581525"/>
          </a:xfrm>
        </p:spPr>
        <p:txBody>
          <a:bodyPr/>
          <a:lstStyle/>
          <a:p>
            <a:r>
              <a:rPr lang="en-US" altLang="zh-CN" b="1" dirty="0" smtClean="0">
                <a:solidFill>
                  <a:srgbClr val="FF0066"/>
                </a:solidFill>
                <a:latin typeface="黑体" pitchFamily="2" charset="-122"/>
                <a:ea typeface="黑体" pitchFamily="2" charset="-122"/>
              </a:rPr>
              <a:t>3.9</a:t>
            </a:r>
            <a:r>
              <a:rPr lang="zh-CN" altLang="en-US" b="1" dirty="0" smtClean="0">
                <a:solidFill>
                  <a:srgbClr val="FF0066"/>
                </a:solidFill>
                <a:latin typeface="黑体" pitchFamily="2" charset="-122"/>
                <a:ea typeface="黑体" pitchFamily="2" charset="-122"/>
              </a:rPr>
              <a:t>、本案的思路</a:t>
            </a:r>
            <a:endParaRPr lang="en-US" altLang="zh-CN" b="1" dirty="0" smtClean="0">
              <a:solidFill>
                <a:srgbClr val="FF0066"/>
              </a:solidFill>
              <a:latin typeface="黑体" pitchFamily="2" charset="-122"/>
              <a:ea typeface="黑体" pitchFamily="2" charset="-122"/>
            </a:endParaRPr>
          </a:p>
          <a:p>
            <a:endParaRPr lang="en-US" altLang="zh-CN" b="1" dirty="0" smtClean="0">
              <a:solidFill>
                <a:srgbClr val="00B050"/>
              </a:solidFill>
              <a:latin typeface="黑体" pitchFamily="2" charset="-122"/>
              <a:ea typeface="黑体" pitchFamily="2" charset="-122"/>
            </a:endParaRPr>
          </a:p>
          <a:p>
            <a:endParaRPr lang="en-US" altLang="zh-CN" b="1" dirty="0" smtClean="0">
              <a:solidFill>
                <a:srgbClr val="00B050"/>
              </a:solidFill>
              <a:latin typeface="黑体" pitchFamily="2" charset="-122"/>
              <a:ea typeface="黑体" pitchFamily="2" charset="-122"/>
            </a:endParaRPr>
          </a:p>
          <a:p>
            <a:endParaRPr lang="en-US" altLang="zh-CN" b="1" dirty="0" smtClean="0">
              <a:solidFill>
                <a:srgbClr val="00B050"/>
              </a:solidFill>
              <a:latin typeface="黑体" pitchFamily="2" charset="-122"/>
              <a:ea typeface="黑体" pitchFamily="2" charset="-122"/>
            </a:endParaRPr>
          </a:p>
          <a:p>
            <a:endParaRPr lang="en-US" altLang="zh-CN" b="1" dirty="0" smtClean="0">
              <a:solidFill>
                <a:srgbClr val="00B050"/>
              </a:solidFill>
              <a:latin typeface="黑体" pitchFamily="2" charset="-122"/>
              <a:ea typeface="黑体" pitchFamily="2" charset="-122"/>
            </a:endParaRPr>
          </a:p>
          <a:p>
            <a:r>
              <a:rPr lang="zh-CN" altLang="en-US" b="1" dirty="0" smtClean="0">
                <a:latin typeface="黑体" pitchFamily="2" charset="-122"/>
                <a:ea typeface="黑体" pitchFamily="2" charset="-122"/>
              </a:rPr>
              <a:t>现有技术公开了“</a:t>
            </a:r>
            <a:r>
              <a:rPr lang="zh-CN" altLang="en-US" b="1" dirty="0" smtClean="0">
                <a:solidFill>
                  <a:srgbClr val="C31713"/>
                </a:solidFill>
                <a:latin typeface="黑体" pitchFamily="2" charset="-122"/>
                <a:ea typeface="黑体" pitchFamily="2" charset="-122"/>
              </a:rPr>
              <a:t>锁舌</a:t>
            </a:r>
            <a:r>
              <a:rPr lang="zh-CN" altLang="en-US" b="1" dirty="0" smtClean="0">
                <a:latin typeface="黑体" pitchFamily="2" charset="-122"/>
                <a:ea typeface="黑体" pitchFamily="2" charset="-122"/>
              </a:rPr>
              <a:t>插入锁板上设置的孔中，并且</a:t>
            </a:r>
            <a:r>
              <a:rPr lang="zh-CN" altLang="en-US" b="1" dirty="0" smtClean="0">
                <a:solidFill>
                  <a:srgbClr val="C31713"/>
                </a:solidFill>
                <a:latin typeface="黑体" pitchFamily="2" charset="-122"/>
                <a:ea typeface="黑体" pitchFamily="2" charset="-122"/>
              </a:rPr>
              <a:t>需要有紧固件</a:t>
            </a:r>
            <a:r>
              <a:rPr lang="zh-CN" altLang="en-US" b="1" dirty="0" smtClean="0">
                <a:latin typeface="黑体" pitchFamily="2" charset="-122"/>
                <a:ea typeface="黑体" pitchFamily="2" charset="-122"/>
              </a:rPr>
              <a:t>将车位锁固定”</a:t>
            </a:r>
            <a:endParaRPr lang="en-US" altLang="zh-CN" b="1" dirty="0" smtClean="0">
              <a:solidFill>
                <a:srgbClr val="00B050"/>
              </a:solidFill>
              <a:latin typeface="黑体" pitchFamily="2" charset="-122"/>
              <a:ea typeface="黑体" pitchFamily="2" charset="-122"/>
            </a:endParaRPr>
          </a:p>
        </p:txBody>
      </p:sp>
      <p:pic>
        <p:nvPicPr>
          <p:cNvPr id="98308" name="图片 4"/>
          <p:cNvPicPr>
            <a:picLocks noChangeAspect="1" noChangeArrowheads="1"/>
          </p:cNvPicPr>
          <p:nvPr/>
        </p:nvPicPr>
        <p:blipFill>
          <a:blip r:embed="rId2"/>
          <a:srcRect l="5542" t="7678" r="4819" b="5431"/>
          <a:stretch>
            <a:fillRect/>
          </a:stretch>
        </p:blipFill>
        <p:spPr bwMode="auto">
          <a:xfrm>
            <a:off x="2071688" y="1857375"/>
            <a:ext cx="4862512" cy="2357438"/>
          </a:xfrm>
          <a:prstGeom prst="rect">
            <a:avLst/>
          </a:prstGeom>
          <a:noFill/>
          <a:ln w="9525">
            <a:noFill/>
            <a:miter lim="800000"/>
            <a:headEnd/>
            <a:tailEnd/>
          </a:ln>
        </p:spPr>
      </p:pic>
      <p:pic>
        <p:nvPicPr>
          <p:cNvPr id="4"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143768" y="357166"/>
            <a:ext cx="1371600" cy="776288"/>
          </a:xfrm>
          <a:prstGeom prst="rect">
            <a:avLst/>
          </a:prstGeom>
          <a:noFill/>
          <a:ln w="9525">
            <a:noFill/>
            <a:miter lim="800000"/>
            <a:headEnd/>
            <a:tailEnd/>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内容占位符 2"/>
          <p:cNvSpPr>
            <a:spLocks noGrp="1"/>
          </p:cNvSpPr>
          <p:nvPr>
            <p:ph idx="1"/>
          </p:nvPr>
        </p:nvSpPr>
        <p:spPr>
          <a:xfrm>
            <a:off x="428625" y="1285875"/>
            <a:ext cx="8429625" cy="5072063"/>
          </a:xfrm>
        </p:spPr>
        <p:txBody>
          <a:bodyPr/>
          <a:lstStyle/>
          <a:p>
            <a:r>
              <a:rPr lang="zh-CN" altLang="en-US" b="1" smtClean="0">
                <a:solidFill>
                  <a:srgbClr val="00B050"/>
                </a:solidFill>
                <a:latin typeface="黑体" pitchFamily="2" charset="-122"/>
                <a:ea typeface="黑体" pitchFamily="2" charset="-122"/>
              </a:rPr>
              <a:t>在无效程序中，为了与现有技术区别开，</a:t>
            </a:r>
            <a:endParaRPr lang="en-US" altLang="zh-CN" b="1" smtClean="0">
              <a:solidFill>
                <a:srgbClr val="FF0066"/>
              </a:solidFill>
              <a:latin typeface="黑体" pitchFamily="2" charset="-122"/>
              <a:ea typeface="黑体" pitchFamily="2" charset="-122"/>
            </a:endParaRPr>
          </a:p>
          <a:p>
            <a:endParaRPr lang="en-US" altLang="zh-CN" b="1" smtClean="0">
              <a:solidFill>
                <a:srgbClr val="00B050"/>
              </a:solidFill>
              <a:latin typeface="黑体" pitchFamily="2" charset="-122"/>
              <a:ea typeface="黑体" pitchFamily="2" charset="-122"/>
            </a:endParaRPr>
          </a:p>
          <a:p>
            <a:endParaRPr lang="zh-CN" altLang="en-US" smtClean="0"/>
          </a:p>
        </p:txBody>
      </p:sp>
      <p:pic>
        <p:nvPicPr>
          <p:cNvPr id="99332" name="图片 5"/>
          <p:cNvPicPr>
            <a:picLocks noChangeAspect="1" noChangeArrowheads="1"/>
          </p:cNvPicPr>
          <p:nvPr/>
        </p:nvPicPr>
        <p:blipFill>
          <a:blip r:embed="rId2"/>
          <a:srcRect/>
          <a:stretch>
            <a:fillRect/>
          </a:stretch>
        </p:blipFill>
        <p:spPr bwMode="auto">
          <a:xfrm>
            <a:off x="571500" y="2162175"/>
            <a:ext cx="7858125" cy="3910013"/>
          </a:xfrm>
          <a:prstGeom prst="rect">
            <a:avLst/>
          </a:prstGeom>
          <a:noFill/>
          <a:ln w="9525">
            <a:noFill/>
            <a:miter lim="800000"/>
            <a:headEnd/>
            <a:tailEnd/>
          </a:ln>
        </p:spPr>
      </p:pic>
      <p:pic>
        <p:nvPicPr>
          <p:cNvPr id="4"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pic>
        <p:nvPicPr>
          <p:cNvPr id="15362" name="Picture 2"/>
          <p:cNvPicPr>
            <a:picLocks noGrp="1" noChangeAspect="1" noChangeArrowheads="1"/>
          </p:cNvPicPr>
          <p:nvPr>
            <p:ph idx="1"/>
          </p:nvPr>
        </p:nvPicPr>
        <p:blipFill>
          <a:blip r:embed="rId2"/>
          <a:stretch>
            <a:fillRect/>
          </a:stretch>
        </p:blipFill>
        <p:spPr bwMode="auto">
          <a:xfrm>
            <a:off x="2686050" y="2624931"/>
            <a:ext cx="3771900" cy="2476500"/>
          </a:xfrm>
          <a:prstGeom prst="rect">
            <a:avLst/>
          </a:prstGeom>
          <a:noFill/>
          <a:ln w="9525">
            <a:noFill/>
            <a:miter lim="800000"/>
            <a:headEnd/>
            <a:tailEnd/>
          </a:ln>
          <a:effectLst/>
        </p:spPr>
      </p:pic>
      <p:sp>
        <p:nvSpPr>
          <p:cNvPr id="5" name="矩形 4"/>
          <p:cNvSpPr/>
          <p:nvPr/>
        </p:nvSpPr>
        <p:spPr>
          <a:xfrm>
            <a:off x="642910" y="1285860"/>
            <a:ext cx="4572000" cy="861774"/>
          </a:xfrm>
          <a:prstGeom prst="rect">
            <a:avLst/>
          </a:prstGeom>
        </p:spPr>
        <p:txBody>
          <a:bodyPr wrap="square">
            <a:spAutoFit/>
          </a:bodyPr>
          <a:lstStyle/>
          <a:p>
            <a:endParaRPr lang="zh-CN" altLang="en-US" dirty="0" smtClean="0"/>
          </a:p>
          <a:p>
            <a:r>
              <a:rPr lang="zh-CN" altLang="en-US" sz="3200" b="1" dirty="0" smtClean="0">
                <a:solidFill>
                  <a:srgbClr val="FF0000"/>
                </a:solidFill>
                <a:latin typeface="黑体" pitchFamily="2" charset="-122"/>
                <a:ea typeface="黑体" pitchFamily="2" charset="-122"/>
              </a:rPr>
              <a:t>专利组合 </a:t>
            </a:r>
            <a:endParaRPr lang="zh-CN" altLang="en-US" sz="3200" b="1" dirty="0">
              <a:solidFill>
                <a:srgbClr val="FF0000"/>
              </a:solidFill>
              <a:latin typeface="黑体" pitchFamily="2" charset="-122"/>
              <a:ea typeface="黑体" pitchFamily="2" charset="-122"/>
            </a:endParaRPr>
          </a:p>
        </p:txBody>
      </p:sp>
      <p:pic>
        <p:nvPicPr>
          <p:cNvPr id="6"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072330" y="357166"/>
            <a:ext cx="1371600" cy="776288"/>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857224" y="3429000"/>
            <a:ext cx="1763713" cy="271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0" y="428604"/>
            <a:ext cx="8715375" cy="1071584"/>
          </a:xfrm>
        </p:spPr>
        <p:txBody>
          <a:bodyPr>
            <a:normAutofit fontScale="90000"/>
          </a:bodyPr>
          <a:lstStyle/>
          <a:p>
            <a:r>
              <a:rPr kumimoji="1" lang="zh-CN" altLang="en-US" sz="2000" b="1" dirty="0" smtClean="0">
                <a:solidFill>
                  <a:srgbClr val="002060"/>
                </a:solidFill>
                <a:latin typeface="黑体" pitchFamily="2" charset="-122"/>
                <a:ea typeface="黑体" pitchFamily="2" charset="-122"/>
              </a:rPr>
              <a:t>               </a:t>
            </a:r>
            <a:r>
              <a:rPr kumimoji="1" lang="en-US" altLang="zh-CN" sz="2000" b="1" dirty="0" smtClean="0">
                <a:solidFill>
                  <a:srgbClr val="002060"/>
                </a:solidFill>
                <a:latin typeface="黑体" pitchFamily="2" charset="-122"/>
                <a:ea typeface="黑体" pitchFamily="2" charset="-122"/>
              </a:rPr>
              <a:t/>
            </a:r>
            <a:br>
              <a:rPr kumimoji="1" lang="en-US" altLang="zh-CN" sz="2000" b="1" dirty="0" smtClean="0">
                <a:solidFill>
                  <a:srgbClr val="002060"/>
                </a:solidFill>
                <a:latin typeface="黑体" pitchFamily="2" charset="-122"/>
                <a:ea typeface="黑体" pitchFamily="2" charset="-122"/>
              </a:rPr>
            </a:br>
            <a:r>
              <a:rPr kumimoji="1" lang="en-US" altLang="zh-CN" sz="2000" b="1" dirty="0">
                <a:solidFill>
                  <a:srgbClr val="002060"/>
                </a:solidFill>
                <a:latin typeface="黑体" pitchFamily="2" charset="-122"/>
                <a:ea typeface="黑体" pitchFamily="2" charset="-122"/>
              </a:rPr>
              <a:t/>
            </a:r>
            <a:br>
              <a:rPr kumimoji="1" lang="en-US" altLang="zh-CN" sz="2000" b="1" dirty="0">
                <a:solidFill>
                  <a:srgbClr val="002060"/>
                </a:solidFill>
                <a:latin typeface="黑体" pitchFamily="2" charset="-122"/>
                <a:ea typeface="黑体" pitchFamily="2" charset="-122"/>
              </a:rPr>
            </a:br>
            <a:r>
              <a:rPr kumimoji="1" lang="en-US" altLang="zh-CN" sz="2000" b="1" dirty="0" smtClean="0">
                <a:solidFill>
                  <a:srgbClr val="002060"/>
                </a:solidFill>
                <a:latin typeface="黑体" pitchFamily="2" charset="-122"/>
                <a:ea typeface="黑体" pitchFamily="2" charset="-122"/>
              </a:rPr>
              <a:t>                            </a:t>
            </a:r>
            <a:r>
              <a:rPr kumimoji="1" lang="zh-CN" altLang="en-US" sz="2000" b="1" dirty="0" smtClean="0">
                <a:solidFill>
                  <a:srgbClr val="002060"/>
                </a:solidFill>
                <a:latin typeface="黑体" pitchFamily="2" charset="-122"/>
                <a:ea typeface="黑体" pitchFamily="2" charset="-122"/>
              </a:rPr>
              <a:t>被控侵权产品</a:t>
            </a:r>
            <a:r>
              <a:rPr kumimoji="1" lang="en-US" altLang="zh-CN" b="1" dirty="0" smtClean="0">
                <a:solidFill>
                  <a:srgbClr val="002060"/>
                </a:solidFill>
                <a:latin typeface="黑体" pitchFamily="2" charset="-122"/>
                <a:ea typeface="黑体" pitchFamily="2" charset="-122"/>
              </a:rPr>
              <a:t>                 </a:t>
            </a:r>
            <a:endParaRPr lang="zh-CN" altLang="en-US" sz="2800" b="1" dirty="0" smtClean="0">
              <a:solidFill>
                <a:srgbClr val="FF0000"/>
              </a:solidFill>
              <a:latin typeface="黑体" pitchFamily="2" charset="-122"/>
              <a:ea typeface="黑体" pitchFamily="2" charset="-122"/>
            </a:endParaRPr>
          </a:p>
        </p:txBody>
      </p:sp>
      <p:pic>
        <p:nvPicPr>
          <p:cNvPr id="100357" name="图片 9"/>
          <p:cNvPicPr>
            <a:picLocks noGrp="1" noChangeAspect="1" noChangeArrowheads="1"/>
          </p:cNvPicPr>
          <p:nvPr>
            <p:ph sz="half" idx="1"/>
          </p:nvPr>
        </p:nvPicPr>
        <p:blipFill>
          <a:blip r:embed="rId2"/>
          <a:srcRect l="1263" t="5489" r="2167" b="7637"/>
          <a:stretch>
            <a:fillRect/>
          </a:stretch>
        </p:blipFill>
        <p:spPr>
          <a:xfrm>
            <a:off x="4357686" y="1643050"/>
            <a:ext cx="3714750" cy="3690937"/>
          </a:xfrm>
          <a:noFill/>
        </p:spPr>
      </p:pic>
      <p:sp>
        <p:nvSpPr>
          <p:cNvPr id="100356" name="Rectangle 3"/>
          <p:cNvSpPr>
            <a:spLocks noGrp="1" noChangeArrowheads="1"/>
          </p:cNvSpPr>
          <p:nvPr>
            <p:ph sz="half" idx="2"/>
          </p:nvPr>
        </p:nvSpPr>
        <p:spPr>
          <a:xfrm>
            <a:off x="285750" y="1071563"/>
            <a:ext cx="3786188" cy="5357812"/>
          </a:xfrm>
        </p:spPr>
        <p:txBody>
          <a:bodyPr/>
          <a:lstStyle/>
          <a:p>
            <a:r>
              <a:rPr lang="zh-CN" altLang="en-US" sz="2000" b="1" dirty="0" smtClean="0">
                <a:latin typeface="黑体" pitchFamily="2" charset="-122"/>
                <a:ea typeface="黑体" pitchFamily="2" charset="-122"/>
              </a:rPr>
              <a:t>专利权利要求1</a:t>
            </a:r>
          </a:p>
          <a:p>
            <a:pPr>
              <a:buFont typeface="Wingdings" pitchFamily="2" charset="2"/>
              <a:buNone/>
            </a:pPr>
            <a:r>
              <a:rPr lang="zh-CN" altLang="en-US" sz="2000" b="1" dirty="0" smtClean="0"/>
              <a:t>（</a:t>
            </a:r>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）：底座；</a:t>
            </a:r>
          </a:p>
          <a:p>
            <a:pPr>
              <a:buFont typeface="Wingdings" pitchFamily="2"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2</a:t>
            </a:r>
            <a:r>
              <a:rPr lang="zh-CN" altLang="en-US" sz="2000" b="1" dirty="0" smtClean="0">
                <a:latin typeface="黑体" pitchFamily="2" charset="-122"/>
                <a:ea typeface="黑体" pitchFamily="2" charset="-122"/>
              </a:rPr>
              <a:t>）：芯轴；</a:t>
            </a:r>
          </a:p>
          <a:p>
            <a:pPr>
              <a:buFont typeface="Wingdings" pitchFamily="2"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）：锁具；</a:t>
            </a:r>
          </a:p>
          <a:p>
            <a:pPr>
              <a:buFont typeface="Wingdings" pitchFamily="2" charset="2"/>
              <a:buNone/>
            </a:pPr>
            <a:r>
              <a:rPr lang="zh-CN" altLang="en-US" sz="2000" b="1" dirty="0" smtClean="0">
                <a:latin typeface="黑体" pitchFamily="2" charset="-122"/>
                <a:ea typeface="黑体" pitchFamily="2" charset="-122"/>
              </a:rPr>
              <a:t>（4）：</a:t>
            </a:r>
            <a:r>
              <a:rPr lang="zh-CN" altLang="en-US" sz="2000" b="1" dirty="0" smtClean="0">
                <a:solidFill>
                  <a:srgbClr val="C00000"/>
                </a:solidFill>
                <a:latin typeface="黑体" pitchFamily="2" charset="-122"/>
                <a:ea typeface="黑体" pitchFamily="2" charset="-122"/>
              </a:rPr>
              <a:t>活动桩；</a:t>
            </a:r>
            <a:endParaRPr lang="zh-CN" altLang="en-US" sz="2000" b="1" dirty="0" smtClean="0">
              <a:latin typeface="黑体" pitchFamily="2" charset="-122"/>
              <a:ea typeface="黑体" pitchFamily="2" charset="-122"/>
            </a:endParaRPr>
          </a:p>
          <a:p>
            <a:pPr>
              <a:buFont typeface="Wingdings" pitchFamily="2" charset="2"/>
              <a:buNone/>
            </a:pPr>
            <a:r>
              <a:rPr lang="zh-CN" altLang="en-US" sz="2000" b="1" u="sng" dirty="0" smtClean="0">
                <a:solidFill>
                  <a:srgbClr val="FF0066"/>
                </a:solidFill>
                <a:latin typeface="黑体" pitchFamily="2" charset="-122"/>
                <a:ea typeface="黑体" pitchFamily="2" charset="-122"/>
              </a:rPr>
              <a:t>（</a:t>
            </a:r>
            <a:r>
              <a:rPr lang="en-US" altLang="zh-CN" sz="2000" b="1" u="sng" dirty="0" smtClean="0">
                <a:solidFill>
                  <a:srgbClr val="FF0066"/>
                </a:solidFill>
                <a:latin typeface="黑体" pitchFamily="2" charset="-122"/>
                <a:ea typeface="黑体" pitchFamily="2" charset="-122"/>
              </a:rPr>
              <a:t>5</a:t>
            </a:r>
            <a:r>
              <a:rPr lang="zh-CN" altLang="en-US" sz="2000" b="1" u="sng" dirty="0" smtClean="0">
                <a:solidFill>
                  <a:srgbClr val="FF0066"/>
                </a:solidFill>
                <a:latin typeface="黑体" pitchFamily="2" charset="-122"/>
                <a:ea typeface="黑体" pitchFamily="2" charset="-122"/>
              </a:rPr>
              <a:t>）：活动桩设有</a:t>
            </a:r>
            <a:endParaRPr lang="en-US" altLang="zh-CN" sz="2000" b="1" u="sng" dirty="0" smtClean="0">
              <a:solidFill>
                <a:srgbClr val="FF0066"/>
              </a:solidFill>
              <a:latin typeface="黑体" pitchFamily="2" charset="-122"/>
              <a:ea typeface="黑体" pitchFamily="2" charset="-122"/>
            </a:endParaRPr>
          </a:p>
          <a:p>
            <a:pPr>
              <a:buFont typeface="Wingdings" pitchFamily="2" charset="2"/>
              <a:buNone/>
            </a:pPr>
            <a:r>
              <a:rPr lang="zh-CN" altLang="en-US" sz="2000" b="1" u="sng" dirty="0" smtClean="0">
                <a:solidFill>
                  <a:srgbClr val="FF0066"/>
                </a:solidFill>
                <a:latin typeface="黑体" pitchFamily="2" charset="-122"/>
                <a:ea typeface="黑体" pitchFamily="2" charset="-122"/>
              </a:rPr>
              <a:t>供锁具插入的孔</a:t>
            </a:r>
            <a:r>
              <a:rPr lang="en-US" altLang="zh-CN" sz="2000" b="1" u="sng" dirty="0" smtClean="0">
                <a:solidFill>
                  <a:srgbClr val="FF0066"/>
                </a:solidFill>
                <a:latin typeface="黑体" pitchFamily="2" charset="-122"/>
                <a:ea typeface="黑体" pitchFamily="2" charset="-122"/>
              </a:rPr>
              <a:t>,</a:t>
            </a:r>
          </a:p>
          <a:p>
            <a:pPr>
              <a:buFont typeface="Wingdings" pitchFamily="2" charset="2"/>
              <a:buNone/>
            </a:pPr>
            <a:r>
              <a:rPr lang="zh-CN" altLang="en-US" sz="2400" b="1" dirty="0" smtClean="0">
                <a:solidFill>
                  <a:srgbClr val="002060"/>
                </a:solidFill>
                <a:latin typeface="黑体" pitchFamily="2" charset="-122"/>
                <a:ea typeface="黑体" pitchFamily="2" charset="-122"/>
              </a:rPr>
              <a:t>其中，地桩锁的锁具不是永久固定在活动桩的孔中，锁具锁定时，锁具整体位于活动桩上的孔中，锁具开启时，可将锁具从活动桩的孔中整体取出</a:t>
            </a:r>
            <a:r>
              <a:rPr lang="zh-CN" altLang="en-US" sz="2000" b="1" dirty="0" smtClean="0">
                <a:solidFill>
                  <a:srgbClr val="002060"/>
                </a:solidFill>
                <a:latin typeface="黑体" pitchFamily="2" charset="-122"/>
                <a:ea typeface="黑体" pitchFamily="2" charset="-122"/>
              </a:rPr>
              <a:t>。</a:t>
            </a:r>
          </a:p>
          <a:p>
            <a:pPr>
              <a:buFont typeface="Wingdings" pitchFamily="2" charset="2"/>
              <a:buNone/>
            </a:pPr>
            <a:endParaRPr lang="zh-CN" altLang="en-US" sz="2400" b="1" dirty="0" smtClean="0"/>
          </a:p>
          <a:p>
            <a:endParaRPr lang="zh-CN" altLang="en-US" sz="2400" b="1" dirty="0" smtClean="0"/>
          </a:p>
        </p:txBody>
      </p:sp>
      <p:sp>
        <p:nvSpPr>
          <p:cNvPr id="100354" name="灯片编号占位符 6"/>
          <p:cNvSpPr>
            <a:spLocks noGrp="1"/>
          </p:cNvSpPr>
          <p:nvPr>
            <p:ph type="sldNum" sz="quarter" idx="12"/>
          </p:nvPr>
        </p:nvSpPr>
        <p:spPr>
          <a:xfrm>
            <a:off x="457200" y="6245225"/>
            <a:ext cx="2133600" cy="476250"/>
          </a:xfrm>
          <a:noFill/>
        </p:spPr>
        <p:txBody>
          <a:bodyPr/>
          <a:lstStyle/>
          <a:p>
            <a:pPr algn="l"/>
            <a:fld id="{CFCCFF03-8D92-4AB8-AD9F-91F05141A358}" type="slidenum">
              <a:rPr lang="en-US" altLang="zh-CN" smtClean="0">
                <a:latin typeface="Arial" pitchFamily="34" charset="0"/>
                <a:ea typeface="宋体" pitchFamily="2" charset="-122"/>
              </a:rPr>
              <a:pPr algn="l"/>
              <a:t>80</a:t>
            </a:fld>
            <a:endParaRPr lang="en-US" altLang="zh-CN" smtClean="0">
              <a:latin typeface="Arial" pitchFamily="34" charset="0"/>
              <a:ea typeface="宋体" pitchFamily="2" charset="-122"/>
            </a:endParaRPr>
          </a:p>
        </p:txBody>
      </p:sp>
      <p:sp>
        <p:nvSpPr>
          <p:cNvPr id="100358" name="矩形 7"/>
          <p:cNvSpPr>
            <a:spLocks noChangeArrowheads="1"/>
          </p:cNvSpPr>
          <p:nvPr/>
        </p:nvSpPr>
        <p:spPr bwMode="auto">
          <a:xfrm>
            <a:off x="4143375" y="5214938"/>
            <a:ext cx="4071938" cy="1292225"/>
          </a:xfrm>
          <a:prstGeom prst="rect">
            <a:avLst/>
          </a:prstGeom>
          <a:noFill/>
          <a:ln w="9525">
            <a:noFill/>
            <a:miter lim="800000"/>
            <a:headEnd/>
            <a:tailEnd/>
          </a:ln>
        </p:spPr>
        <p:txBody>
          <a:bodyPr>
            <a:spAutoFit/>
          </a:bodyPr>
          <a:lstStyle/>
          <a:p>
            <a:r>
              <a:rPr lang="en-US" altLang="zh-CN" b="1">
                <a:solidFill>
                  <a:srgbClr val="00B0F0"/>
                </a:solidFill>
                <a:latin typeface="黑体" pitchFamily="2" charset="-122"/>
                <a:ea typeface="黑体" pitchFamily="2" charset="-122"/>
              </a:rPr>
              <a:t> (4) </a:t>
            </a:r>
            <a:r>
              <a:rPr lang="zh-CN" altLang="en-US" b="1">
                <a:solidFill>
                  <a:srgbClr val="00B0F0"/>
                </a:solidFill>
                <a:latin typeface="黑体" pitchFamily="2" charset="-122"/>
                <a:ea typeface="黑体" pitchFamily="2" charset="-122"/>
              </a:rPr>
              <a:t>左、右两根活动杆</a:t>
            </a:r>
            <a:endParaRPr lang="en-US" altLang="zh-CN" b="1">
              <a:solidFill>
                <a:srgbClr val="00B050"/>
              </a:solidFill>
              <a:latin typeface="黑体" pitchFamily="2" charset="-122"/>
              <a:ea typeface="黑体" pitchFamily="2" charset="-122"/>
            </a:endParaRPr>
          </a:p>
          <a:p>
            <a:r>
              <a:rPr lang="zh-CN" altLang="en-US" b="1">
                <a:solidFill>
                  <a:srgbClr val="00B050"/>
                </a:solidFill>
                <a:latin typeface="黑体" pitchFamily="2" charset="-122"/>
                <a:ea typeface="黑体" pitchFamily="2" charset="-122"/>
              </a:rPr>
              <a:t>（5）右活动杆的另一端设有一供锁舌插入的孔，在开启和锁定时，锁具始终固定在底座上。</a:t>
            </a:r>
            <a:endParaRPr lang="zh-CN" altLang="en-US" sz="2400" b="1">
              <a:solidFill>
                <a:srgbClr val="00B050"/>
              </a:solidFill>
            </a:endParaRPr>
          </a:p>
        </p:txBody>
      </p:sp>
      <p:pic>
        <p:nvPicPr>
          <p:cNvPr id="7"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286644" y="142852"/>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内容占位符 3"/>
          <p:cNvPicPr>
            <a:picLocks noGrp="1"/>
          </p:cNvPicPr>
          <p:nvPr>
            <p:ph idx="1"/>
          </p:nvPr>
        </p:nvPicPr>
        <p:blipFill>
          <a:blip r:embed="rId2"/>
          <a:stretch>
            <a:fillRect/>
          </a:stretch>
        </p:blipFill>
        <p:spPr>
          <a:xfrm>
            <a:off x="457200" y="1880240"/>
            <a:ext cx="8229600" cy="3965883"/>
          </a:xfrm>
        </p:spPr>
      </p:pic>
      <p:pic>
        <p:nvPicPr>
          <p:cNvPr id="3" name="Picture 4" descr="csptal12"/>
          <p:cNvPicPr>
            <a:picLocks noChangeAspect="1" noChangeArrowheads="1"/>
          </p:cNvPicPr>
          <p:nvPr/>
        </p:nvPicPr>
        <p:blipFill>
          <a:blip r:embed="rId3">
            <a:clrChange>
              <a:clrFrom>
                <a:srgbClr val="FFFFFF"/>
              </a:clrFrom>
              <a:clrTo>
                <a:srgbClr val="FFFFFF">
                  <a:alpha val="0"/>
                </a:srgbClr>
              </a:clrTo>
            </a:clrChange>
            <a:lum bright="24000" contrast="36000"/>
          </a:blip>
          <a:srcRect/>
          <a:stretch>
            <a:fillRect/>
          </a:stretch>
        </p:blipFill>
        <p:spPr bwMode="auto">
          <a:xfrm>
            <a:off x="7358082" y="214290"/>
            <a:ext cx="1371600" cy="776288"/>
          </a:xfrm>
          <a:prstGeom prst="rect">
            <a:avLst/>
          </a:prstGeom>
          <a:noFill/>
          <a:ln w="9525">
            <a:noFill/>
            <a:miter lim="800000"/>
            <a:headEnd/>
            <a:tailEnd/>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755650" y="3357563"/>
            <a:ext cx="7561263" cy="1189037"/>
          </a:xfrm>
          <a:prstGeom prst="rect">
            <a:avLst/>
          </a:prstGeom>
          <a:noFill/>
          <a:ln w="9525">
            <a:noFill/>
            <a:miter lim="800000"/>
            <a:headEnd/>
            <a:tailEnd/>
          </a:ln>
        </p:spPr>
        <p:txBody>
          <a:bodyPr>
            <a:spAutoFit/>
          </a:bodyPr>
          <a:lstStyle/>
          <a:p>
            <a:pPr algn="ctr">
              <a:spcBef>
                <a:spcPct val="50000"/>
              </a:spcBef>
            </a:pPr>
            <a:endParaRPr lang="zh-CN" altLang="zh-CN" sz="7200">
              <a:solidFill>
                <a:srgbClr val="31659C"/>
              </a:solidFill>
              <a:ea typeface="黑体" pitchFamily="2" charset="-122"/>
            </a:endParaRPr>
          </a:p>
        </p:txBody>
      </p:sp>
      <p:sp>
        <p:nvSpPr>
          <p:cNvPr id="92163" name="WordArt 4"/>
          <p:cNvSpPr>
            <a:spLocks noChangeArrowheads="1" noChangeShapeType="1" noTextEdit="1"/>
          </p:cNvSpPr>
          <p:nvPr/>
        </p:nvSpPr>
        <p:spPr bwMode="auto">
          <a:xfrm>
            <a:off x="1547813" y="1700213"/>
            <a:ext cx="6840537" cy="3322637"/>
          </a:xfrm>
          <a:prstGeom prst="rect">
            <a:avLst/>
          </a:prstGeom>
        </p:spPr>
        <p:txBody>
          <a:bodyPr wrap="none" fromWordArt="1">
            <a:prstTxWarp prst="textDeflateBottom">
              <a:avLst>
                <a:gd name="adj" fmla="val 53125"/>
              </a:avLst>
            </a:prstTxWarp>
          </a:bodyPr>
          <a:lstStyle/>
          <a:p>
            <a:pPr algn="ctr"/>
            <a:r>
              <a:rPr lang="zh-CN" altLang="en-US" sz="3600" kern="10">
                <a:ln w="12700">
                  <a:solidFill>
                    <a:srgbClr val="B2B2B2"/>
                  </a:solidFill>
                  <a:miter lim="800000"/>
                  <a:headEnd/>
                  <a:tailEnd/>
                </a:ln>
                <a:solidFill>
                  <a:srgbClr val="990033"/>
                </a:solidFill>
                <a:effectLst>
                  <a:outerShdw dist="35921" dir="2700000" sy="50000" rotWithShape="0">
                    <a:srgbClr val="875B0D"/>
                  </a:outerShdw>
                </a:effectLst>
                <a:latin typeface="华文新魏"/>
                <a:ea typeface="华文新魏"/>
              </a:rPr>
              <a:t>谢谢大家！</a:t>
            </a:r>
          </a:p>
        </p:txBody>
      </p:sp>
      <p:pic>
        <p:nvPicPr>
          <p:cNvPr id="4" name="Picture 4" descr="csptal12"/>
          <p:cNvPicPr>
            <a:picLocks noChangeAspect="1" noChangeArrowheads="1"/>
          </p:cNvPicPr>
          <p:nvPr/>
        </p:nvPicPr>
        <p:blipFill>
          <a:blip r:embed="rId2">
            <a:clrChange>
              <a:clrFrom>
                <a:srgbClr val="FFFFFF"/>
              </a:clrFrom>
              <a:clrTo>
                <a:srgbClr val="FFFFFF">
                  <a:alpha val="0"/>
                </a:srgbClr>
              </a:clrTo>
            </a:clrChange>
            <a:lum bright="24000" contrast="36000"/>
          </a:blip>
          <a:srcRect/>
          <a:stretch>
            <a:fillRect/>
          </a:stretch>
        </p:blipFill>
        <p:spPr bwMode="auto">
          <a:xfrm>
            <a:off x="7286644" y="285728"/>
            <a:ext cx="1371600" cy="77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000364" y="5429264"/>
            <a:ext cx="1820863" cy="579438"/>
          </a:xfrm>
          <a:prstGeom prst="rect">
            <a:avLst/>
          </a:prstGeom>
          <a:noFill/>
          <a:ln w="9525">
            <a:noFill/>
            <a:miter lim="800000"/>
            <a:headEnd/>
            <a:tailEnd/>
          </a:ln>
        </p:spPr>
      </p:pic>
      <p:sp>
        <p:nvSpPr>
          <p:cNvPr id="3" name="圆角矩形 2"/>
          <p:cNvSpPr/>
          <p:nvPr/>
        </p:nvSpPr>
        <p:spPr bwMode="auto">
          <a:xfrm>
            <a:off x="803275" y="1981200"/>
            <a:ext cx="3159125" cy="1760041"/>
          </a:xfrm>
          <a:prstGeom prst="roundRect">
            <a:avLst>
              <a:gd name="adj" fmla="val 3680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eaLnBrk="1" hangingPunct="1">
              <a:defRPr/>
            </a:pPr>
            <a:r>
              <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微软雅黑" pitchFamily="34" charset="-122"/>
                <a:cs typeface="Arial" charset="0"/>
              </a:rPr>
              <a:t>      专利组合，并非是多件专利的简单组合，而是一组彼此之间有所差别但又相互关联、存在一定内在联系的专利集合。</a:t>
            </a:r>
          </a:p>
        </p:txBody>
      </p:sp>
      <p:graphicFrame>
        <p:nvGraphicFramePr>
          <p:cNvPr id="4" name="图示 3"/>
          <p:cNvGraphicFramePr/>
          <p:nvPr/>
        </p:nvGraphicFramePr>
        <p:xfrm>
          <a:off x="3581400" y="1678781"/>
          <a:ext cx="5791200" cy="405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椭圆形标注 4"/>
          <p:cNvSpPr/>
          <p:nvPr/>
        </p:nvSpPr>
        <p:spPr bwMode="auto">
          <a:xfrm>
            <a:off x="1066800" y="4572000"/>
            <a:ext cx="2057400" cy="1038225"/>
          </a:xfrm>
          <a:prstGeom prst="wedgeEllipseCallout">
            <a:avLst>
              <a:gd name="adj1" fmla="val 13162"/>
              <a:gd name="adj2" fmla="val -14045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spAutoFit/>
          </a:bodyPr>
          <a:lstStyle/>
          <a:p>
            <a:pPr eaLnBrk="1" hangingPunct="1">
              <a:spcBef>
                <a:spcPts val="0"/>
              </a:spcBef>
              <a:defRPr/>
            </a:pPr>
            <a:endParaRPr lang="en-US" altLang="zh-CN" sz="1400" dirty="0">
              <a:solidFill>
                <a:schemeClr val="tx1"/>
              </a:solidFill>
              <a:ea typeface="微软雅黑" pitchFamily="34" charset="-122"/>
              <a:cs typeface="Arial" charset="0"/>
            </a:endParaRPr>
          </a:p>
          <a:p>
            <a:pPr eaLnBrk="1" hangingPunct="1">
              <a:spcBef>
                <a:spcPts val="0"/>
              </a:spcBef>
              <a:defRPr/>
            </a:pPr>
            <a:r>
              <a:rPr lang="zh-CN" altLang="en-US" dirty="0">
                <a:solidFill>
                  <a:schemeClr val="tx1"/>
                </a:solidFill>
                <a:ea typeface="微软雅黑" pitchFamily="34" charset="-122"/>
                <a:cs typeface="Arial" charset="0"/>
              </a:rPr>
              <a:t>技术关联性</a:t>
            </a:r>
            <a:endParaRPr lang="en-US" altLang="zh-CN" dirty="0">
              <a:solidFill>
                <a:schemeClr val="tx1"/>
              </a:solidFill>
              <a:ea typeface="微软雅黑" pitchFamily="34" charset="-122"/>
              <a:cs typeface="Arial" charset="0"/>
            </a:endParaRPr>
          </a:p>
          <a:p>
            <a:pPr eaLnBrk="1" hangingPunct="1">
              <a:spcBef>
                <a:spcPts val="0"/>
              </a:spcBef>
              <a:defRPr/>
            </a:pPr>
            <a:endParaRPr lang="zh-CN" altLang="en-US" sz="1400" dirty="0">
              <a:solidFill>
                <a:schemeClr val="tx1"/>
              </a:solidFill>
              <a:ea typeface="微软雅黑" pitchFamily="34" charset="-122"/>
              <a:cs typeface="Arial" charset="0"/>
            </a:endParaRPr>
          </a:p>
        </p:txBody>
      </p:sp>
      <p:pic>
        <p:nvPicPr>
          <p:cNvPr id="9" name="Picture 4" descr="csptal12"/>
          <p:cNvPicPr>
            <a:picLocks noChangeAspect="1" noChangeArrowheads="1"/>
          </p:cNvPicPr>
          <p:nvPr/>
        </p:nvPicPr>
        <p:blipFill>
          <a:blip r:embed="rId7">
            <a:clrChange>
              <a:clrFrom>
                <a:srgbClr val="FFFFFF"/>
              </a:clrFrom>
              <a:clrTo>
                <a:srgbClr val="FFFFFF">
                  <a:alpha val="0"/>
                </a:srgbClr>
              </a:clrTo>
            </a:clrChange>
            <a:lum bright="24000" contrast="36000"/>
          </a:blip>
          <a:srcRect/>
          <a:stretch>
            <a:fillRect/>
          </a:stretch>
        </p:blipFill>
        <p:spPr bwMode="auto">
          <a:xfrm>
            <a:off x="7358082" y="357166"/>
            <a:ext cx="1371600" cy="776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2542</TotalTime>
  <Words>4967</Words>
  <Application>Microsoft Office PowerPoint</Application>
  <PresentationFormat>全屏显示(4:3)</PresentationFormat>
  <Paragraphs>559</Paragraphs>
  <Slides>82</Slides>
  <Notes>3</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Office 主题</vt:lpstr>
      <vt:lpstr>研发中的查新和侵权分析</vt:lpstr>
      <vt:lpstr>目录</vt:lpstr>
      <vt:lpstr>1.1、目前专利行业的热点</vt:lpstr>
      <vt:lpstr>幻灯片 4</vt:lpstr>
      <vt:lpstr>幻灯片 5</vt:lpstr>
      <vt:lpstr>幻灯片 6</vt:lpstr>
      <vt:lpstr>幻灯片 7</vt:lpstr>
      <vt:lpstr>    </vt:lpstr>
      <vt:lpstr>幻灯片 9</vt:lpstr>
      <vt:lpstr>幻灯片 10</vt:lpstr>
      <vt:lpstr>幻灯片 11</vt:lpstr>
      <vt:lpstr>幻灯片 12</vt:lpstr>
      <vt:lpstr>幻灯片 13</vt:lpstr>
      <vt:lpstr>目录</vt:lpstr>
      <vt:lpstr>2.1、毫米波成像技术简介</vt:lpstr>
      <vt:lpstr>幻灯片 16</vt:lpstr>
      <vt:lpstr>幻灯片 17</vt:lpstr>
      <vt:lpstr>幻灯片 18</vt:lpstr>
      <vt:lpstr>毫米波成像示例</vt:lpstr>
      <vt:lpstr>幻灯片 20</vt:lpstr>
      <vt:lpstr>幻灯片 21</vt:lpstr>
      <vt:lpstr>2.3、工作方向选择</vt:lpstr>
      <vt:lpstr>毫米波全息成像示例</vt:lpstr>
      <vt:lpstr>毫米波全息成像设备预警项目的技术和结构划分</vt:lpstr>
      <vt:lpstr>2.4、确定检索内容</vt:lpstr>
      <vt:lpstr>幻灯片 26</vt:lpstr>
      <vt:lpstr>幻灯片 27</vt:lpstr>
      <vt:lpstr>幻灯片 28</vt:lpstr>
      <vt:lpstr>2.4、对检索结果进行初筛分类</vt:lpstr>
      <vt:lpstr>幻灯片 30</vt:lpstr>
      <vt:lpstr>幻灯片 31</vt:lpstr>
      <vt:lpstr>幻灯片 32</vt:lpstr>
      <vt:lpstr>2.4、对检索结果进行精筛分类</vt:lpstr>
      <vt:lpstr>幻灯片 34</vt:lpstr>
      <vt:lpstr>幻灯片 35</vt:lpstr>
      <vt:lpstr>幻灯片 36</vt:lpstr>
      <vt:lpstr>2.5、重要专利分析（实例）</vt:lpstr>
      <vt:lpstr>   </vt:lpstr>
      <vt:lpstr>幻灯片 39</vt:lpstr>
      <vt:lpstr>幻灯片 40</vt:lpstr>
      <vt:lpstr>幻灯片 41</vt:lpstr>
      <vt:lpstr>幻灯片 42</vt:lpstr>
      <vt:lpstr>2.6、毫米波全息成像设备专利预警分析报告</vt:lpstr>
      <vt:lpstr>2.7、根据分析报告进一步提出专利申请</vt:lpstr>
      <vt:lpstr>幻灯片 45</vt:lpstr>
      <vt:lpstr>目录</vt:lpstr>
      <vt:lpstr>3.1、涉案专利</vt:lpstr>
      <vt:lpstr>幻灯片 48</vt:lpstr>
      <vt:lpstr>幻灯片 49</vt:lpstr>
      <vt:lpstr>幻灯片 50</vt:lpstr>
      <vt:lpstr>3.3、产品对比</vt:lpstr>
      <vt:lpstr>幻灯片 52</vt:lpstr>
      <vt:lpstr>3.4、特征对比</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                                             被控侵权产品                 </vt:lpstr>
      <vt:lpstr>幻灯片 81</vt:lpstr>
      <vt:lpstr>幻灯片 82</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专利战略概说</dc:title>
  <dc:creator>孙纪泉</dc:creator>
  <cp:lastModifiedBy>sunjiquan</cp:lastModifiedBy>
  <cp:revision>285</cp:revision>
  <dcterms:created xsi:type="dcterms:W3CDTF">2015-11-24T09:01:55Z</dcterms:created>
  <dcterms:modified xsi:type="dcterms:W3CDTF">2016-06-01T23:12:59Z</dcterms:modified>
</cp:coreProperties>
</file>